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8288000" cy="10287000"/>
  <p:notesSz cx="6858000" cy="9144000"/>
  <p:embeddedFontLst>
    <p:embeddedFont>
      <p:font typeface="Anonymous Pro" charset="0"/>
      <p:regular r:id="rId30"/>
    </p:embeddedFont>
    <p:embeddedFont>
      <p:font typeface="Sanchez" charset="0"/>
      <p:regular r:id="rId31"/>
    </p:embeddedFont>
    <p:embeddedFont>
      <p:font typeface="Open Sans Light" charset="0"/>
      <p:regular r:id="rId32"/>
    </p:embeddedFont>
    <p:embeddedFont>
      <p:font typeface="Calibri" pitchFamily="34" charset="0"/>
      <p:regular r:id="rId33"/>
      <p:bold r:id="rId34"/>
      <p:italic r:id="rId35"/>
      <p:boldItalic r:id="rId36"/>
    </p:embeddedFont>
    <p:embeddedFont>
      <p:font typeface="Andale Mono" charset="0"/>
      <p:regular r:id="rId37"/>
    </p:embeddedFont>
    <p:embeddedFont>
      <p:font typeface="Anonymous Pro Bold" charset="0"/>
      <p:regular r:id="rId38"/>
      <p:bold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0" autoAdjust="0"/>
    <p:restoredTop sz="94538" autoAdjust="0"/>
  </p:normalViewPr>
  <p:slideViewPr>
    <p:cSldViewPr>
      <p:cViewPr varScale="1">
        <p:scale>
          <a:sx n="46" d="100"/>
          <a:sy n="46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560735" y="-2061620"/>
            <a:ext cx="5011049" cy="49563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804267" y="6956542"/>
            <a:ext cx="6455033" cy="6660916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979712" y="2703176"/>
            <a:ext cx="12328576" cy="4794922"/>
            <a:chOff x="0" y="0"/>
            <a:chExt cx="16438101" cy="6393230"/>
          </a:xfrm>
        </p:grpSpPr>
        <p:sp>
          <p:nvSpPr>
            <p:cNvPr id="5" name="TextBox 5"/>
            <p:cNvSpPr txBox="1"/>
            <p:nvPr/>
          </p:nvSpPr>
          <p:spPr>
            <a:xfrm>
              <a:off x="2655061" y="5588050"/>
              <a:ext cx="11127979" cy="8051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040"/>
                </a:lnSpc>
                <a:spcBef>
                  <a:spcPct val="0"/>
                </a:spcBef>
              </a:pPr>
              <a:r>
                <a:rPr lang="en-US" sz="3600">
                  <a:solidFill>
                    <a:srgbClr val="000000"/>
                  </a:solidFill>
                  <a:latin typeface="Anonymous Pro"/>
                </a:rPr>
                <a:t>"Дубровский","Капитанская дочка".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161925"/>
              <a:ext cx="16438101" cy="556789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200"/>
                </a:lnSpc>
                <a:spcBef>
                  <a:spcPct val="0"/>
                </a:spcBef>
              </a:pPr>
              <a:r>
                <a:rPr lang="en-US" sz="8000">
                  <a:solidFill>
                    <a:srgbClr val="000000"/>
                  </a:solidFill>
                  <a:latin typeface="Sanchez"/>
                </a:rPr>
                <a:t>ВИКТОРИНА ПО ПРОИЗВЕДЕНИЯМ А.С.ПУШКИНА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47712" y="2184276"/>
            <a:ext cx="3144815" cy="1008063"/>
            <a:chOff x="0" y="0"/>
            <a:chExt cx="2060225" cy="660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60225" cy="660400"/>
            </a:xfrm>
            <a:custGeom>
              <a:avLst/>
              <a:gdLst/>
              <a:ahLst/>
              <a:cxnLst/>
              <a:rect l="l" t="t" r="r" b="b"/>
              <a:pathLst>
                <a:path w="2060225" h="660400">
                  <a:moveTo>
                    <a:pt x="1935765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935765" y="0"/>
                  </a:lnTo>
                  <a:cubicBezTo>
                    <a:pt x="2004345" y="0"/>
                    <a:pt x="2060225" y="55880"/>
                    <a:pt x="2060225" y="124460"/>
                  </a:cubicBezTo>
                  <a:lnTo>
                    <a:pt x="2060225" y="535940"/>
                  </a:lnTo>
                  <a:cubicBezTo>
                    <a:pt x="2060225" y="604520"/>
                    <a:pt x="2004345" y="660400"/>
                    <a:pt x="1935765" y="660400"/>
                  </a:cubicBezTo>
                  <a:close/>
                </a:path>
              </a:pathLst>
            </a:custGeom>
            <a:solidFill>
              <a:srgbClr val="FFDA57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5" name="Freeform 5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955164" y="698419"/>
            <a:ext cx="8188836" cy="2493919"/>
            <a:chOff x="0" y="0"/>
            <a:chExt cx="10918448" cy="3325226"/>
          </a:xfrm>
        </p:grpSpPr>
        <p:sp>
          <p:nvSpPr>
            <p:cNvPr id="7" name="TextBox 7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ОТВЕТ 4 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28700" y="2349631"/>
            <a:ext cx="677351" cy="677351"/>
            <a:chOff x="0" y="0"/>
            <a:chExt cx="903135" cy="903135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909923" y="2355250"/>
            <a:ext cx="2982603" cy="5569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400" dirty="0" err="1">
                <a:solidFill>
                  <a:srgbClr val="000000"/>
                </a:solidFill>
                <a:latin typeface="Anonymous Pro"/>
              </a:rPr>
              <a:t>Литературой</a:t>
            </a:r>
            <a:endParaRPr lang="en-US" sz="3400" dirty="0">
              <a:solidFill>
                <a:srgbClr val="000000"/>
              </a:solidFill>
              <a:latin typeface="Anonymous Pro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77000" y="931104"/>
            <a:ext cx="10808009" cy="29550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 dirty="0">
                <a:solidFill>
                  <a:srgbClr val="000000"/>
                </a:solidFill>
                <a:latin typeface="Anonymous Pro"/>
              </a:rPr>
              <a:t>«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стал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читать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во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мне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пробудилась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охота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к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литературе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.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По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утрам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читал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упражнялся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в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переводах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а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иногда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в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сочинении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200" dirty="0" err="1">
                <a:solidFill>
                  <a:srgbClr val="000000"/>
                </a:solidFill>
                <a:latin typeface="Anonymous Pro"/>
              </a:rPr>
              <a:t>стихов</a:t>
            </a:r>
            <a:r>
              <a:rPr lang="en-US" sz="4200" dirty="0">
                <a:solidFill>
                  <a:srgbClr val="000000"/>
                </a:solidFill>
                <a:latin typeface="Anonymous Pro"/>
              </a:rPr>
              <a:t>.»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 cstate="print"/>
          <a:srcRect l="1462" t="9058" r="1462" b="32640"/>
          <a:stretch>
            <a:fillRect/>
          </a:stretch>
        </p:blipFill>
        <p:spPr>
          <a:xfrm>
            <a:off x="0" y="4108787"/>
            <a:ext cx="18288000" cy="6178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433852" y="2155235"/>
            <a:ext cx="5022176" cy="685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ru-RU" sz="4200" dirty="0">
                <a:solidFill>
                  <a:srgbClr val="000000"/>
                </a:solidFill>
                <a:latin typeface="Anonymous Pro"/>
              </a:rPr>
              <a:t>библиотека</a:t>
            </a:r>
            <a:endParaRPr lang="en-US" sz="4200" dirty="0">
              <a:solidFill>
                <a:srgbClr val="000000"/>
              </a:solidFill>
              <a:latin typeface="Anonymous Pro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9545325" y="846229"/>
            <a:ext cx="677351" cy="677351"/>
            <a:chOff x="0" y="0"/>
            <a:chExt cx="903135" cy="903135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6" name="TextBox 6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9545325" y="2229058"/>
            <a:ext cx="677351" cy="677351"/>
            <a:chOff x="0" y="0"/>
            <a:chExt cx="903135" cy="903135"/>
          </a:xfrm>
        </p:grpSpPr>
        <p:grpSp>
          <p:nvGrpSpPr>
            <p:cNvPr id="8" name="Group 8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0" name="TextBox 10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3569973" y="846229"/>
            <a:ext cx="677351" cy="677351"/>
            <a:chOff x="0" y="0"/>
            <a:chExt cx="903135" cy="903135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3569973" y="2229058"/>
            <a:ext cx="677351" cy="677351"/>
            <a:chOff x="0" y="0"/>
            <a:chExt cx="903135" cy="903135"/>
          </a:xfrm>
        </p:grpSpPr>
        <p:grpSp>
          <p:nvGrpSpPr>
            <p:cNvPr id="16" name="Group 16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8" name="TextBox 18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20" name="Freeform 20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pic>
        <p:nvPicPr>
          <p:cNvPr id="21" name="Picture 21"/>
          <p:cNvPicPr>
            <a:picLocks noChangeAspect="1"/>
          </p:cNvPicPr>
          <p:nvPr/>
        </p:nvPicPr>
        <p:blipFill>
          <a:blip r:embed="rId2" cstate="print"/>
          <a:srcRect t="12788" b="29323"/>
          <a:stretch>
            <a:fillRect/>
          </a:stretch>
        </p:blipFill>
        <p:spPr>
          <a:xfrm>
            <a:off x="0" y="3621672"/>
            <a:ext cx="18288000" cy="6665327"/>
          </a:xfrm>
          <a:prstGeom prst="rect">
            <a:avLst/>
          </a:prstGeom>
        </p:spPr>
      </p:pic>
      <p:sp>
        <p:nvSpPr>
          <p:cNvPr id="22" name="TextBox 22"/>
          <p:cNvSpPr txBox="1"/>
          <p:nvPr/>
        </p:nvSpPr>
        <p:spPr>
          <a:xfrm>
            <a:off x="14493062" y="760504"/>
            <a:ext cx="2558205" cy="685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ru-RU" sz="4200" dirty="0">
                <a:solidFill>
                  <a:srgbClr val="000000"/>
                </a:solidFill>
                <a:latin typeface="Anonymous Pro"/>
              </a:rPr>
              <a:t>кухня</a:t>
            </a:r>
            <a:endParaRPr lang="en-US" sz="4200" dirty="0">
              <a:solidFill>
                <a:srgbClr val="000000"/>
              </a:solidFill>
              <a:latin typeface="Anonymous Pro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4466883" y="1825399"/>
            <a:ext cx="3174652" cy="14418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ru-RU" sz="4200" dirty="0">
                <a:solidFill>
                  <a:srgbClr val="000000"/>
                </a:solidFill>
                <a:latin typeface="Anonymous Pro"/>
              </a:rPr>
              <a:t>игровая комната</a:t>
            </a:r>
            <a:endParaRPr lang="en-US" sz="4200" dirty="0">
              <a:solidFill>
                <a:srgbClr val="000000"/>
              </a:solidFill>
              <a:latin typeface="Anonymous Pro"/>
            </a:endParaRPr>
          </a:p>
        </p:txBody>
      </p:sp>
      <p:grpSp>
        <p:nvGrpSpPr>
          <p:cNvPr id="24" name="Group 24"/>
          <p:cNvGrpSpPr/>
          <p:nvPr/>
        </p:nvGrpSpPr>
        <p:grpSpPr>
          <a:xfrm>
            <a:off x="955164" y="276621"/>
            <a:ext cx="8188836" cy="2493919"/>
            <a:chOff x="0" y="0"/>
            <a:chExt cx="10918448" cy="3325226"/>
          </a:xfrm>
        </p:grpSpPr>
        <p:sp>
          <p:nvSpPr>
            <p:cNvPr id="25" name="TextBox 25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ВОПРОС 5 </a:t>
              </a:r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228600" y="741454"/>
            <a:ext cx="8844041" cy="26736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72"/>
              </a:lnSpc>
            </a:pPr>
            <a:r>
              <a:rPr lang="ru-RU" sz="4800" dirty="0">
                <a:solidFill>
                  <a:srgbClr val="000000"/>
                </a:solidFill>
                <a:latin typeface="Anonymous Pro"/>
              </a:rPr>
              <a:t>Что в </a:t>
            </a:r>
            <a:r>
              <a:rPr lang="ru-RU" sz="4800" dirty="0" err="1">
                <a:solidFill>
                  <a:srgbClr val="000000"/>
                </a:solidFill>
                <a:latin typeface="Anonymous Pro"/>
              </a:rPr>
              <a:t>поместьи</a:t>
            </a:r>
            <a:r>
              <a:rPr lang="ru-RU" sz="4800" dirty="0">
                <a:solidFill>
                  <a:srgbClr val="000000"/>
                </a:solidFill>
                <a:latin typeface="Anonymous Pro"/>
              </a:rPr>
              <a:t> Троекурова было отдано в распоряжение </a:t>
            </a:r>
            <a:r>
              <a:rPr lang="en-US" sz="4800" dirty="0" err="1">
                <a:solidFill>
                  <a:srgbClr val="000000"/>
                </a:solidFill>
                <a:latin typeface="Anonymous Pro"/>
              </a:rPr>
              <a:t>Марь</a:t>
            </a:r>
            <a:r>
              <a:rPr lang="ru-RU" sz="4800" dirty="0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48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800" dirty="0" err="1">
                <a:solidFill>
                  <a:srgbClr val="000000"/>
                </a:solidFill>
                <a:latin typeface="Anonymous Pro"/>
              </a:rPr>
              <a:t>Кириловн</a:t>
            </a:r>
            <a:r>
              <a:rPr lang="ru-RU" sz="4800" dirty="0">
                <a:solidFill>
                  <a:srgbClr val="000000"/>
                </a:solidFill>
                <a:latin typeface="Anonymous Pro"/>
              </a:rPr>
              <a:t>ы</a:t>
            </a:r>
            <a:r>
              <a:rPr lang="en-US" sz="4800" dirty="0">
                <a:solidFill>
                  <a:srgbClr val="000000"/>
                </a:solidFill>
                <a:latin typeface="Anonymous Pro"/>
              </a:rPr>
              <a:t>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04DA3E2F-8F32-DB4D-9D42-2EC884C7A569}"/>
              </a:ext>
            </a:extLst>
          </p:cNvPr>
          <p:cNvSpPr txBox="1"/>
          <p:nvPr/>
        </p:nvSpPr>
        <p:spPr>
          <a:xfrm>
            <a:off x="10447707" y="835182"/>
            <a:ext cx="1161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ndale Mono" panose="020B0509000000000004" pitchFamily="49" charset="0"/>
              </a:rPr>
              <a:t>сад</a:t>
            </a:r>
            <a:endParaRPr lang="ru-RU" sz="3600" dirty="0">
              <a:latin typeface="Andale Mono" panose="020B05090000000000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23207" y="1783273"/>
            <a:ext cx="3812086" cy="910016"/>
            <a:chOff x="0" y="0"/>
            <a:chExt cx="2766435" cy="660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66435" cy="660400"/>
            </a:xfrm>
            <a:custGeom>
              <a:avLst/>
              <a:gdLst/>
              <a:ahLst/>
              <a:cxnLst/>
              <a:rect l="l" t="t" r="r" b="b"/>
              <a:pathLst>
                <a:path w="2766435" h="660400">
                  <a:moveTo>
                    <a:pt x="2641975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641975" y="0"/>
                  </a:lnTo>
                  <a:cubicBezTo>
                    <a:pt x="2710555" y="0"/>
                    <a:pt x="2766435" y="55880"/>
                    <a:pt x="2766435" y="124460"/>
                  </a:cubicBezTo>
                  <a:lnTo>
                    <a:pt x="2766435" y="535940"/>
                  </a:lnTo>
                  <a:cubicBezTo>
                    <a:pt x="2766435" y="604520"/>
                    <a:pt x="2710555" y="660400"/>
                    <a:pt x="2641975" y="660400"/>
                  </a:cubicBezTo>
                  <a:close/>
                </a:path>
              </a:pathLst>
            </a:custGeom>
            <a:solidFill>
              <a:srgbClr val="FFDA57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1742653" y="1854962"/>
            <a:ext cx="3106655" cy="6851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ru-RU" sz="4200" dirty="0">
                <a:solidFill>
                  <a:srgbClr val="000000"/>
                </a:solidFill>
                <a:latin typeface="Anonymous Pro"/>
              </a:rPr>
              <a:t>библиотека</a:t>
            </a:r>
            <a:endParaRPr lang="en-US" sz="4200" dirty="0">
              <a:solidFill>
                <a:srgbClr val="000000"/>
              </a:solidFill>
              <a:latin typeface="Anonymous Pro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6" name="Freeform 6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142246" y="652646"/>
            <a:ext cx="8188836" cy="2493919"/>
            <a:chOff x="0" y="0"/>
            <a:chExt cx="10918448" cy="3325226"/>
          </a:xfrm>
        </p:grpSpPr>
        <p:sp>
          <p:nvSpPr>
            <p:cNvPr id="8" name="TextBox 8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 dirty="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ОТВЕТ 5 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945855" y="1899605"/>
            <a:ext cx="677351" cy="677351"/>
            <a:chOff x="0" y="0"/>
            <a:chExt cx="903135" cy="903135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2" cstate="print"/>
          <a:srcRect t="12788" b="29323"/>
          <a:stretch>
            <a:fillRect/>
          </a:stretch>
        </p:blipFill>
        <p:spPr>
          <a:xfrm>
            <a:off x="0" y="3695700"/>
            <a:ext cx="18288000" cy="6591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2E9EFB8-CD26-2D43-A1D7-500AFFC16DE0}"/>
              </a:ext>
            </a:extLst>
          </p:cNvPr>
          <p:cNvSpPr txBox="1"/>
          <p:nvPr/>
        </p:nvSpPr>
        <p:spPr>
          <a:xfrm>
            <a:off x="6553200" y="111020"/>
            <a:ext cx="11125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Andale Mono" panose="020B0509000000000004" pitchFamily="49" charset="0"/>
              </a:rPr>
              <a:t>Огромная библиотека, составленная большею </a:t>
            </a:r>
            <a:r>
              <a:rPr lang="ru-RU" sz="4400" dirty="0" err="1">
                <a:latin typeface="Andale Mono" panose="020B0509000000000004" pitchFamily="49" charset="0"/>
              </a:rPr>
              <a:t>частию</a:t>
            </a:r>
            <a:r>
              <a:rPr lang="ru-RU" sz="4400" dirty="0">
                <a:latin typeface="Andale Mono" panose="020B0509000000000004" pitchFamily="49" charset="0"/>
              </a:rPr>
              <a:t> из сочинений французских писателей </a:t>
            </a:r>
            <a:r>
              <a:rPr lang="en-US" sz="4400" dirty="0">
                <a:latin typeface="Andale Mono" panose="020B0509000000000004" pitchFamily="49" charset="0"/>
              </a:rPr>
              <a:t>XVIII </a:t>
            </a:r>
            <a:r>
              <a:rPr lang="ru-RU" sz="4400" dirty="0">
                <a:latin typeface="Andale Mono" panose="020B0509000000000004" pitchFamily="49" charset="0"/>
              </a:rPr>
              <a:t>века, была отдана в ее распоряжение. 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901090" y="1817403"/>
            <a:ext cx="677351" cy="677351"/>
            <a:chOff x="0" y="0"/>
            <a:chExt cx="903135" cy="903135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1901090" y="3423189"/>
            <a:ext cx="677351" cy="677351"/>
            <a:chOff x="0" y="0"/>
            <a:chExt cx="903135" cy="903135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4781425" y="1817403"/>
            <a:ext cx="677351" cy="677351"/>
            <a:chOff x="0" y="0"/>
            <a:chExt cx="903135" cy="903135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4781425" y="3423189"/>
            <a:ext cx="677351" cy="677351"/>
            <a:chOff x="0" y="0"/>
            <a:chExt cx="903135" cy="903135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19" name="Freeform 19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2" cstate="print"/>
          <a:srcRect t="6705" b="19101"/>
          <a:stretch>
            <a:fillRect/>
          </a:stretch>
        </p:blipFill>
        <p:spPr>
          <a:xfrm>
            <a:off x="0" y="4622213"/>
            <a:ext cx="18288000" cy="5664787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2794239" y="1752218"/>
            <a:ext cx="931764" cy="721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nonymous Pro"/>
              </a:rPr>
              <a:t>150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2794239" y="3378545"/>
            <a:ext cx="931764" cy="721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nonymous Pro"/>
              </a:rPr>
              <a:t>100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5782689" y="1731678"/>
            <a:ext cx="931764" cy="721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nonymous Pro"/>
              </a:rPr>
              <a:t>270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5782689" y="3337464"/>
            <a:ext cx="931764" cy="721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nonymous Pro"/>
              </a:rPr>
              <a:t>300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955164" y="688922"/>
            <a:ext cx="8188836" cy="2493919"/>
            <a:chOff x="0" y="0"/>
            <a:chExt cx="10918448" cy="3325226"/>
          </a:xfrm>
        </p:grpSpPr>
        <p:sp>
          <p:nvSpPr>
            <p:cNvPr id="26" name="TextBox 26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ВОПРОС 6 </a:t>
              </a:r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57477" y="1210823"/>
            <a:ext cx="7644689" cy="31277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316"/>
              </a:lnSpc>
            </a:pPr>
            <a:r>
              <a:rPr lang="en-US" sz="5940">
                <a:solidFill>
                  <a:srgbClr val="000000"/>
                </a:solidFill>
                <a:latin typeface="Anonymous Pro"/>
              </a:rPr>
              <a:t>Какую сумму Петр Гринев проиграл в бильярд?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93614" y="3370897"/>
            <a:ext cx="2180298" cy="1008063"/>
            <a:chOff x="0" y="0"/>
            <a:chExt cx="1428352" cy="660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28352" cy="660400"/>
            </a:xfrm>
            <a:custGeom>
              <a:avLst/>
              <a:gdLst/>
              <a:ahLst/>
              <a:cxnLst/>
              <a:rect l="l" t="t" r="r" b="b"/>
              <a:pathLst>
                <a:path w="1428352" h="660400">
                  <a:moveTo>
                    <a:pt x="1303892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303892" y="0"/>
                  </a:lnTo>
                  <a:cubicBezTo>
                    <a:pt x="1372472" y="0"/>
                    <a:pt x="1428352" y="55880"/>
                    <a:pt x="1428352" y="124460"/>
                  </a:cubicBezTo>
                  <a:lnTo>
                    <a:pt x="1428352" y="535940"/>
                  </a:lnTo>
                  <a:cubicBezTo>
                    <a:pt x="1428352" y="604520"/>
                    <a:pt x="1372472" y="660400"/>
                    <a:pt x="1303892" y="660400"/>
                  </a:cubicBezTo>
                  <a:close/>
                </a:path>
              </a:pathLst>
            </a:custGeom>
            <a:solidFill>
              <a:srgbClr val="FFDA57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2051999" y="3486371"/>
            <a:ext cx="931764" cy="7219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  <a:spcBef>
                <a:spcPct val="0"/>
              </a:spcBef>
            </a:pPr>
            <a:r>
              <a:rPr lang="en-US" sz="4200">
                <a:solidFill>
                  <a:srgbClr val="000000"/>
                </a:solidFill>
                <a:latin typeface="Anonymous Pro"/>
              </a:rPr>
              <a:t>100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6" name="Freeform 6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028700" y="1243925"/>
            <a:ext cx="8188836" cy="2493919"/>
            <a:chOff x="0" y="0"/>
            <a:chExt cx="10918448" cy="3325226"/>
          </a:xfrm>
        </p:grpSpPr>
        <p:sp>
          <p:nvSpPr>
            <p:cNvPr id="8" name="TextBox 8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ОТВЕТ 6 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28700" y="3531014"/>
            <a:ext cx="677351" cy="677351"/>
            <a:chOff x="0" y="0"/>
            <a:chExt cx="903135" cy="903135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6553200" y="797344"/>
            <a:ext cx="10296599" cy="35574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145"/>
              </a:lnSpc>
            </a:pPr>
            <a:r>
              <a:rPr lang="en-US" sz="5103" dirty="0">
                <a:solidFill>
                  <a:srgbClr val="000000"/>
                </a:solidFill>
                <a:latin typeface="Anonymous Pro"/>
              </a:rPr>
              <a:t>«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Зурин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взглянул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на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часы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положил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кий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объявил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мне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что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проиграл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сто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рублей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.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Это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меня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немножко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5103" dirty="0" err="1">
                <a:solidFill>
                  <a:srgbClr val="000000"/>
                </a:solidFill>
                <a:latin typeface="Anonymous Pro"/>
              </a:rPr>
              <a:t>смутило</a:t>
            </a:r>
            <a:r>
              <a:rPr lang="en-US" sz="5103" dirty="0">
                <a:solidFill>
                  <a:srgbClr val="000000"/>
                </a:solidFill>
                <a:latin typeface="Anonymous Pro"/>
              </a:rPr>
              <a:t>.»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 cstate="print"/>
          <a:srcRect t="6705" b="19101"/>
          <a:stretch>
            <a:fillRect/>
          </a:stretch>
        </p:blipFill>
        <p:spPr>
          <a:xfrm>
            <a:off x="0" y="4636793"/>
            <a:ext cx="18288000" cy="5650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A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4819002" y="865684"/>
            <a:ext cx="8649995" cy="8555632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7245456" y="4424253"/>
            <a:ext cx="3797089" cy="1232962"/>
            <a:chOff x="0" y="0"/>
            <a:chExt cx="5062785" cy="1643949"/>
          </a:xfrm>
        </p:grpSpPr>
        <p:sp>
          <p:nvSpPr>
            <p:cNvPr id="4" name="TextBox 4"/>
            <p:cNvSpPr txBox="1"/>
            <p:nvPr/>
          </p:nvSpPr>
          <p:spPr>
            <a:xfrm>
              <a:off x="0" y="-114300"/>
              <a:ext cx="5062785" cy="12121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524"/>
                </a:lnSpc>
                <a:spcBef>
                  <a:spcPct val="0"/>
                </a:spcBef>
              </a:pPr>
              <a:r>
                <a:rPr lang="en-US" sz="5374">
                  <a:solidFill>
                    <a:srgbClr val="000000"/>
                  </a:solidFill>
                  <a:latin typeface="Sanchez"/>
                </a:rPr>
                <a:t>2 РАУНД 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1262111"/>
              <a:ext cx="5062785" cy="38183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18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7" name="Freeform 7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6957879" y="5076825"/>
            <a:ext cx="4542451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400">
                <a:solidFill>
                  <a:srgbClr val="000000"/>
                </a:solidFill>
                <a:latin typeface="Open Sans Light"/>
              </a:rPr>
              <a:t>открытые вопросы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3" name="Freeform 3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/>
          <a:srcRect l="5746" t="6868" r="3044" b="1076"/>
          <a:stretch>
            <a:fillRect/>
          </a:stretch>
        </p:blipFill>
        <p:spPr>
          <a:xfrm>
            <a:off x="0" y="0"/>
            <a:ext cx="9493559" cy="1028700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1568124" y="1683226"/>
            <a:ext cx="4971830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ВОПРОС 1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300826" y="3323712"/>
            <a:ext cx="7506428" cy="2607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50"/>
              </a:lnSpc>
            </a:pPr>
            <a:r>
              <a:rPr lang="en-US" sz="4964">
                <a:solidFill>
                  <a:srgbClr val="000000"/>
                </a:solidFill>
                <a:latin typeface="Anonymous Pro"/>
              </a:rPr>
              <a:t>Чем заканчивается история Маши и Дубровского?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24010" y="1721050"/>
            <a:ext cx="3956176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ОТВЕТ 1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4" name="Freeform 4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0879680" y="3001033"/>
            <a:ext cx="6379620" cy="4433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62"/>
              </a:lnSpc>
            </a:pPr>
            <a:r>
              <a:rPr lang="en-US" sz="4187">
                <a:solidFill>
                  <a:srgbClr val="000000"/>
                </a:solidFill>
                <a:latin typeface="Anonymous Pro"/>
              </a:rPr>
              <a:t>Дубровский нападает на имение Троекурова, пытаясь отбить Машу, но опаздывает, и она выходит замуж за князя Верейского.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/>
          <a:srcRect l="5746" t="6868" r="3044" b="1076"/>
          <a:stretch>
            <a:fillRect/>
          </a:stretch>
        </p:blipFill>
        <p:spPr>
          <a:xfrm>
            <a:off x="0" y="0"/>
            <a:ext cx="9493559" cy="10287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3" name="Freeform 3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/>
          <a:srcRect l="498" t="9461" r="61656"/>
          <a:stretch>
            <a:fillRect/>
          </a:stretch>
        </p:blipFill>
        <p:spPr>
          <a:xfrm>
            <a:off x="8103835" y="0"/>
            <a:ext cx="10184165" cy="1028700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467877" y="3214604"/>
            <a:ext cx="7433593" cy="39776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47"/>
              </a:lnSpc>
            </a:pPr>
            <a:r>
              <a:rPr lang="en-US" sz="5676">
                <a:solidFill>
                  <a:srgbClr val="000000"/>
                </a:solidFill>
                <a:latin typeface="Anonymous Pro"/>
              </a:rPr>
              <a:t>На протяжении повести Савельич плачет всего лишь раз. Когда именно?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206586" y="1698461"/>
            <a:ext cx="3956176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ВОПРОС 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206586" y="664326"/>
            <a:ext cx="3956176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 dirty="0">
                <a:solidFill>
                  <a:srgbClr val="000000"/>
                </a:solidFill>
                <a:latin typeface="Sanchez"/>
              </a:rPr>
              <a:t>ОТВЕТ 2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4" name="Freeform 4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553551" y="1562100"/>
            <a:ext cx="7262246" cy="82761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ru-RU" sz="3600" dirty="0">
                <a:solidFill>
                  <a:srgbClr val="000000"/>
                </a:solidFill>
                <a:latin typeface="Anonymous Pro"/>
              </a:rPr>
              <a:t>Когда Петру Гриневу нужно было вернуть 100 рублей, которые он проиграл </a:t>
            </a:r>
            <a:r>
              <a:rPr lang="ru-RU" sz="3600" dirty="0" err="1">
                <a:solidFill>
                  <a:srgbClr val="000000"/>
                </a:solidFill>
                <a:latin typeface="Anonymous Pro"/>
              </a:rPr>
              <a:t>Зурину</a:t>
            </a:r>
            <a:r>
              <a:rPr lang="ru-RU" sz="3600" dirty="0">
                <a:solidFill>
                  <a:srgbClr val="000000"/>
                </a:solidFill>
                <a:latin typeface="Anonymous Pro"/>
              </a:rPr>
              <a:t>, и Гринев попросил свои деньги у Савельича: 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«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Савельич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так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был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поражен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моими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словами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что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сплеснул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руками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остолбенел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. «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Что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же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ты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стоишь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!» —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закричал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сердито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.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Савельич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заплакал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. «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Батюшка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Петр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Андреич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, —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произнес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он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дрожащим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голосом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, —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не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умори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меня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с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nonymous Pro"/>
              </a:rPr>
              <a:t>печали</a:t>
            </a:r>
            <a:r>
              <a:rPr lang="en-US" sz="3600" dirty="0">
                <a:solidFill>
                  <a:srgbClr val="000000"/>
                </a:solidFill>
                <a:latin typeface="Anonymous Pro"/>
              </a:rPr>
              <a:t>.»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/>
          <a:srcRect l="498" t="9461" r="61656"/>
          <a:stretch>
            <a:fillRect/>
          </a:stretch>
        </p:blipFill>
        <p:spPr>
          <a:xfrm>
            <a:off x="8103835" y="0"/>
            <a:ext cx="10184165" cy="10287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A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4876321" y="822480"/>
            <a:ext cx="8535359" cy="8807593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7098523" y="4224865"/>
            <a:ext cx="4090954" cy="1001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07"/>
              </a:lnSpc>
              <a:spcBef>
                <a:spcPct val="0"/>
              </a:spcBef>
            </a:pPr>
            <a:r>
              <a:rPr lang="en-US" sz="5790">
                <a:solidFill>
                  <a:srgbClr val="000000"/>
                </a:solidFill>
                <a:latin typeface="Sanchez"/>
              </a:rPr>
              <a:t>1 РАУНД 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5648105" y="9318873"/>
            <a:ext cx="1611195" cy="182685"/>
            <a:chOff x="0" y="0"/>
            <a:chExt cx="3785870" cy="429260"/>
          </a:xfrm>
        </p:grpSpPr>
        <p:sp>
          <p:nvSpPr>
            <p:cNvPr id="5" name="Freeform 5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7299773" y="5086350"/>
            <a:ext cx="3688455" cy="9962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13"/>
              </a:lnSpc>
            </a:pPr>
            <a:r>
              <a:rPr lang="en-US" sz="2866">
                <a:solidFill>
                  <a:srgbClr val="000000"/>
                </a:solidFill>
                <a:latin typeface="Open Sans Light"/>
              </a:rPr>
              <a:t>вопросы с вариантами ответа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3" name="Freeform 3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9997394" y="2673375"/>
            <a:ext cx="8113291" cy="5990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400">
                <a:solidFill>
                  <a:srgbClr val="000000"/>
                </a:solidFill>
                <a:latin typeface="Anonymous Pro"/>
              </a:rPr>
              <a:t>О ком идет речь? « Около пятидесяти лет, но он казался гораздо старее. Излишества всякого рода изнурили его здоровие и положили на нем его неизгладимую печать. Несмотря на то, наружность его была приятна, замечательна, а привычка быть всегда в обществе придавала ему некоторую любезность, особенно с женщинами»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/>
          <a:srcRect l="21740" r="11593"/>
          <a:stretch>
            <a:fillRect/>
          </a:stretch>
        </p:blipFill>
        <p:spPr>
          <a:xfrm>
            <a:off x="0" y="0"/>
            <a:ext cx="9144000" cy="10287000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1568124" y="1683226"/>
            <a:ext cx="4971830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ВОПРОС 3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2024010" y="1721050"/>
            <a:ext cx="3956176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ОТВЕТ 3 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4" name="Freeform 4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6994225" y="826036"/>
            <a:ext cx="498549" cy="3577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2100" spc="126">
                <a:solidFill>
                  <a:srgbClr val="000000"/>
                </a:solidFill>
                <a:latin typeface="Anonymous Pro Bold"/>
              </a:rPr>
              <a:t>08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1751125" y="3174339"/>
            <a:ext cx="4501946" cy="33737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000000"/>
                </a:solidFill>
                <a:latin typeface="Anonymous Pro"/>
              </a:rPr>
              <a:t>Речь в данном фрагменте идет о князе Верейском. 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/>
          <a:srcRect l="21740" r="11593"/>
          <a:stretch>
            <a:fillRect/>
          </a:stretch>
        </p:blipFill>
        <p:spPr>
          <a:xfrm>
            <a:off x="0" y="0"/>
            <a:ext cx="9144000" cy="10287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3" name="Freeform 3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/>
          <a:srcRect l="1330" r="52161"/>
          <a:stretch>
            <a:fillRect/>
          </a:stretch>
        </p:blipFill>
        <p:spPr>
          <a:xfrm>
            <a:off x="9389585" y="0"/>
            <a:ext cx="8898415" cy="1028700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2206586" y="1698461"/>
            <a:ext cx="3956176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ВОПРОС 4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770896" y="2773297"/>
            <a:ext cx="6827555" cy="5069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000000"/>
                </a:solidFill>
                <a:latin typeface="Anonymous Pro"/>
              </a:rPr>
              <a:t>Кем был в «отечестве своем» мосье Бопре, обучавший Петрушу французскому, немецкому и «всем наукам»?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206586" y="1721050"/>
            <a:ext cx="3956176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spc="448">
                <a:solidFill>
                  <a:srgbClr val="000000"/>
                </a:solidFill>
                <a:latin typeface="Sanchez"/>
              </a:rPr>
              <a:t>ОТВЕТ 4 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4" name="Freeform 4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028700" y="2493503"/>
            <a:ext cx="6339699" cy="5916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000000"/>
                </a:solidFill>
                <a:latin typeface="Anonymous Pro"/>
              </a:rPr>
              <a:t>Бопре в отечестве своем был парикмахером, потом в Пруссии солдатом, потом приехал в Россию работать учителем.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print"/>
          <a:srcRect l="1330" r="52161"/>
          <a:stretch>
            <a:fillRect/>
          </a:stretch>
        </p:blipFill>
        <p:spPr>
          <a:xfrm>
            <a:off x="9389585" y="0"/>
            <a:ext cx="8898415" cy="10287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995270" y="939653"/>
            <a:ext cx="7681983" cy="792699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404863" y="1549814"/>
            <a:ext cx="7479240" cy="7316838"/>
            <a:chOff x="0" y="0"/>
            <a:chExt cx="2530014" cy="247507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530014" cy="2475079"/>
            </a:xfrm>
            <a:custGeom>
              <a:avLst/>
              <a:gdLst/>
              <a:ahLst/>
              <a:cxnLst/>
              <a:rect l="l" t="t" r="r" b="b"/>
              <a:pathLst>
                <a:path w="2530014" h="2475079">
                  <a:moveTo>
                    <a:pt x="0" y="0"/>
                  </a:moveTo>
                  <a:lnTo>
                    <a:pt x="2530014" y="0"/>
                  </a:lnTo>
                  <a:lnTo>
                    <a:pt x="2530014" y="2475079"/>
                  </a:lnTo>
                  <a:lnTo>
                    <a:pt x="0" y="2475079"/>
                  </a:lnTo>
                  <a:close/>
                </a:path>
              </a:pathLst>
            </a:custGeom>
            <a:solidFill>
              <a:srgbClr val="FFDA57"/>
            </a:solidFill>
          </p:spPr>
        </p:sp>
      </p:grpSp>
      <p:sp>
        <p:nvSpPr>
          <p:cNvPr id="5" name="TextBox 5"/>
          <p:cNvSpPr txBox="1"/>
          <p:nvPr/>
        </p:nvSpPr>
        <p:spPr>
          <a:xfrm rot="17267">
            <a:off x="3084162" y="4060180"/>
            <a:ext cx="3625386" cy="1855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800" dirty="0" smtClean="0">
                <a:solidFill>
                  <a:srgbClr val="FFFFFA"/>
                </a:solidFill>
                <a:latin typeface="Sanchez"/>
              </a:rPr>
              <a:t>БОНУ</a:t>
            </a:r>
            <a:r>
              <a:rPr lang="ru-RU" sz="4800" dirty="0" smtClean="0">
                <a:solidFill>
                  <a:srgbClr val="FFFFFA"/>
                </a:solidFill>
                <a:latin typeface="Sanchez"/>
              </a:rPr>
              <a:t>С</a:t>
            </a:r>
            <a:r>
              <a:rPr lang="en-US" sz="4800" dirty="0" smtClean="0">
                <a:solidFill>
                  <a:srgbClr val="FFFFFA"/>
                </a:solidFill>
                <a:latin typeface="Sanchez"/>
              </a:rPr>
              <a:t>НЫЙ </a:t>
            </a:r>
            <a:r>
              <a:rPr lang="en-US" sz="4800" dirty="0">
                <a:solidFill>
                  <a:srgbClr val="FFFFFA"/>
                </a:solidFill>
                <a:latin typeface="Sanchez"/>
              </a:rPr>
              <a:t>ВОПРОС</a:t>
            </a:r>
          </a:p>
          <a:p>
            <a:pPr algn="ctr">
              <a:lnSpc>
                <a:spcPts val="4800"/>
              </a:lnSpc>
            </a:pPr>
            <a:endParaRPr lang="en-US" sz="4800" dirty="0">
              <a:solidFill>
                <a:srgbClr val="FFFFFA"/>
              </a:solidFill>
              <a:latin typeface="Sanchez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7" name="Freeform 7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0222563" y="2204048"/>
            <a:ext cx="5843839" cy="59226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Anonymous Pro"/>
              </a:rPr>
              <a:t>Как известно, Дубровский проник в имение Троекурова под видом учителя французского. Каким французским именем представился Владимир?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995270" y="939653"/>
            <a:ext cx="7681983" cy="792699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144000" y="2071243"/>
            <a:ext cx="7681983" cy="6958457"/>
            <a:chOff x="0" y="0"/>
            <a:chExt cx="2210143" cy="24918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210143" cy="249185"/>
            </a:xfrm>
            <a:custGeom>
              <a:avLst/>
              <a:gdLst/>
              <a:ahLst/>
              <a:cxnLst/>
              <a:rect l="l" t="t" r="r" b="b"/>
              <a:pathLst>
                <a:path w="2210143" h="249185">
                  <a:moveTo>
                    <a:pt x="0" y="0"/>
                  </a:moveTo>
                  <a:lnTo>
                    <a:pt x="2210143" y="0"/>
                  </a:lnTo>
                  <a:lnTo>
                    <a:pt x="2210143" y="249185"/>
                  </a:lnTo>
                  <a:lnTo>
                    <a:pt x="0" y="249185"/>
                  </a:lnTo>
                  <a:close/>
                </a:path>
              </a:pathLst>
            </a:custGeom>
            <a:solidFill>
              <a:srgbClr val="FFDA57"/>
            </a:solidFill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5" name="TextBox 5"/>
          <p:cNvSpPr txBox="1"/>
          <p:nvPr/>
        </p:nvSpPr>
        <p:spPr>
          <a:xfrm rot="17267">
            <a:off x="3084162" y="4669776"/>
            <a:ext cx="3625386" cy="63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800">
                <a:solidFill>
                  <a:srgbClr val="FFFFFA"/>
                </a:solidFill>
                <a:latin typeface="Sanchez"/>
              </a:rPr>
              <a:t>ОТВЕТ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7" name="Freeform 7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10071557" y="2005311"/>
            <a:ext cx="5576548" cy="972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39"/>
              </a:lnSpc>
              <a:spcBef>
                <a:spcPct val="0"/>
              </a:spcBef>
            </a:pPr>
            <a:r>
              <a:rPr lang="en-US" sz="5600" dirty="0" err="1">
                <a:solidFill>
                  <a:srgbClr val="000000"/>
                </a:solidFill>
                <a:latin typeface="Anonymous Pro Bold"/>
              </a:rPr>
              <a:t>Дефорж</a:t>
            </a:r>
            <a:endParaRPr lang="en-US" sz="5600" dirty="0">
              <a:solidFill>
                <a:srgbClr val="000000"/>
              </a:solidFill>
              <a:latin typeface="Anonymous Pro Bold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D78C9BD-C36C-F749-91A7-7E61587E6CE4}"/>
              </a:ext>
            </a:extLst>
          </p:cNvPr>
          <p:cNvSpPr txBox="1"/>
          <p:nvPr/>
        </p:nvSpPr>
        <p:spPr>
          <a:xfrm>
            <a:off x="9487725" y="2977496"/>
            <a:ext cx="7010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>
                <a:latin typeface="Andale Mono" panose="020B0509000000000004" pitchFamily="49" charset="0"/>
              </a:rPr>
              <a:t>Кирила</a:t>
            </a:r>
            <a:r>
              <a:rPr lang="ru-RU" sz="3200" dirty="0">
                <a:latin typeface="Andale Mono" panose="020B0509000000000004" pitchFamily="49" charset="0"/>
              </a:rPr>
              <a:t> Петрович выписал из Москвы для своего маленького Саши француза-учителя, который и прибыл в Покровское во время происшествий, нами теперь описываемых (…) Она не заметила и впечатления, ею произведенного на </a:t>
            </a:r>
            <a:r>
              <a:rPr lang="en-US" sz="3200" dirty="0">
                <a:latin typeface="Andale Mono" panose="020B0509000000000004" pitchFamily="49" charset="0"/>
              </a:rPr>
              <a:t>m-r </a:t>
            </a:r>
            <a:r>
              <a:rPr lang="ru-RU" sz="3200" dirty="0" err="1">
                <a:latin typeface="Andale Mono" panose="020B0509000000000004" pitchFamily="49" charset="0"/>
              </a:rPr>
              <a:t>Дефоржа</a:t>
            </a:r>
            <a:r>
              <a:rPr lang="ru-RU" sz="3200" dirty="0">
                <a:latin typeface="Andale Mono" panose="020B0509000000000004" pitchFamily="49" charset="0"/>
              </a:rPr>
              <a:t>, ни его смущения, ни его трепета, ни изменившегося голоса.</a:t>
            </a:r>
          </a:p>
          <a:p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995270" y="939653"/>
            <a:ext cx="7681983" cy="792699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631808" y="2400858"/>
            <a:ext cx="6576037" cy="5464668"/>
            <a:chOff x="0" y="0"/>
            <a:chExt cx="2224487" cy="184854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224487" cy="1848542"/>
            </a:xfrm>
            <a:custGeom>
              <a:avLst/>
              <a:gdLst/>
              <a:ahLst/>
              <a:cxnLst/>
              <a:rect l="l" t="t" r="r" b="b"/>
              <a:pathLst>
                <a:path w="2224487" h="1848542">
                  <a:moveTo>
                    <a:pt x="0" y="0"/>
                  </a:moveTo>
                  <a:lnTo>
                    <a:pt x="2224487" y="0"/>
                  </a:lnTo>
                  <a:lnTo>
                    <a:pt x="2224487" y="1848542"/>
                  </a:lnTo>
                  <a:lnTo>
                    <a:pt x="0" y="1848542"/>
                  </a:lnTo>
                  <a:close/>
                </a:path>
              </a:pathLst>
            </a:custGeom>
            <a:solidFill>
              <a:srgbClr val="FFDA57"/>
            </a:solidFill>
          </p:spPr>
        </p:sp>
      </p:grpSp>
      <p:sp>
        <p:nvSpPr>
          <p:cNvPr id="5" name="TextBox 5"/>
          <p:cNvSpPr txBox="1"/>
          <p:nvPr/>
        </p:nvSpPr>
        <p:spPr>
          <a:xfrm rot="17267">
            <a:off x="3084162" y="4060180"/>
            <a:ext cx="3625386" cy="1855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800" dirty="0" smtClean="0">
                <a:solidFill>
                  <a:srgbClr val="FFFFFA"/>
                </a:solidFill>
                <a:latin typeface="Sanchez"/>
              </a:rPr>
              <a:t>БОНУ</a:t>
            </a:r>
            <a:r>
              <a:rPr lang="ru-RU" sz="4800" dirty="0" smtClean="0">
                <a:solidFill>
                  <a:srgbClr val="FFFFFA"/>
                </a:solidFill>
                <a:latin typeface="Sanchez"/>
              </a:rPr>
              <a:t>С</a:t>
            </a:r>
            <a:r>
              <a:rPr lang="en-US" sz="4800" dirty="0" smtClean="0">
                <a:solidFill>
                  <a:srgbClr val="FFFFFA"/>
                </a:solidFill>
                <a:latin typeface="Sanchez"/>
              </a:rPr>
              <a:t>НЫЙ </a:t>
            </a:r>
            <a:r>
              <a:rPr lang="en-US" sz="4800" dirty="0">
                <a:solidFill>
                  <a:srgbClr val="FFFFFA"/>
                </a:solidFill>
                <a:latin typeface="Sanchez"/>
              </a:rPr>
              <a:t>ВОПРОС</a:t>
            </a:r>
          </a:p>
          <a:p>
            <a:pPr algn="ctr">
              <a:lnSpc>
                <a:spcPts val="4800"/>
              </a:lnSpc>
            </a:pPr>
            <a:endParaRPr lang="en-US" sz="4800" dirty="0">
              <a:solidFill>
                <a:srgbClr val="FFFFFA"/>
              </a:solidFill>
              <a:latin typeface="Sanchez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7" name="Freeform 7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9833770" y="2546202"/>
            <a:ext cx="6172114" cy="50692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000000"/>
                </a:solidFill>
                <a:latin typeface="Anonymous Pro"/>
              </a:rPr>
              <a:t>Впервые Гринев увидел капитана Миронова за учением солдат. Во что был одет комендант?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995270" y="939653"/>
            <a:ext cx="7681983" cy="792699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9404863" y="1852407"/>
            <a:ext cx="6533635" cy="7014245"/>
            <a:chOff x="0" y="0"/>
            <a:chExt cx="2210143" cy="237272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210143" cy="2372720"/>
            </a:xfrm>
            <a:custGeom>
              <a:avLst/>
              <a:gdLst/>
              <a:ahLst/>
              <a:cxnLst/>
              <a:rect l="l" t="t" r="r" b="b"/>
              <a:pathLst>
                <a:path w="2210143" h="2372720">
                  <a:moveTo>
                    <a:pt x="0" y="0"/>
                  </a:moveTo>
                  <a:lnTo>
                    <a:pt x="2210143" y="0"/>
                  </a:lnTo>
                  <a:lnTo>
                    <a:pt x="2210143" y="2372720"/>
                  </a:lnTo>
                  <a:lnTo>
                    <a:pt x="0" y="2372720"/>
                  </a:lnTo>
                  <a:close/>
                </a:path>
              </a:pathLst>
            </a:custGeom>
            <a:solidFill>
              <a:srgbClr val="FFDA57"/>
            </a:solidFill>
          </p:spPr>
        </p:sp>
      </p:grpSp>
      <p:sp>
        <p:nvSpPr>
          <p:cNvPr id="5" name="TextBox 5"/>
          <p:cNvSpPr txBox="1"/>
          <p:nvPr/>
        </p:nvSpPr>
        <p:spPr>
          <a:xfrm rot="17267">
            <a:off x="3084162" y="4669776"/>
            <a:ext cx="3625386" cy="6362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800">
                <a:solidFill>
                  <a:srgbClr val="FFFFFA"/>
                </a:solidFill>
                <a:latin typeface="Sanchez"/>
              </a:rPr>
              <a:t>ОТВЕТ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7" name="Freeform 7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000000"/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9612156" y="1872705"/>
            <a:ext cx="6119049" cy="6986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1"/>
              </a:lnSpc>
            </a:pPr>
            <a:r>
              <a:rPr lang="en-US" sz="3901" dirty="0">
                <a:solidFill>
                  <a:srgbClr val="000000"/>
                </a:solidFill>
                <a:latin typeface="Anonymous Pro"/>
              </a:rPr>
              <a:t>«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Впереди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стоял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комендант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старик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бодрый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высокого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росту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в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колпаке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в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b="1" dirty="0" err="1">
                <a:solidFill>
                  <a:srgbClr val="000000"/>
                </a:solidFill>
                <a:latin typeface="Anonymous Pro"/>
              </a:rPr>
              <a:t>китайчатом</a:t>
            </a:r>
            <a:r>
              <a:rPr lang="en-US" sz="3901" b="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b="1" dirty="0" err="1">
                <a:solidFill>
                  <a:srgbClr val="000000"/>
                </a:solidFill>
                <a:latin typeface="Anonymous Pro"/>
              </a:rPr>
              <a:t>халате</a:t>
            </a:r>
            <a:r>
              <a:rPr lang="en-US" sz="3901" b="1" dirty="0">
                <a:solidFill>
                  <a:srgbClr val="000000"/>
                </a:solidFill>
                <a:latin typeface="Anonymous Pro"/>
              </a:rPr>
              <a:t>.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Увидя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нас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он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к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нам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подошел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сказал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мне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несколько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ласковых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слов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стал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опять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901" dirty="0" err="1">
                <a:solidFill>
                  <a:srgbClr val="000000"/>
                </a:solidFill>
                <a:latin typeface="Anonymous Pro"/>
              </a:rPr>
              <a:t>командовать</a:t>
            </a:r>
            <a:r>
              <a:rPr lang="en-US" sz="3901" dirty="0">
                <a:solidFill>
                  <a:srgbClr val="000000"/>
                </a:solidFill>
                <a:latin typeface="Anonymous Pro"/>
              </a:rPr>
              <a:t>.»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rcRect l="6989" t="14168" r="698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673148" y="5542297"/>
            <a:ext cx="11244298" cy="481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endParaRPr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6013338" y="3375219"/>
            <a:ext cx="6261323" cy="6261323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6590521" y="5882310"/>
            <a:ext cx="5305898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400" dirty="0" smtClean="0">
                <a:solidFill>
                  <a:srgbClr val="FFFFFF"/>
                </a:solidFill>
                <a:latin typeface="20db"/>
              </a:rPr>
              <a:t>ВИКТОРИН</a:t>
            </a:r>
            <a:r>
              <a:rPr lang="ru-RU" sz="3400" dirty="0" smtClean="0">
                <a:solidFill>
                  <a:srgbClr val="FFFFFF"/>
                </a:solidFill>
                <a:latin typeface="20db"/>
              </a:rPr>
              <a:t>А</a:t>
            </a:r>
            <a:r>
              <a:rPr lang="en-US" sz="3400" dirty="0" smtClean="0">
                <a:solidFill>
                  <a:srgbClr val="FFFFFF"/>
                </a:solidFill>
                <a:latin typeface="20db"/>
              </a:rPr>
              <a:t> </a:t>
            </a:r>
            <a:r>
              <a:rPr lang="en-US" sz="3400" dirty="0">
                <a:solidFill>
                  <a:srgbClr val="FFFFFF"/>
                </a:solidFill>
                <a:latin typeface="20db"/>
              </a:rPr>
              <a:t>ЗАВЕРШЕНА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916951" y="2718394"/>
            <a:ext cx="4475247" cy="5383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10"/>
              </a:lnSpc>
              <a:spcBef>
                <a:spcPct val="0"/>
              </a:spcBef>
            </a:pPr>
            <a:r>
              <a:rPr lang="en-US" sz="3079">
                <a:solidFill>
                  <a:srgbClr val="000000"/>
                </a:solidFill>
                <a:latin typeface="Anonymous Pro"/>
              </a:rPr>
              <a:t>Дубровский и Гринев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916951" y="4036542"/>
            <a:ext cx="4475247" cy="5084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37"/>
              </a:lnSpc>
              <a:spcBef>
                <a:spcPct val="0"/>
              </a:spcBef>
            </a:pPr>
            <a:r>
              <a:rPr lang="en-US" sz="2884">
                <a:solidFill>
                  <a:srgbClr val="000000"/>
                </a:solidFill>
                <a:latin typeface="Anonymous Pro"/>
              </a:rPr>
              <a:t>Дубровский и Троекуров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7239599" y="2682252"/>
            <a:ext cx="677351" cy="677351"/>
            <a:chOff x="0" y="0"/>
            <a:chExt cx="903135" cy="903135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7239599" y="3985454"/>
            <a:ext cx="677351" cy="677351"/>
            <a:chOff x="0" y="0"/>
            <a:chExt cx="903135" cy="903135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1" name="TextBox 11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613673" y="2682252"/>
            <a:ext cx="677351" cy="677351"/>
            <a:chOff x="0" y="0"/>
            <a:chExt cx="903135" cy="903135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5" name="TextBox 15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2613673" y="3985454"/>
            <a:ext cx="677351" cy="677351"/>
            <a:chOff x="0" y="0"/>
            <a:chExt cx="903135" cy="903135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9" name="TextBox 19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277813" y="285277"/>
            <a:ext cx="7639138" cy="5634073"/>
            <a:chOff x="0" y="-57150"/>
            <a:chExt cx="10185517" cy="7512096"/>
          </a:xfrm>
        </p:grpSpPr>
        <p:sp>
          <p:nvSpPr>
            <p:cNvPr id="21" name="TextBox 21"/>
            <p:cNvSpPr txBox="1"/>
            <p:nvPr/>
          </p:nvSpPr>
          <p:spPr>
            <a:xfrm>
              <a:off x="0" y="6882036"/>
              <a:ext cx="10185517" cy="5729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656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728673"/>
              <a:ext cx="9249808" cy="516585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7839"/>
                </a:lnSpc>
                <a:spcBef>
                  <a:spcPct val="0"/>
                </a:spcBef>
              </a:pP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Назовите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фамилии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глав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семей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,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о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которых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идет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речь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в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 </a:t>
              </a:r>
              <a:r>
                <a:rPr lang="en-US" sz="4400" dirty="0" err="1">
                  <a:solidFill>
                    <a:srgbClr val="000000"/>
                  </a:solidFill>
                  <a:latin typeface="Anonymous Pro"/>
                </a:rPr>
                <a:t>романе</a:t>
              </a:r>
              <a:r>
                <a:rPr lang="ru-RU" sz="4400" dirty="0">
                  <a:solidFill>
                    <a:srgbClr val="000000"/>
                  </a:solidFill>
                  <a:latin typeface="Anonymous Pro"/>
                </a:rPr>
                <a:t> «Дубровский».</a:t>
              </a:r>
              <a:r>
                <a:rPr lang="en-US" sz="4400" dirty="0">
                  <a:solidFill>
                    <a:srgbClr val="000000"/>
                  </a:solidFill>
                  <a:latin typeface="Anonymous Pro"/>
                </a:rPr>
                <a:t>.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57150"/>
              <a:ext cx="4920809" cy="6669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179"/>
                </a:lnSpc>
                <a:spcBef>
                  <a:spcPct val="0"/>
                </a:spcBef>
              </a:pPr>
              <a:r>
                <a:rPr lang="en-US" sz="2985" spc="417">
                  <a:solidFill>
                    <a:srgbClr val="000000"/>
                  </a:solidFill>
                  <a:latin typeface="Sanchez"/>
                </a:rPr>
                <a:t>ВОПРОС 1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25" name="Freeform 25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pic>
        <p:nvPicPr>
          <p:cNvPr id="26" name="Picture 26"/>
          <p:cNvPicPr>
            <a:picLocks noChangeAspect="1"/>
          </p:cNvPicPr>
          <p:nvPr/>
        </p:nvPicPr>
        <p:blipFill>
          <a:blip r:embed="rId2" cstate="print"/>
          <a:srcRect t="13752" b="40816"/>
          <a:stretch>
            <a:fillRect/>
          </a:stretch>
        </p:blipFill>
        <p:spPr>
          <a:xfrm>
            <a:off x="0" y="4818631"/>
            <a:ext cx="18288000" cy="5468369"/>
          </a:xfrm>
          <a:prstGeom prst="rect">
            <a:avLst/>
          </a:prstGeom>
        </p:spPr>
      </p:pic>
      <p:sp>
        <p:nvSpPr>
          <p:cNvPr id="27" name="TextBox 27"/>
          <p:cNvSpPr txBox="1"/>
          <p:nvPr/>
        </p:nvSpPr>
        <p:spPr>
          <a:xfrm>
            <a:off x="13446423" y="2818036"/>
            <a:ext cx="4672533" cy="544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68"/>
              </a:lnSpc>
              <a:spcBef>
                <a:spcPct val="0"/>
              </a:spcBef>
            </a:pPr>
            <a:r>
              <a:rPr lang="en-US" sz="3120">
                <a:solidFill>
                  <a:srgbClr val="000000"/>
                </a:solidFill>
                <a:latin typeface="Anonymous Pro"/>
              </a:rPr>
              <a:t>Дубровский и Савельич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446423" y="4036542"/>
            <a:ext cx="4672533" cy="532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55"/>
              </a:lnSpc>
              <a:spcBef>
                <a:spcPct val="0"/>
              </a:spcBef>
            </a:pPr>
            <a:r>
              <a:rPr lang="en-US" sz="3039">
                <a:solidFill>
                  <a:srgbClr val="000000"/>
                </a:solidFill>
                <a:latin typeface="Anonymous Pro"/>
              </a:rPr>
              <a:t>Дубровский и Кириллов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731299" y="2007173"/>
            <a:ext cx="5187136" cy="1008063"/>
            <a:chOff x="0" y="0"/>
            <a:chExt cx="3398186" cy="660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398186" cy="660400"/>
            </a:xfrm>
            <a:custGeom>
              <a:avLst/>
              <a:gdLst/>
              <a:ahLst/>
              <a:cxnLst/>
              <a:rect l="l" t="t" r="r" b="b"/>
              <a:pathLst>
                <a:path w="3398186" h="660400">
                  <a:moveTo>
                    <a:pt x="3273726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273726" y="0"/>
                  </a:lnTo>
                  <a:cubicBezTo>
                    <a:pt x="3342306" y="0"/>
                    <a:pt x="3398186" y="55880"/>
                    <a:pt x="3398186" y="124460"/>
                  </a:cubicBezTo>
                  <a:lnTo>
                    <a:pt x="3398186" y="535940"/>
                  </a:lnTo>
                  <a:cubicBezTo>
                    <a:pt x="3398186" y="604520"/>
                    <a:pt x="3342306" y="660400"/>
                    <a:pt x="3273726" y="660400"/>
                  </a:cubicBezTo>
                  <a:close/>
                </a:path>
              </a:pathLst>
            </a:custGeom>
            <a:solidFill>
              <a:srgbClr val="FFDA57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5" name="Freeform 5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7053948" y="2172528"/>
            <a:ext cx="677351" cy="677351"/>
            <a:chOff x="0" y="0"/>
            <a:chExt cx="903135" cy="903135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2" cstate="print"/>
          <a:srcRect t="14928" b="41094"/>
          <a:stretch>
            <a:fillRect/>
          </a:stretch>
        </p:blipFill>
        <p:spPr>
          <a:xfrm>
            <a:off x="0" y="4440975"/>
            <a:ext cx="18288000" cy="6214691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>
            <a:off x="1028700" y="839579"/>
            <a:ext cx="8188836" cy="2493919"/>
            <a:chOff x="0" y="0"/>
            <a:chExt cx="10918448" cy="3325226"/>
          </a:xfrm>
        </p:grpSpPr>
        <p:sp>
          <p:nvSpPr>
            <p:cNvPr id="12" name="TextBox 12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ОТВЕТ 1 </a:t>
              </a: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7731299" y="2208450"/>
            <a:ext cx="5187136" cy="554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56"/>
              </a:lnSpc>
              <a:spcBef>
                <a:spcPct val="0"/>
              </a:spcBef>
            </a:pPr>
            <a:r>
              <a:rPr lang="en-US" sz="3183" dirty="0" err="1">
                <a:solidFill>
                  <a:srgbClr val="000000"/>
                </a:solidFill>
                <a:latin typeface="Anonymous Pro"/>
              </a:rPr>
              <a:t>Дубровский</a:t>
            </a:r>
            <a:r>
              <a:rPr lang="en-US" sz="318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183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183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183" dirty="0" err="1">
                <a:solidFill>
                  <a:srgbClr val="000000"/>
                </a:solidFill>
                <a:latin typeface="Anonymous Pro"/>
              </a:rPr>
              <a:t>Троекуров</a:t>
            </a:r>
            <a:endParaRPr lang="en-US" sz="3183" dirty="0">
              <a:solidFill>
                <a:srgbClr val="000000"/>
              </a:solidFill>
              <a:latin typeface="Anonymous Pr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849818" y="1318060"/>
            <a:ext cx="677351" cy="677351"/>
            <a:chOff x="0" y="0"/>
            <a:chExt cx="903135" cy="903135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49818" y="3324861"/>
            <a:ext cx="677351" cy="677351"/>
            <a:chOff x="0" y="0"/>
            <a:chExt cx="903135" cy="903135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2295604" y="1318060"/>
            <a:ext cx="677351" cy="677351"/>
            <a:chOff x="0" y="0"/>
            <a:chExt cx="903135" cy="903135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295604" y="3324861"/>
            <a:ext cx="677351" cy="677351"/>
            <a:chOff x="0" y="0"/>
            <a:chExt cx="903135" cy="903135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19" name="Freeform 19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2" cstate="print"/>
          <a:srcRect t="32653" b="24132"/>
          <a:stretch>
            <a:fillRect/>
          </a:stretch>
        </p:blipFill>
        <p:spPr>
          <a:xfrm>
            <a:off x="0" y="4364951"/>
            <a:ext cx="18288000" cy="5922049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7785659" y="3103403"/>
            <a:ext cx="4245175" cy="1122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54"/>
              </a:lnSpc>
              <a:spcBef>
                <a:spcPct val="0"/>
              </a:spcBef>
            </a:pPr>
            <a:r>
              <a:rPr lang="en-US" sz="3181">
                <a:solidFill>
                  <a:srgbClr val="000000"/>
                </a:solidFill>
                <a:latin typeface="Anonymous Pro"/>
              </a:rPr>
              <a:t>Чтобы стать разбойником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3253188" y="936421"/>
            <a:ext cx="4789832" cy="1128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Егоровна сообщает ему о болезни отца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406713" y="286996"/>
            <a:ext cx="8188836" cy="2493919"/>
            <a:chOff x="0" y="0"/>
            <a:chExt cx="10918448" cy="3325226"/>
          </a:xfrm>
        </p:grpSpPr>
        <p:sp>
          <p:nvSpPr>
            <p:cNvPr id="24" name="TextBox 24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ВОПРОС 2 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406713" y="923925"/>
            <a:ext cx="5664100" cy="34410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779"/>
              </a:lnSpc>
              <a:spcBef>
                <a:spcPct val="0"/>
              </a:spcBef>
            </a:pPr>
            <a:r>
              <a:rPr lang="en-US" sz="4842" dirty="0" err="1">
                <a:solidFill>
                  <a:srgbClr val="000000"/>
                </a:solidFill>
                <a:latin typeface="Anonymous Pro"/>
              </a:rPr>
              <a:t>Почему</a:t>
            </a:r>
            <a:r>
              <a:rPr lang="en-US" sz="4842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842" dirty="0" err="1">
                <a:solidFill>
                  <a:srgbClr val="000000"/>
                </a:solidFill>
                <a:latin typeface="Anonymous Pro"/>
              </a:rPr>
              <a:t>Владимир</a:t>
            </a:r>
            <a:r>
              <a:rPr lang="en-US" sz="4842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842" dirty="0" err="1">
                <a:solidFill>
                  <a:srgbClr val="000000"/>
                </a:solidFill>
                <a:latin typeface="Anonymous Pro"/>
              </a:rPr>
              <a:t>Дубровский</a:t>
            </a:r>
            <a:r>
              <a:rPr lang="en-US" sz="4842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842" dirty="0" err="1">
                <a:solidFill>
                  <a:srgbClr val="000000"/>
                </a:solidFill>
                <a:latin typeface="Anonymous Pro"/>
              </a:rPr>
              <a:t>возвращается</a:t>
            </a:r>
            <a:r>
              <a:rPr lang="en-US" sz="4842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4842" dirty="0" err="1">
                <a:solidFill>
                  <a:srgbClr val="000000"/>
                </a:solidFill>
                <a:latin typeface="Anonymous Pro"/>
              </a:rPr>
              <a:t>домой</a:t>
            </a:r>
            <a:r>
              <a:rPr lang="en-US" sz="4842" dirty="0">
                <a:solidFill>
                  <a:srgbClr val="000000"/>
                </a:solidFill>
                <a:latin typeface="Anonymous Pro"/>
              </a:rPr>
              <a:t>?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7487076" y="1046115"/>
            <a:ext cx="5107110" cy="1154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49"/>
              </a:lnSpc>
            </a:pPr>
            <a:r>
              <a:rPr lang="en-US" sz="3320" dirty="0" err="1">
                <a:solidFill>
                  <a:srgbClr val="000000"/>
                </a:solidFill>
                <a:latin typeface="Anonymous Pro"/>
              </a:rPr>
              <a:t>Чтобы</a:t>
            </a:r>
            <a:r>
              <a:rPr lang="en-US" sz="332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20" dirty="0" err="1">
                <a:solidFill>
                  <a:srgbClr val="000000"/>
                </a:solidFill>
                <a:latin typeface="Anonymous Pro"/>
              </a:rPr>
              <a:t>увидеть</a:t>
            </a:r>
            <a:r>
              <a:rPr lang="en-US" sz="332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20" dirty="0" err="1">
                <a:solidFill>
                  <a:srgbClr val="000000"/>
                </a:solidFill>
                <a:latin typeface="Anonymous Pro"/>
              </a:rPr>
              <a:t>Марью</a:t>
            </a:r>
            <a:r>
              <a:rPr lang="en-US" sz="3320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20" dirty="0" err="1">
                <a:solidFill>
                  <a:srgbClr val="000000"/>
                </a:solidFill>
                <a:latin typeface="Anonymous Pro"/>
              </a:rPr>
              <a:t>Кириловну</a:t>
            </a:r>
            <a:endParaRPr lang="en-US" sz="3320" dirty="0">
              <a:solidFill>
                <a:srgbClr val="000000"/>
              </a:solidFill>
              <a:latin typeface="Anonymous Pro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13253188" y="3093878"/>
            <a:ext cx="5369597" cy="11899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400">
                <a:solidFill>
                  <a:srgbClr val="000000"/>
                </a:solidFill>
                <a:latin typeface="Anonymous Pro"/>
              </a:rPr>
              <a:t>Чтобы поговорить с Троекуровым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5080" y="2919158"/>
            <a:ext cx="4493312" cy="1008063"/>
            <a:chOff x="0" y="0"/>
            <a:chExt cx="2943649" cy="660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943649" cy="660400"/>
            </a:xfrm>
            <a:custGeom>
              <a:avLst/>
              <a:gdLst/>
              <a:ahLst/>
              <a:cxnLst/>
              <a:rect l="l" t="t" r="r" b="b"/>
              <a:pathLst>
                <a:path w="2943649" h="660400">
                  <a:moveTo>
                    <a:pt x="2819189" y="660400"/>
                  </a:moveTo>
                  <a:lnTo>
                    <a:pt x="124460" y="660400"/>
                  </a:lnTo>
                  <a:cubicBezTo>
                    <a:pt x="55880" y="660400"/>
                    <a:pt x="0" y="604520"/>
                    <a:pt x="0" y="53594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819189" y="0"/>
                  </a:lnTo>
                  <a:cubicBezTo>
                    <a:pt x="2887769" y="0"/>
                    <a:pt x="2943649" y="55880"/>
                    <a:pt x="2943649" y="124460"/>
                  </a:cubicBezTo>
                  <a:lnTo>
                    <a:pt x="2943649" y="535940"/>
                  </a:lnTo>
                  <a:cubicBezTo>
                    <a:pt x="2943649" y="604520"/>
                    <a:pt x="2887769" y="660400"/>
                    <a:pt x="2819189" y="660400"/>
                  </a:cubicBezTo>
                  <a:close/>
                </a:path>
              </a:pathLst>
            </a:custGeom>
            <a:solidFill>
              <a:srgbClr val="FFDA57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5" name="Freeform 5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06051" y="1267946"/>
            <a:ext cx="8188836" cy="2493919"/>
            <a:chOff x="0" y="0"/>
            <a:chExt cx="10918448" cy="3325226"/>
          </a:xfrm>
        </p:grpSpPr>
        <p:sp>
          <p:nvSpPr>
            <p:cNvPr id="7" name="TextBox 7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ОТВЕТ 2 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28700" y="3084513"/>
            <a:ext cx="677351" cy="677351"/>
            <a:chOff x="0" y="0"/>
            <a:chExt cx="903135" cy="903135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860337" y="2852483"/>
            <a:ext cx="4422798" cy="10433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3"/>
              </a:lnSpc>
            </a:pPr>
            <a:r>
              <a:rPr lang="en-US" sz="2981">
                <a:solidFill>
                  <a:srgbClr val="000000"/>
                </a:solidFill>
                <a:latin typeface="Anonymous Pro"/>
              </a:rPr>
              <a:t>Егоровна сообщает ему о болезни отца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2" cstate="print"/>
          <a:srcRect t="32653" b="24132"/>
          <a:stretch>
            <a:fillRect/>
          </a:stretch>
        </p:blipFill>
        <p:spPr>
          <a:xfrm>
            <a:off x="0" y="4364951"/>
            <a:ext cx="18288000" cy="59220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1943EF4-4F4C-1642-8460-6D79490F892C}"/>
              </a:ext>
            </a:extLst>
          </p:cNvPr>
          <p:cNvSpPr txBox="1"/>
          <p:nvPr/>
        </p:nvSpPr>
        <p:spPr>
          <a:xfrm>
            <a:off x="7025075" y="141569"/>
            <a:ext cx="1120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ndale Mono" panose="020B0509000000000004" pitchFamily="49" charset="0"/>
              </a:rPr>
              <a:t/>
            </a:r>
            <a:br>
              <a:rPr lang="ru-RU" sz="2400" dirty="0">
                <a:latin typeface="Andale Mono" panose="020B0509000000000004" pitchFamily="49" charset="0"/>
              </a:rPr>
            </a:br>
            <a:r>
              <a:rPr lang="ru-RU" sz="2400" dirty="0">
                <a:latin typeface="Andale Mono" panose="020B0509000000000004" pitchFamily="49" charset="0"/>
              </a:rPr>
              <a:t>«Государь ты наш, Владимир Андреевич, — я, твоя старая нянька, решилась тебе доложить о здоровье папенькином! Он очень плох, иногда заговаривается, и весь день сидит как дитя глупое — а в животе и смерти бог волен.»(…)</a:t>
            </a:r>
          </a:p>
          <a:p>
            <a:r>
              <a:rPr lang="ru-RU" sz="2400" dirty="0">
                <a:latin typeface="Andale Mono" panose="020B0509000000000004" pitchFamily="49" charset="0"/>
              </a:rPr>
              <a:t>Владимир упрекал себя в преступном небрежении(…) Долго не получал он от отца писем и не подумал о нем осведомиться, полагая его в разъездах или хозяйственных заботах. Он решился к нему ехать и даже выйти в отставку, если болезненное состояние отца потребует его присутствия… 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56686" y="1568441"/>
            <a:ext cx="677351" cy="677351"/>
            <a:chOff x="0" y="0"/>
            <a:chExt cx="903135" cy="903135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156686" y="3557885"/>
            <a:ext cx="677351" cy="677351"/>
            <a:chOff x="0" y="0"/>
            <a:chExt cx="903135" cy="903135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2951647" y="1568441"/>
            <a:ext cx="677351" cy="677351"/>
            <a:chOff x="0" y="0"/>
            <a:chExt cx="903135" cy="903135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2951647" y="3482201"/>
            <a:ext cx="677351" cy="677351"/>
            <a:chOff x="0" y="0"/>
            <a:chExt cx="903135" cy="903135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19" name="Freeform 19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2" cstate="print"/>
          <a:srcRect t="5792" r="1215" b="20904"/>
          <a:stretch>
            <a:fillRect/>
          </a:stretch>
        </p:blipFill>
        <p:spPr>
          <a:xfrm>
            <a:off x="0" y="4557225"/>
            <a:ext cx="18288000" cy="5729775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7004247" y="1557549"/>
            <a:ext cx="3373612" cy="622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Anonymous Pro"/>
              </a:rPr>
              <a:t>Савельич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004247" y="3557369"/>
            <a:ext cx="4642116" cy="602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806"/>
              </a:lnSpc>
              <a:spcBef>
                <a:spcPct val="0"/>
              </a:spcBef>
            </a:pPr>
            <a:r>
              <a:rPr lang="en-US" sz="3433">
                <a:solidFill>
                  <a:srgbClr val="000000"/>
                </a:solidFill>
                <a:latin typeface="Anonymous Pro"/>
              </a:rPr>
              <a:t>Григорий Петрович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798799" y="1567074"/>
            <a:ext cx="2816677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Иван Зурин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3798799" y="3509091"/>
            <a:ext cx="4165733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Селифан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502217" y="631899"/>
            <a:ext cx="8188836" cy="2493919"/>
            <a:chOff x="0" y="0"/>
            <a:chExt cx="10918448" cy="3325226"/>
          </a:xfrm>
        </p:grpSpPr>
        <p:sp>
          <p:nvSpPr>
            <p:cNvPr id="26" name="TextBox 26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ВОПРОС 3 </a:t>
              </a:r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0" y="1668685"/>
            <a:ext cx="6156686" cy="13667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05"/>
              </a:lnSpc>
              <a:spcBef>
                <a:spcPct val="0"/>
              </a:spcBef>
            </a:pPr>
            <a:r>
              <a:rPr lang="en-US" sz="3861">
                <a:solidFill>
                  <a:srgbClr val="000000"/>
                </a:solidFill>
                <a:latin typeface="Anonymous Pro"/>
              </a:rPr>
              <a:t>Как зовут верного слугу Петра Гринева?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85312" y="2730396"/>
            <a:ext cx="3080314" cy="1304490"/>
            <a:chOff x="0" y="0"/>
            <a:chExt cx="2017969" cy="8545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7969" cy="854595"/>
            </a:xfrm>
            <a:custGeom>
              <a:avLst/>
              <a:gdLst/>
              <a:ahLst/>
              <a:cxnLst/>
              <a:rect l="l" t="t" r="r" b="b"/>
              <a:pathLst>
                <a:path w="2017969" h="854595">
                  <a:moveTo>
                    <a:pt x="1893509" y="854595"/>
                  </a:moveTo>
                  <a:lnTo>
                    <a:pt x="124460" y="854595"/>
                  </a:lnTo>
                  <a:cubicBezTo>
                    <a:pt x="55880" y="854595"/>
                    <a:pt x="0" y="798715"/>
                    <a:pt x="0" y="73013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893509" y="0"/>
                  </a:lnTo>
                  <a:cubicBezTo>
                    <a:pt x="1962089" y="0"/>
                    <a:pt x="2017969" y="55880"/>
                    <a:pt x="2017969" y="124460"/>
                  </a:cubicBezTo>
                  <a:lnTo>
                    <a:pt x="2017969" y="730135"/>
                  </a:lnTo>
                  <a:cubicBezTo>
                    <a:pt x="2017969" y="798715"/>
                    <a:pt x="1962089" y="854595"/>
                    <a:pt x="1893509" y="854595"/>
                  </a:cubicBezTo>
                  <a:close/>
                </a:path>
              </a:pathLst>
            </a:custGeom>
            <a:solidFill>
              <a:srgbClr val="FFDA57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1485312" y="3033074"/>
            <a:ext cx="2239285" cy="622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Anonymous Pro"/>
              </a:rPr>
              <a:t>Савельич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6" name="Freeform 6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690024" y="888722"/>
            <a:ext cx="8188836" cy="2493919"/>
            <a:chOff x="0" y="0"/>
            <a:chExt cx="10918448" cy="3325226"/>
          </a:xfrm>
        </p:grpSpPr>
        <p:sp>
          <p:nvSpPr>
            <p:cNvPr id="8" name="TextBox 8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ОТВЕТ 3 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690024" y="3043965"/>
            <a:ext cx="677351" cy="677351"/>
            <a:chOff x="0" y="0"/>
            <a:chExt cx="903135" cy="903135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4" name="TextBox 14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5360914" y="207006"/>
            <a:ext cx="12393685" cy="41633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43"/>
              </a:lnSpc>
            </a:pP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пятилетнего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возраста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отдан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был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на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руки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стремянному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*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Савельичу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за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трезвое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поведение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пожалованному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мне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дядьки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**.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Под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его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надзором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на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двенадцатом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году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выучился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русской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грамоте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..." </a:t>
            </a:r>
          </a:p>
          <a:p>
            <a:pPr algn="ctr">
              <a:lnSpc>
                <a:spcPts val="4743"/>
              </a:lnSpc>
            </a:pPr>
            <a:r>
              <a:rPr lang="en-US" sz="3388" dirty="0">
                <a:solidFill>
                  <a:srgbClr val="000000"/>
                </a:solidFill>
                <a:latin typeface="Anonymous Pro"/>
              </a:rPr>
              <a:t>"...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я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не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старый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пес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верный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ваш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слуга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,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господских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приказаний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слушаюсь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усердно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вам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всегда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служил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и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дожил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до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седых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 </a:t>
            </a:r>
            <a:r>
              <a:rPr lang="en-US" sz="3388" dirty="0" err="1">
                <a:solidFill>
                  <a:srgbClr val="000000"/>
                </a:solidFill>
                <a:latin typeface="Anonymous Pro"/>
              </a:rPr>
              <a:t>волос</a:t>
            </a:r>
            <a:r>
              <a:rPr lang="en-US" sz="3388" dirty="0">
                <a:solidFill>
                  <a:srgbClr val="000000"/>
                </a:solidFill>
                <a:latin typeface="Anonymous Pro"/>
              </a:rPr>
              <a:t>..."</a:t>
            </a:r>
          </a:p>
        </p:txBody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 cstate="print"/>
          <a:srcRect t="5792" r="1215" b="20904"/>
          <a:stretch>
            <a:fillRect/>
          </a:stretch>
        </p:blipFill>
        <p:spPr>
          <a:xfrm>
            <a:off x="0" y="4557225"/>
            <a:ext cx="18288000" cy="5729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9563550" y="1042055"/>
            <a:ext cx="677351" cy="677351"/>
            <a:chOff x="0" y="0"/>
            <a:chExt cx="903135" cy="903135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5" name="TextBox 5"/>
            <p:cNvSpPr txBox="1"/>
            <p:nvPr/>
          </p:nvSpPr>
          <p:spPr>
            <a:xfrm>
              <a:off x="152547" y="155658"/>
              <a:ext cx="64895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A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563550" y="2692622"/>
            <a:ext cx="677351" cy="677351"/>
            <a:chOff x="0" y="0"/>
            <a:chExt cx="903135" cy="903135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9" name="TextBox 9"/>
            <p:cNvSpPr txBox="1"/>
            <p:nvPr/>
          </p:nvSpPr>
          <p:spPr>
            <a:xfrm>
              <a:off x="82623" y="155658"/>
              <a:ext cx="737888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B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3551960" y="1042055"/>
            <a:ext cx="677351" cy="677351"/>
            <a:chOff x="0" y="0"/>
            <a:chExt cx="903135" cy="903135"/>
          </a:xfrm>
        </p:grpSpPr>
        <p:grpSp>
          <p:nvGrpSpPr>
            <p:cNvPr id="11" name="Group 11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3" name="TextBox 13"/>
            <p:cNvSpPr txBox="1"/>
            <p:nvPr/>
          </p:nvSpPr>
          <p:spPr>
            <a:xfrm>
              <a:off x="117210" y="155658"/>
              <a:ext cx="66871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C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51960" y="2692622"/>
            <a:ext cx="677351" cy="677351"/>
            <a:chOff x="0" y="0"/>
            <a:chExt cx="903135" cy="903135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903135" cy="903135"/>
              <a:chOff x="0" y="0"/>
              <a:chExt cx="6350000" cy="63500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F4592F"/>
              </a:solidFill>
            </p:spPr>
          </p:sp>
        </p:grpSp>
        <p:sp>
          <p:nvSpPr>
            <p:cNvPr id="17" name="TextBox 17"/>
            <p:cNvSpPr txBox="1"/>
            <p:nvPr/>
          </p:nvSpPr>
          <p:spPr>
            <a:xfrm>
              <a:off x="103137" y="155658"/>
              <a:ext cx="696861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400" spc="144">
                  <a:solidFill>
                    <a:srgbClr val="F5F5EF"/>
                  </a:solidFill>
                  <a:latin typeface="Anonymous Pro"/>
                </a:rPr>
                <a:t>D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648105" y="9258300"/>
            <a:ext cx="1611195" cy="182685"/>
            <a:chOff x="0" y="0"/>
            <a:chExt cx="3785870" cy="429260"/>
          </a:xfrm>
        </p:grpSpPr>
        <p:sp>
          <p:nvSpPr>
            <p:cNvPr id="19" name="Freeform 19"/>
            <p:cNvSpPr/>
            <p:nvPr/>
          </p:nvSpPr>
          <p:spPr>
            <a:xfrm>
              <a:off x="0" y="-5080"/>
              <a:ext cx="3785870" cy="434340"/>
            </a:xfrm>
            <a:custGeom>
              <a:avLst/>
              <a:gdLst/>
              <a:ahLst/>
              <a:cxnLst/>
              <a:rect l="l" t="t" r="r" b="b"/>
              <a:pathLst>
                <a:path w="3785870" h="434340">
                  <a:moveTo>
                    <a:pt x="3768090" y="187960"/>
                  </a:moveTo>
                  <a:lnTo>
                    <a:pt x="3506470" y="11430"/>
                  </a:lnTo>
                  <a:cubicBezTo>
                    <a:pt x="3488690" y="0"/>
                    <a:pt x="3465830" y="3810"/>
                    <a:pt x="3453130" y="21590"/>
                  </a:cubicBezTo>
                  <a:cubicBezTo>
                    <a:pt x="3441700" y="39370"/>
                    <a:pt x="3445510" y="62230"/>
                    <a:pt x="3463290" y="74930"/>
                  </a:cubicBezTo>
                  <a:lnTo>
                    <a:pt x="3622040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3622040" y="257810"/>
                  </a:lnTo>
                  <a:lnTo>
                    <a:pt x="3463290" y="364490"/>
                  </a:lnTo>
                  <a:cubicBezTo>
                    <a:pt x="3445510" y="375920"/>
                    <a:pt x="3441700" y="400050"/>
                    <a:pt x="3453130" y="417830"/>
                  </a:cubicBezTo>
                  <a:cubicBezTo>
                    <a:pt x="3460750" y="429260"/>
                    <a:pt x="3472180" y="434340"/>
                    <a:pt x="3484880" y="434340"/>
                  </a:cubicBezTo>
                  <a:cubicBezTo>
                    <a:pt x="3492500" y="434340"/>
                    <a:pt x="3500120" y="431800"/>
                    <a:pt x="3506470" y="427990"/>
                  </a:cubicBezTo>
                  <a:lnTo>
                    <a:pt x="3769360" y="251460"/>
                  </a:lnTo>
                  <a:cubicBezTo>
                    <a:pt x="3779520" y="243840"/>
                    <a:pt x="3785870" y="232410"/>
                    <a:pt x="3785870" y="219710"/>
                  </a:cubicBezTo>
                  <a:cubicBezTo>
                    <a:pt x="3785870" y="207010"/>
                    <a:pt x="3779520" y="195580"/>
                    <a:pt x="3768090" y="187960"/>
                  </a:cubicBezTo>
                  <a:close/>
                </a:path>
              </a:pathLst>
            </a:custGeom>
            <a:solidFill>
              <a:srgbClr val="FFFFFA"/>
            </a:solidFill>
          </p:spPr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2" cstate="print"/>
          <a:srcRect l="1462" t="9058" r="1462" b="32640"/>
          <a:stretch>
            <a:fillRect/>
          </a:stretch>
        </p:blipFill>
        <p:spPr>
          <a:xfrm>
            <a:off x="0" y="4108787"/>
            <a:ext cx="18288000" cy="6178213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0611537" y="1068946"/>
            <a:ext cx="1593688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Музыкой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611537" y="2719512"/>
            <a:ext cx="2690589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Математикой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4501737" y="1068946"/>
            <a:ext cx="2577117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Рисованием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4501737" y="2719512"/>
            <a:ext cx="2728413" cy="5568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000000"/>
                </a:solidFill>
                <a:latin typeface="Anonymous Pro"/>
              </a:rPr>
              <a:t>Литературой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706771" y="378881"/>
            <a:ext cx="8188836" cy="2493919"/>
            <a:chOff x="0" y="0"/>
            <a:chExt cx="10918448" cy="3325226"/>
          </a:xfrm>
        </p:grpSpPr>
        <p:sp>
          <p:nvSpPr>
            <p:cNvPr id="26" name="TextBox 26"/>
            <p:cNvSpPr txBox="1"/>
            <p:nvPr/>
          </p:nvSpPr>
          <p:spPr>
            <a:xfrm>
              <a:off x="0" y="2705677"/>
              <a:ext cx="10918448" cy="6195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827431"/>
              <a:ext cx="8936799" cy="9245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880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57150"/>
              <a:ext cx="5274901" cy="7107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4480"/>
                </a:lnSpc>
                <a:spcBef>
                  <a:spcPct val="0"/>
                </a:spcBef>
              </a:pPr>
              <a:r>
                <a:rPr lang="en-US" sz="3200" spc="448">
                  <a:solidFill>
                    <a:srgbClr val="000000"/>
                  </a:solidFill>
                  <a:latin typeface="Sanchez"/>
                </a:rPr>
                <a:t>ВОПРОС 4 </a:t>
              </a:r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706771" y="914400"/>
            <a:ext cx="7877074" cy="27838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14"/>
              </a:lnSpc>
            </a:pPr>
            <a:r>
              <a:rPr lang="en-US" sz="5295">
                <a:solidFill>
                  <a:srgbClr val="000000"/>
                </a:solidFill>
                <a:latin typeface="Anonymous Pro"/>
              </a:rPr>
              <a:t>Чем увлекается Петр Гринев во время службы в крепости?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683</Words>
  <Application>Microsoft Office PowerPoint</Application>
  <PresentationFormat>Произвольный</PresentationFormat>
  <Paragraphs>118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Anonymous Pro</vt:lpstr>
      <vt:lpstr>Sanchez</vt:lpstr>
      <vt:lpstr>Open Sans Light</vt:lpstr>
      <vt:lpstr>Calibri</vt:lpstr>
      <vt:lpstr>Andale Mono</vt:lpstr>
      <vt:lpstr>Anonymous Pro Bold</vt:lpstr>
      <vt:lpstr>20db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Quiz</dc:title>
  <cp:lastModifiedBy>user</cp:lastModifiedBy>
  <cp:revision>4</cp:revision>
  <dcterms:created xsi:type="dcterms:W3CDTF">2006-08-16T00:00:00Z</dcterms:created>
  <dcterms:modified xsi:type="dcterms:W3CDTF">2021-08-13T09:13:15Z</dcterms:modified>
  <dc:identifier>DAERDO9LDNM</dc:identifier>
</cp:coreProperties>
</file>