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62" r:id="rId5"/>
    <p:sldId id="263" r:id="rId6"/>
    <p:sldId id="259" r:id="rId7"/>
    <p:sldId id="258" r:id="rId8"/>
    <p:sldId id="265" r:id="rId9"/>
    <p:sldId id="260" r:id="rId10"/>
    <p:sldId id="269" r:id="rId11"/>
    <p:sldId id="266" r:id="rId12"/>
    <p:sldId id="267" r:id="rId13"/>
    <p:sldId id="268" r:id="rId14"/>
    <p:sldId id="264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" initials="Я" lastIdx="2" clrIdx="0">
    <p:extLst>
      <p:ext uri="{19B8F6BF-5375-455C-9EA6-DF929625EA0E}">
        <p15:presenceInfo xmlns:p15="http://schemas.microsoft.com/office/powerpoint/2012/main" userId="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F0C4"/>
    <a:srgbClr val="57091A"/>
    <a:srgbClr val="660066"/>
    <a:srgbClr val="003300"/>
    <a:srgbClr val="66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1-02T18:12:20.985" idx="2">
    <p:pos x="3916" y="1967"/>
    <p:text/>
    <p:extLst>
      <p:ext uri="{C676402C-5697-4E1C-873F-D02D1690AC5C}">
        <p15:threadingInfo xmlns:p15="http://schemas.microsoft.com/office/powerpoint/2012/main" timeZoneBias="-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F4B85-8AFB-4019-9A79-90AFA8DD62FF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933C8-965F-4441-94AF-5735E65CA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96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933C8-965F-4441-94AF-5735E65CA3D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3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E923B-FA61-4518-9E21-0DC95B6A0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988D59-50EE-4CB2-AACB-BB42C7265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390003-F41E-4E75-94BE-EB9878C1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CE8B1C-8A1E-4469-BCBB-577AA621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BAAB9-15BB-4D65-9EC4-48409DD53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8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7B909-5455-4E58-B6F7-7285B43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BB4D49-05A2-4CD5-9B5F-C7342FAAD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CC749D-CB46-44FB-937B-53B86E76C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657430-7E07-4735-95A1-1565C6CD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8A07AB-81BE-4E8E-A93D-D262E3CD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29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5ADF48-C915-4D24-BE06-9F4691F83C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A009AA-35CA-47EE-9424-75F9B3A03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2528CE-5091-49C9-AA5B-94AB6329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192D65-8960-41B8-9C8C-06CA91851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441106-825B-420C-8E8C-91118B3E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9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3E1C8-35E7-4DD4-826E-FBF4677E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9C659-F149-4482-B254-01BF0ABC8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BF6782-EE3E-46ED-8BD2-CA66E8049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68229-0888-45B9-8022-F728EE7EF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B50782-D831-4D54-9216-7790F59E5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62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1B2F9-D019-4AB8-9B46-5219DA07E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39F6E0-7F52-4579-B870-8A1BDA3CF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CFE8AA-A5EF-4584-9999-F0468D3B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9E601A-718F-4737-B7F6-D5347B7D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6F5CBF-F251-4216-884A-27835568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1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BF90A-0FD7-4BFB-9AB4-D64F10C4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2E46B-AC2A-4796-80F4-AAC636404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06A74C-40CC-4089-B456-B7C908A89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E26F70-D81C-4043-A6B6-ECB98B23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E55B74-951F-41F2-8DD3-F99D8058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EA1BAF-5C36-4CCF-8AC6-3CF66C9A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8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B6F34-5F14-4F4E-BC10-D727F1FC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5F8A37-D4B2-43BD-BAE3-D09FCE660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FECC0C-F21C-476C-B07E-66F6279479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A27830-EDE2-4EFF-A7EC-295C3EF96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81C1CE-FEAF-447A-9822-24DBFA7252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0A9D26-14C8-40FE-BF6B-B99EC216C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5A6A-895A-4BFE-A0EE-CA3D44F11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E40D8B5-5836-40C3-BC19-4CD53B6C6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89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4A3D2-3505-4AFA-B662-4E4D5A2F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749BAEB-ED13-4818-8FF1-2095CCB40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DA2BA2-882A-4A85-9B31-76E1A597D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0B56EA-CB1D-4AB2-AC03-ED238615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4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F93567-35B9-4712-9477-3DD49FDB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95CBB24-29F9-4509-B664-0530530E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A5718C-8C0E-4111-B7DE-D43E417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9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D47B3-91CD-4E48-B943-85D3BC90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1285F9-9C5A-4EE9-8322-DF9DCDD6B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678E4-A167-43F4-BB2E-50831FBC2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4FA6B8-5597-4806-8C9F-A763F39E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0EC3A0-690A-4B93-BF31-E434BFC6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887579-687C-4476-869E-D3D66A157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3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75347B-4705-4AB9-9F3C-DB44E8DFA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637D77-ADA0-4C82-9F5A-3F8678E28B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250DEB-7AFE-40A0-AD11-BDEE511B8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880F4D-0D10-460C-B484-4D83A1AC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97D4A8-2990-4E21-A7C2-AC70220A5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F6A3FB-7929-40CF-BCEE-FD93429B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7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075D1-8AB7-4A24-AA03-B8037B7C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53133D-46D9-4564-B785-44AD1C9CD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3A92B8-B245-475D-AEE8-E88191B92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71EC1F-C4DC-4F85-8020-56E383A84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5C216-4690-426A-8875-59148CD95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4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icey.net/free/4-russkii_yazyk/76-russkii_yazyk__tablicy__shemy__pamyatki/stages/4481-tablica_glasnyh_bukv_i_zvukov.html" TargetMode="Externa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99943E0-3703-499D-A944-63B261BF2653}"/>
              </a:ext>
            </a:extLst>
          </p:cNvPr>
          <p:cNvSpPr/>
          <p:nvPr/>
        </p:nvSpPr>
        <p:spPr>
          <a:xfrm>
            <a:off x="1818263" y="119639"/>
            <a:ext cx="9163792" cy="43396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Фонетика.</a:t>
            </a:r>
          </a:p>
          <a:p>
            <a:pPr algn="ctr"/>
            <a:r>
              <a:rPr lang="ru-RU" sz="138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Звуки речи.</a:t>
            </a:r>
            <a:endParaRPr lang="ru-RU" sz="138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61" y="3645913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68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F58B34A-CA09-46CC-8315-90D553C8B05D}"/>
              </a:ext>
            </a:extLst>
          </p:cNvPr>
          <p:cNvSpPr/>
          <p:nvPr/>
        </p:nvSpPr>
        <p:spPr>
          <a:xfrm>
            <a:off x="857827" y="-194799"/>
            <a:ext cx="1019645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Таблица «Гласные звуки»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EF369A-08D9-4311-8655-E07985387A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42369" y="1034703"/>
            <a:ext cx="10035143" cy="43007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06A556-C361-4462-A839-29100E0B2F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2369" y="3579679"/>
            <a:ext cx="1676545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051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857827" y="-194799"/>
            <a:ext cx="1019645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Согласные звуки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06A556-C361-4462-A839-29100E0B2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89" y="4113075"/>
            <a:ext cx="1676545" cy="17558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7BEC8D8-0B55-4DD3-978E-9F3A8B69106E}"/>
              </a:ext>
            </a:extLst>
          </p:cNvPr>
          <p:cNvSpPr/>
          <p:nvPr/>
        </p:nvSpPr>
        <p:spPr>
          <a:xfrm>
            <a:off x="144189" y="1054544"/>
            <a:ext cx="3579756" cy="2961132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1500"/>
              </a:spcBef>
              <a:spcAft>
                <a:spcPts val="4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Звуки, при произношении которых воздух встречает во рту препятствие, называют </a:t>
            </a:r>
            <a:r>
              <a:rPr lang="ru-RU" sz="2000" b="1" dirty="0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согласными звуками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07000"/>
              </a:lnSpc>
              <a:spcBef>
                <a:spcPts val="1500"/>
              </a:spcBef>
              <a:spcAft>
                <a:spcPts val="4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Согласный звук состоит из шума и голоса или только из шума.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7C88BF-B46D-4865-9796-E4B30820365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20000" contrast="20000"/>
          </a:blip>
          <a:stretch>
            <a:fillRect/>
          </a:stretch>
        </p:blipFill>
        <p:spPr>
          <a:xfrm>
            <a:off x="3888028" y="1640286"/>
            <a:ext cx="8383871" cy="148676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441C75E-136B-4750-88F9-7B8F31FC8BAB}"/>
              </a:ext>
            </a:extLst>
          </p:cNvPr>
          <p:cNvSpPr/>
          <p:nvPr/>
        </p:nvSpPr>
        <p:spPr>
          <a:xfrm>
            <a:off x="3888028" y="837891"/>
            <a:ext cx="852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Большинство согласных звуков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образуют пары по твёрдости-мягкости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273B5E0-5A0F-47DE-A64C-5AFB1CA051A1}"/>
              </a:ext>
            </a:extLst>
          </p:cNvPr>
          <p:cNvSpPr/>
          <p:nvPr/>
        </p:nvSpPr>
        <p:spPr>
          <a:xfrm>
            <a:off x="5101192" y="2886531"/>
            <a:ext cx="6096000" cy="6700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C00000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Не образуют пар по твёрдости-мягкости следующие твёрдые и мягкие согласные звуки</a:t>
            </a:r>
            <a:endParaRPr lang="ru-RU" sz="1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53D021-D928-4834-ADDE-76AC42160C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 bright="-20000" contrast="20000"/>
          </a:blip>
          <a:srcRect r="65754"/>
          <a:stretch/>
        </p:blipFill>
        <p:spPr>
          <a:xfrm>
            <a:off x="6278414" y="3735680"/>
            <a:ext cx="4396882" cy="202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146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857827" y="-194799"/>
            <a:ext cx="1019645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Таблица «Согласные звуки»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8F2F7A-7850-48A0-BBC4-CD47AEE36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5050" y="698124"/>
            <a:ext cx="8401899" cy="474734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06A556-C361-4462-A839-29100E0B2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9513" y="3689665"/>
            <a:ext cx="1676545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32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651C68-980B-46B0-A054-5904D7CCBE1F}"/>
              </a:ext>
            </a:extLst>
          </p:cNvPr>
          <p:cNvSpPr/>
          <p:nvPr/>
        </p:nvSpPr>
        <p:spPr>
          <a:xfrm>
            <a:off x="1" y="1180496"/>
            <a:ext cx="119475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Запиши слово.</a:t>
            </a:r>
          </a:p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Поставь ударение.</a:t>
            </a:r>
          </a:p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 и запиши количество слогов.</a:t>
            </a:r>
          </a:p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Запиши транскрипцию.</a:t>
            </a:r>
          </a:p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Дай характеристику каждому звуку по плану:</a:t>
            </a:r>
          </a:p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-гласный(ударный или безударный)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-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согласный: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звонкий или глухо, парный или непарный по этому признаку;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твёрдый или мягкий; парный или непарный по этому признаку.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857827" y="-194799"/>
            <a:ext cx="1019645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Алгоритм фонетического</a:t>
            </a:r>
          </a:p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(звуко-буквенного)  разбора слова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06A556-C361-4462-A839-29100E0B2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238" y="4946317"/>
            <a:ext cx="1676545" cy="17558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4BAE902-39B4-40E9-BEDA-B5273AE575DD}"/>
              </a:ext>
            </a:extLst>
          </p:cNvPr>
          <p:cNvSpPr/>
          <p:nvPr/>
        </p:nvSpPr>
        <p:spPr>
          <a:xfrm>
            <a:off x="3903464" y="4596816"/>
            <a:ext cx="6102674" cy="1618328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Фонетический разбор слова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анализ звукового состава слова. Выполнить фонетический разбор — значит охарактеризовать все звуки, из которых состоит слово.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Примечание.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начальной школе этот разбор обычно называют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звуко-буквенным разбором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90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39949" y="0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Пример фонетического разбора слова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2F4B18-29AB-4AFD-8518-CDD622145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382" y="2644770"/>
            <a:ext cx="1676545" cy="17558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A675B36-6B83-43E0-8E5E-00E2BD7A4C58}"/>
              </a:ext>
            </a:extLst>
          </p:cNvPr>
          <p:cNvSpPr/>
          <p:nvPr/>
        </p:nvSpPr>
        <p:spPr>
          <a:xfrm>
            <a:off x="148966" y="839792"/>
            <a:ext cx="11894068" cy="4334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Соловья́;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со|ло|вья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(со-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ловь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-я); 3 слога. 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1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Салавйя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[с] — согласный, глухой парный, твёрдый парный;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[а] — гласный, безударный;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 [л] — согласный, звонкий непарный, твёрдый парный;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[а] — гласный, безударный;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[в’] — согласный, звонкий парный, мягкий парный;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 [-]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[й’] — согласный, звонкий непарный, мягкий непарный;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 [а́] — гласный, ударный.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букв, 7 звуков.</a:t>
            </a: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букв и звуков совпадает: </a:t>
            </a:r>
            <a:r>
              <a:rPr lang="ru-RU" b="1" i="1" dirty="0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не имеет звукового значения; </a:t>
            </a:r>
            <a:r>
              <a:rPr lang="ru-RU" b="1" i="1" dirty="0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имеет два звуковых значения.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E0859BB-555C-435B-AECF-B25E9B3F73FE}"/>
              </a:ext>
            </a:extLst>
          </p:cNvPr>
          <p:cNvSpPr/>
          <p:nvPr/>
        </p:nvSpPr>
        <p:spPr>
          <a:xfrm>
            <a:off x="7845972" y="961642"/>
            <a:ext cx="4161301" cy="1631216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Фонетическая запись слова называется 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транскрипцией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Слово, заданное для фонетического анализа, обозначается в тексте цифрой </a:t>
            </a:r>
            <a:r>
              <a:rPr lang="ru-RU" sz="2000" b="1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6686AB-E3F3-4123-8EDA-D6F272EE026E}"/>
              </a:ext>
            </a:extLst>
          </p:cNvPr>
          <p:cNvSpPr/>
          <p:nvPr/>
        </p:nvSpPr>
        <p:spPr>
          <a:xfrm>
            <a:off x="8683132" y="2952401"/>
            <a:ext cx="3048000" cy="1323439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транскрипции не могут находиться буквы: </a:t>
            </a:r>
            <a:r>
              <a:rPr lang="ru-RU" sz="2000" b="1" dirty="0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Я, Ю, Е, Ё, Ь, Ъ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223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1438182" y="876190"/>
            <a:ext cx="1219200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Успехов 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2F4B18-29AB-4AFD-8518-CDD62214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3984" y="648070"/>
            <a:ext cx="3715433" cy="38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1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99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3398B28-9F0C-479A-A5CE-0A8AF83F0832}"/>
              </a:ext>
            </a:extLst>
          </p:cNvPr>
          <p:cNvSpPr/>
          <p:nvPr/>
        </p:nvSpPr>
        <p:spPr>
          <a:xfrm>
            <a:off x="4392925" y="3429000"/>
            <a:ext cx="5514556" cy="3046988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err="1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Фоне́тика</a:t>
            </a:r>
            <a:r>
              <a:rPr lang="ru-RU" sz="2400" b="1" i="0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>
                <a:solidFill>
                  <a:srgbClr val="2021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 это раздел науки о языке, предметом исследования которого является звук. Звук является основной единицей языка наряду со словом и предложение, но в отличие от них он сам по себе не имеет никакого значения</a:t>
            </a:r>
            <a:r>
              <a:rPr lang="ru-RU" sz="2400" dirty="0">
                <a:solidFill>
                  <a:srgbClr val="20212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BF17CD-F185-4E4D-B235-3A127793126F}"/>
              </a:ext>
            </a:extLst>
          </p:cNvPr>
          <p:cNvSpPr/>
          <p:nvPr/>
        </p:nvSpPr>
        <p:spPr>
          <a:xfrm>
            <a:off x="3648679" y="40063"/>
            <a:ext cx="46474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ФОНЕТИКА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4AFBEA09-E58D-435B-A516-28EC74EC0C75}"/>
              </a:ext>
            </a:extLst>
          </p:cNvPr>
          <p:cNvSpPr/>
          <p:nvPr/>
        </p:nvSpPr>
        <p:spPr>
          <a:xfrm rot="2373899">
            <a:off x="4483827" y="1030905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B9A115AD-3BD4-4D3A-9277-DE3BBA2BFE96}"/>
              </a:ext>
            </a:extLst>
          </p:cNvPr>
          <p:cNvSpPr/>
          <p:nvPr/>
        </p:nvSpPr>
        <p:spPr>
          <a:xfrm rot="19452728">
            <a:off x="7097185" y="1020634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6A05DE-F36F-4BCA-8EB6-897B7237A7F3}"/>
              </a:ext>
            </a:extLst>
          </p:cNvPr>
          <p:cNvSpPr txBox="1"/>
          <p:nvPr/>
        </p:nvSpPr>
        <p:spPr>
          <a:xfrm>
            <a:off x="1230109" y="1674674"/>
            <a:ext cx="44880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solidFill>
                  <a:schemeClr val="accent2">
                    <a:lumMod val="50000"/>
                  </a:schemeClr>
                </a:solidFill>
              </a:rPr>
              <a:t>Происходит </a:t>
            </a:r>
          </a:p>
          <a:p>
            <a:pPr algn="ctr"/>
            <a:r>
              <a:rPr lang="ru-RU" sz="3600" b="1">
                <a:solidFill>
                  <a:schemeClr val="accent2">
                    <a:lumMod val="50000"/>
                  </a:schemeClr>
                </a:solidFill>
              </a:rPr>
              <a:t>от греческого «ФОНЕ» (звук)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0348C7-0DC5-41AC-8140-B11DEB8002B5}"/>
              </a:ext>
            </a:extLst>
          </p:cNvPr>
          <p:cNvSpPr txBox="1"/>
          <p:nvPr/>
        </p:nvSpPr>
        <p:spPr>
          <a:xfrm>
            <a:off x="6056050" y="1669742"/>
            <a:ext cx="4264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chemeClr val="accent2">
                    <a:lumMod val="50000"/>
                  </a:schemeClr>
                </a:solidFill>
              </a:rPr>
              <a:t>Изучает звуки речи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7499C89-AF48-42C6-BFE3-8C7F2CE29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38" b="99585" l="4022" r="98370">
                        <a14:foregroundMark x1="32283" y1="5607" x2="58913" y2="60748"/>
                        <a14:foregroundMark x1="58913" y1="60748" x2="61413" y2="89927"/>
                        <a14:foregroundMark x1="59565" y1="7373" x2="40543" y2="34787"/>
                        <a14:foregroundMark x1="40543" y1="34787" x2="27826" y2="62409"/>
                        <a14:foregroundMark x1="27826" y1="62409" x2="22609" y2="68120"/>
                        <a14:foregroundMark x1="22609" y1="68120" x2="19674" y2="75389"/>
                        <a14:foregroundMark x1="19674" y1="75389" x2="19674" y2="75701"/>
                        <a14:foregroundMark x1="98261" y1="9553" x2="93370" y2="16719"/>
                        <a14:foregroundMark x1="93370" y1="16719" x2="91957" y2="23676"/>
                        <a14:foregroundMark x1="91957" y1="23676" x2="80435" y2="43510"/>
                        <a14:foregroundMark x1="98370" y1="7477" x2="94674" y2="15680"/>
                        <a14:foregroundMark x1="55326" y1="5607" x2="20217" y2="11423"/>
                        <a14:foregroundMark x1="16087" y1="13603" x2="12065" y2="20249"/>
                        <a14:foregroundMark x1="12065" y1="20249" x2="10217" y2="27414"/>
                        <a14:foregroundMark x1="10217" y1="27414" x2="8152" y2="30114"/>
                        <a14:foregroundMark x1="71196" y1="50571" x2="55652" y2="62409"/>
                        <a14:foregroundMark x1="55652" y1="62409" x2="54783" y2="63863"/>
                        <a14:foregroundMark x1="9239" y1="53998" x2="36957" y2="93250"/>
                        <a14:foregroundMark x1="36957" y1="93250" x2="36630" y2="96054"/>
                        <a14:foregroundMark x1="4239" y1="48390" x2="8261" y2="65940"/>
                        <a14:foregroundMark x1="33804" y1="17342" x2="36957" y2="32191"/>
                        <a14:foregroundMark x1="36957" y1="32191" x2="37391" y2="33126"/>
                        <a14:foregroundMark x1="39783" y1="25130" x2="9348" y2="25234"/>
                        <a14:foregroundMark x1="24565" y1="14019" x2="29130" y2="48183"/>
                        <a14:foregroundMark x1="29891" y1="14330" x2="26304" y2="21288"/>
                        <a14:foregroundMark x1="26304" y1="21288" x2="13370" y2="35722"/>
                        <a14:foregroundMark x1="13370" y1="35722" x2="11304" y2="42679"/>
                        <a14:foregroundMark x1="20870" y1="38733" x2="20870" y2="38733"/>
                        <a14:foregroundMark x1="17935" y1="36552" x2="33913" y2="40810"/>
                        <a14:foregroundMark x1="33913" y1="40810" x2="34565" y2="40810"/>
                        <a14:foregroundMark x1="33478" y1="36033" x2="28587" y2="36552"/>
                        <a14:foregroundMark x1="26087" y1="14849" x2="12174" y2="21184"/>
                        <a14:foregroundMark x1="12174" y1="21184" x2="12826" y2="26584"/>
                        <a14:foregroundMark x1="53587" y1="15161" x2="72717" y2="26895"/>
                        <a14:foregroundMark x1="56304" y1="41329" x2="61413" y2="36137"/>
                        <a14:foregroundMark x1="61413" y1="36137" x2="67283" y2="35826"/>
                        <a14:foregroundMark x1="66848" y1="11111" x2="64130" y2="21911"/>
                        <a14:foregroundMark x1="59674" y1="27207" x2="50761" y2="41537"/>
                        <a14:foregroundMark x1="54348" y1="32710" x2="40326" y2="41433"/>
                        <a14:foregroundMark x1="67391" y1="93250" x2="70326" y2="98131"/>
                        <a14:foregroundMark x1="24565" y1="97715" x2="24348" y2="99792"/>
                        <a14:foregroundMark x1="66957" y1="16096" x2="40217" y2="8204"/>
                        <a14:foregroundMark x1="40217" y1="8204" x2="39891" y2="8204"/>
                        <a14:foregroundMark x1="40000" y1="22741" x2="39565" y2="31049"/>
                        <a14:foregroundMark x1="39565" y1="31049" x2="39022" y2="32087"/>
                        <a14:foregroundMark x1="50978" y1="47975" x2="50978" y2="55140"/>
                        <a14:foregroundMark x1="23804" y1="5192" x2="30109" y2="9242"/>
                        <a14:foregroundMark x1="30109" y1="9242" x2="30109" y2="9242"/>
                        <a14:foregroundMark x1="59891" y1="7477" x2="63587" y2="3323"/>
                        <a14:foregroundMark x1="18370" y1="4050" x2="15109" y2="2077"/>
                        <a14:foregroundMark x1="66304" y1="16303" x2="71087" y2="23572"/>
                        <a14:foregroundMark x1="66486" y1="4384" x2="66196" y2="4569"/>
                        <a14:foregroundMark x1="71739" y1="1038" x2="67935" y2="3461"/>
                        <a14:backgroundMark x1="68478" y1="4050" x2="66848" y2="4777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0683" y="3696083"/>
            <a:ext cx="1675992" cy="175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83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5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3F9209-DEAC-4F3E-AD1E-C93E35DAA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1725613"/>
            <a:ext cx="12192000" cy="0"/>
          </a:xfrm>
          <a:prstGeom prst="rect">
            <a:avLst/>
          </a:prstGeom>
          <a:solidFill>
            <a:srgbClr val="98FB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EA28F41-AA0D-447D-BF47-2CBE3CE36F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6920"/>
          <a:stretch/>
        </p:blipFill>
        <p:spPr>
          <a:xfrm>
            <a:off x="2791824" y="804409"/>
            <a:ext cx="7751435" cy="4614165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F87B48D-6714-455F-B62A-94A5541E592F}"/>
              </a:ext>
            </a:extLst>
          </p:cNvPr>
          <p:cNvSpPr/>
          <p:nvPr/>
        </p:nvSpPr>
        <p:spPr>
          <a:xfrm>
            <a:off x="3027082" y="-191897"/>
            <a:ext cx="80329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РУССКИЙ АЛФАВИТ</a:t>
            </a:r>
            <a:endParaRPr lang="ru-RU" sz="72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7499C89-AF48-42C6-BFE3-8C7F2CE291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38" b="99585" l="4022" r="98370">
                        <a14:foregroundMark x1="32283" y1="5607" x2="58913" y2="60748"/>
                        <a14:foregroundMark x1="58913" y1="60748" x2="61413" y2="89927"/>
                        <a14:foregroundMark x1="59565" y1="7373" x2="40543" y2="34787"/>
                        <a14:foregroundMark x1="40543" y1="34787" x2="27826" y2="62409"/>
                        <a14:foregroundMark x1="27826" y1="62409" x2="22609" y2="68120"/>
                        <a14:foregroundMark x1="22609" y1="68120" x2="19674" y2="75389"/>
                        <a14:foregroundMark x1="19674" y1="75389" x2="19674" y2="75701"/>
                        <a14:foregroundMark x1="98261" y1="9553" x2="93370" y2="16719"/>
                        <a14:foregroundMark x1="93370" y1="16719" x2="91957" y2="23676"/>
                        <a14:foregroundMark x1="91957" y1="23676" x2="80435" y2="43510"/>
                        <a14:foregroundMark x1="98370" y1="7477" x2="94674" y2="15680"/>
                        <a14:foregroundMark x1="55326" y1="5607" x2="20217" y2="11423"/>
                        <a14:foregroundMark x1="16087" y1="13603" x2="12065" y2="20249"/>
                        <a14:foregroundMark x1="12065" y1="20249" x2="10217" y2="27414"/>
                        <a14:foregroundMark x1="10217" y1="27414" x2="8152" y2="30114"/>
                        <a14:foregroundMark x1="71196" y1="50571" x2="55652" y2="62409"/>
                        <a14:foregroundMark x1="55652" y1="62409" x2="54783" y2="63863"/>
                        <a14:foregroundMark x1="9239" y1="53998" x2="36957" y2="93250"/>
                        <a14:foregroundMark x1="36957" y1="93250" x2="36630" y2="96054"/>
                        <a14:foregroundMark x1="4239" y1="48390" x2="8261" y2="65940"/>
                        <a14:foregroundMark x1="33804" y1="17342" x2="36957" y2="32191"/>
                        <a14:foregroundMark x1="36957" y1="32191" x2="37391" y2="33126"/>
                        <a14:foregroundMark x1="39783" y1="25130" x2="9348" y2="25234"/>
                        <a14:foregroundMark x1="24565" y1="14019" x2="29130" y2="48183"/>
                        <a14:foregroundMark x1="29891" y1="14330" x2="26304" y2="21288"/>
                        <a14:foregroundMark x1="26304" y1="21288" x2="13370" y2="35722"/>
                        <a14:foregroundMark x1="13370" y1="35722" x2="11304" y2="42679"/>
                        <a14:foregroundMark x1="20870" y1="38733" x2="20870" y2="38733"/>
                        <a14:foregroundMark x1="17935" y1="36552" x2="33913" y2="40810"/>
                        <a14:foregroundMark x1="33913" y1="40810" x2="34565" y2="40810"/>
                        <a14:foregroundMark x1="33478" y1="36033" x2="28587" y2="36552"/>
                        <a14:foregroundMark x1="26087" y1="14849" x2="12174" y2="21184"/>
                        <a14:foregroundMark x1="12174" y1="21184" x2="12826" y2="26584"/>
                        <a14:foregroundMark x1="53587" y1="15161" x2="72717" y2="26895"/>
                        <a14:foregroundMark x1="56304" y1="41329" x2="61413" y2="36137"/>
                        <a14:foregroundMark x1="61413" y1="36137" x2="67283" y2="35826"/>
                        <a14:foregroundMark x1="66848" y1="11111" x2="64130" y2="21911"/>
                        <a14:foregroundMark x1="59674" y1="27207" x2="50761" y2="41537"/>
                        <a14:foregroundMark x1="54348" y1="32710" x2="40326" y2="41433"/>
                        <a14:foregroundMark x1="67391" y1="93250" x2="70326" y2="98131"/>
                        <a14:foregroundMark x1="24565" y1="97715" x2="24348" y2="99792"/>
                        <a14:foregroundMark x1="66957" y1="16096" x2="40217" y2="8204"/>
                        <a14:foregroundMark x1="40217" y1="8204" x2="39891" y2="8204"/>
                        <a14:foregroundMark x1="40000" y1="22741" x2="39565" y2="31049"/>
                        <a14:foregroundMark x1="39565" y1="31049" x2="39022" y2="32087"/>
                        <a14:foregroundMark x1="50978" y1="47975" x2="50978" y2="55140"/>
                        <a14:foregroundMark x1="23804" y1="5192" x2="30109" y2="9242"/>
                        <a14:foregroundMark x1="30109" y1="9242" x2="30109" y2="9242"/>
                        <a14:foregroundMark x1="59891" y1="7477" x2="63587" y2="3323"/>
                        <a14:foregroundMark x1="18370" y1="4050" x2="15109" y2="2077"/>
                        <a14:foregroundMark x1="66304" y1="16303" x2="71087" y2="23572"/>
                        <a14:foregroundMark x1="66486" y1="4384" x2="66196" y2="4569"/>
                        <a14:foregroundMark x1="71739" y1="1038" x2="67935" y2="3461"/>
                        <a14:backgroundMark x1="68478" y1="4050" x2="66848" y2="4777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276" y="3729244"/>
            <a:ext cx="1675992" cy="175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3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5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3F9209-DEAC-4F3E-AD1E-C93E35DAA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1725613"/>
            <a:ext cx="12192000" cy="0"/>
          </a:xfrm>
          <a:prstGeom prst="rect">
            <a:avLst/>
          </a:prstGeom>
          <a:solidFill>
            <a:srgbClr val="98FB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F87B48D-6714-455F-B62A-94A5541E592F}"/>
              </a:ext>
            </a:extLst>
          </p:cNvPr>
          <p:cNvSpPr/>
          <p:nvPr/>
        </p:nvSpPr>
        <p:spPr>
          <a:xfrm>
            <a:off x="2100360" y="-189003"/>
            <a:ext cx="82102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В русском алфавите</a:t>
            </a:r>
            <a:endParaRPr lang="ru-RU" sz="7200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7499C89-AF48-42C6-BFE3-8C7F2CE29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38" b="99585" l="4022" r="98370">
                        <a14:foregroundMark x1="32283" y1="5607" x2="58913" y2="60748"/>
                        <a14:foregroundMark x1="58913" y1="60748" x2="61413" y2="89927"/>
                        <a14:foregroundMark x1="59565" y1="7373" x2="40543" y2="34787"/>
                        <a14:foregroundMark x1="40543" y1="34787" x2="27826" y2="62409"/>
                        <a14:foregroundMark x1="27826" y1="62409" x2="22609" y2="68120"/>
                        <a14:foregroundMark x1="22609" y1="68120" x2="19674" y2="75389"/>
                        <a14:foregroundMark x1="19674" y1="75389" x2="19674" y2="75701"/>
                        <a14:foregroundMark x1="98261" y1="9553" x2="93370" y2="16719"/>
                        <a14:foregroundMark x1="93370" y1="16719" x2="91957" y2="23676"/>
                        <a14:foregroundMark x1="91957" y1="23676" x2="80435" y2="43510"/>
                        <a14:foregroundMark x1="98370" y1="7477" x2="94674" y2="15680"/>
                        <a14:foregroundMark x1="55326" y1="5607" x2="20217" y2="11423"/>
                        <a14:foregroundMark x1="16087" y1="13603" x2="12065" y2="20249"/>
                        <a14:foregroundMark x1="12065" y1="20249" x2="10217" y2="27414"/>
                        <a14:foregroundMark x1="10217" y1="27414" x2="8152" y2="30114"/>
                        <a14:foregroundMark x1="71196" y1="50571" x2="55652" y2="62409"/>
                        <a14:foregroundMark x1="55652" y1="62409" x2="54783" y2="63863"/>
                        <a14:foregroundMark x1="9239" y1="53998" x2="36957" y2="93250"/>
                        <a14:foregroundMark x1="36957" y1="93250" x2="36630" y2="96054"/>
                        <a14:foregroundMark x1="4239" y1="48390" x2="8261" y2="65940"/>
                        <a14:foregroundMark x1="33804" y1="17342" x2="36957" y2="32191"/>
                        <a14:foregroundMark x1="36957" y1="32191" x2="37391" y2="33126"/>
                        <a14:foregroundMark x1="39783" y1="25130" x2="9348" y2="25234"/>
                        <a14:foregroundMark x1="24565" y1="14019" x2="29130" y2="48183"/>
                        <a14:foregroundMark x1="29891" y1="14330" x2="26304" y2="21288"/>
                        <a14:foregroundMark x1="26304" y1="21288" x2="13370" y2="35722"/>
                        <a14:foregroundMark x1="13370" y1="35722" x2="11304" y2="42679"/>
                        <a14:foregroundMark x1="20870" y1="38733" x2="20870" y2="38733"/>
                        <a14:foregroundMark x1="17935" y1="36552" x2="33913" y2="40810"/>
                        <a14:foregroundMark x1="33913" y1="40810" x2="34565" y2="40810"/>
                        <a14:foregroundMark x1="33478" y1="36033" x2="28587" y2="36552"/>
                        <a14:foregroundMark x1="26087" y1="14849" x2="12174" y2="21184"/>
                        <a14:foregroundMark x1="12174" y1="21184" x2="12826" y2="26584"/>
                        <a14:foregroundMark x1="53587" y1="15161" x2="72717" y2="26895"/>
                        <a14:foregroundMark x1="56304" y1="41329" x2="61413" y2="36137"/>
                        <a14:foregroundMark x1="61413" y1="36137" x2="67283" y2="35826"/>
                        <a14:foregroundMark x1="66848" y1="11111" x2="64130" y2="21911"/>
                        <a14:foregroundMark x1="59674" y1="27207" x2="50761" y2="41537"/>
                        <a14:foregroundMark x1="54348" y1="32710" x2="40326" y2="41433"/>
                        <a14:foregroundMark x1="67391" y1="93250" x2="70326" y2="98131"/>
                        <a14:foregroundMark x1="24565" y1="97715" x2="24348" y2="99792"/>
                        <a14:foregroundMark x1="66957" y1="16096" x2="40217" y2="8204"/>
                        <a14:foregroundMark x1="40217" y1="8204" x2="39891" y2="8204"/>
                        <a14:foregroundMark x1="40000" y1="22741" x2="39565" y2="31049"/>
                        <a14:foregroundMark x1="39565" y1="31049" x2="39022" y2="32087"/>
                        <a14:foregroundMark x1="50978" y1="47975" x2="50978" y2="55140"/>
                        <a14:foregroundMark x1="23804" y1="5192" x2="30109" y2="9242"/>
                        <a14:foregroundMark x1="30109" y1="9242" x2="30109" y2="9242"/>
                        <a14:foregroundMark x1="59891" y1="7477" x2="63587" y2="3323"/>
                        <a14:foregroundMark x1="18370" y1="4050" x2="15109" y2="2077"/>
                        <a14:foregroundMark x1="66304" y1="16303" x2="71087" y2="23572"/>
                        <a14:foregroundMark x1="66486" y1="4384" x2="66196" y2="4569"/>
                        <a14:foregroundMark x1="71739" y1="1038" x2="67935" y2="3461"/>
                        <a14:backgroundMark x1="68478" y1="4050" x2="66848" y2="4777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9684" y="4206419"/>
            <a:ext cx="1675992" cy="175432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B7889D4-61A9-4810-8C53-36D855BBB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42976"/>
              </p:ext>
            </p:extLst>
          </p:nvPr>
        </p:nvGraphicFramePr>
        <p:xfrm>
          <a:off x="838199" y="1011326"/>
          <a:ext cx="10515600" cy="300609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385775347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38969361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6310780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ru-RU" sz="3600" b="1">
                          <a:solidFill>
                            <a:srgbClr val="C00000"/>
                          </a:solidFill>
                          <a:effectLst/>
                        </a:rPr>
                        <a:t>33 буквы</a:t>
                      </a:r>
                    </a:p>
                    <a:p>
                      <a:pPr algn="ctr" latinLnBrk="1"/>
                      <a:endParaRPr lang="ru-RU" sz="3600" b="1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71410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800" b="1">
                          <a:solidFill>
                            <a:srgbClr val="0000FF"/>
                          </a:solidFill>
                          <a:effectLst/>
                        </a:rPr>
                        <a:t>10 гласных</a:t>
                      </a:r>
                    </a:p>
                    <a:p>
                      <a:pPr algn="ctr" latinLnBrk="1"/>
                      <a:endParaRPr lang="ru-RU" sz="2800" b="1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800" b="1">
                          <a:solidFill>
                            <a:srgbClr val="0000FF"/>
                          </a:solidFill>
                          <a:effectLst/>
                        </a:rPr>
                        <a:t>21 согласная</a:t>
                      </a:r>
                    </a:p>
                    <a:p>
                      <a:pPr algn="ctr" latinLnBrk="1"/>
                      <a:endParaRPr lang="ru-RU" sz="2800" b="1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800" b="1">
                          <a:solidFill>
                            <a:srgbClr val="0000FF"/>
                          </a:solidFill>
                          <a:effectLst/>
                        </a:rPr>
                        <a:t>2 знака</a:t>
                      </a:r>
                    </a:p>
                    <a:p>
                      <a:pPr algn="ctr" latinLnBrk="1"/>
                      <a:endParaRPr lang="ru-RU" sz="2800" b="1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896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dirty="0">
                          <a:effectLst/>
                        </a:rPr>
                        <a:t>а е ё и о у ы э ю я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dirty="0">
                          <a:effectLst/>
                        </a:rPr>
                        <a:t>б в г д ж з й к л м н п р с т ф х ц ч ш щ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dirty="0">
                          <a:effectLst/>
                        </a:rPr>
                        <a:t>ь ъ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49553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5AF19D53-CDA0-4C3F-A3FA-BD1620195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1725613"/>
            <a:ext cx="12192000" cy="0"/>
          </a:xfrm>
          <a:prstGeom prst="rect">
            <a:avLst/>
          </a:prstGeom>
          <a:solidFill>
            <a:srgbClr val="98FB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E33CE8F7-0096-49EE-848C-40AE78B2D89E}"/>
              </a:ext>
            </a:extLst>
          </p:cNvPr>
          <p:cNvCxnSpPr>
            <a:cxnSpLocks/>
          </p:cNvCxnSpPr>
          <p:nvPr/>
        </p:nvCxnSpPr>
        <p:spPr>
          <a:xfrm flipH="1">
            <a:off x="3098311" y="1603133"/>
            <a:ext cx="1887634" cy="64776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ECBFC987-92E6-4B2C-B83A-DFE0F3C55A29}"/>
              </a:ext>
            </a:extLst>
          </p:cNvPr>
          <p:cNvCxnSpPr>
            <a:cxnSpLocks/>
          </p:cNvCxnSpPr>
          <p:nvPr/>
        </p:nvCxnSpPr>
        <p:spPr>
          <a:xfrm>
            <a:off x="7048870" y="1603133"/>
            <a:ext cx="2148396" cy="68958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DBA4AF7-0015-4B95-928E-50DBC6607678}"/>
              </a:ext>
            </a:extLst>
          </p:cNvPr>
          <p:cNvCxnSpPr>
            <a:cxnSpLocks/>
          </p:cNvCxnSpPr>
          <p:nvPr/>
        </p:nvCxnSpPr>
        <p:spPr>
          <a:xfrm>
            <a:off x="6095999" y="1725613"/>
            <a:ext cx="8877" cy="56710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687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95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D73F9209-DEAC-4F3E-AD1E-C93E35DAA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1725613"/>
            <a:ext cx="12192000" cy="0"/>
          </a:xfrm>
          <a:prstGeom prst="rect">
            <a:avLst/>
          </a:prstGeom>
          <a:solidFill>
            <a:srgbClr val="98FB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7499C89-AF48-42C6-BFE3-8C7F2CE291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38" b="99585" l="4022" r="98370">
                        <a14:foregroundMark x1="32283" y1="5607" x2="58913" y2="60748"/>
                        <a14:foregroundMark x1="58913" y1="60748" x2="61413" y2="89927"/>
                        <a14:foregroundMark x1="59565" y1="7373" x2="40543" y2="34787"/>
                        <a14:foregroundMark x1="40543" y1="34787" x2="27826" y2="62409"/>
                        <a14:foregroundMark x1="27826" y1="62409" x2="22609" y2="68120"/>
                        <a14:foregroundMark x1="22609" y1="68120" x2="19674" y2="75389"/>
                        <a14:foregroundMark x1="19674" y1="75389" x2="19674" y2="75701"/>
                        <a14:foregroundMark x1="98261" y1="9553" x2="93370" y2="16719"/>
                        <a14:foregroundMark x1="93370" y1="16719" x2="91957" y2="23676"/>
                        <a14:foregroundMark x1="91957" y1="23676" x2="80435" y2="43510"/>
                        <a14:foregroundMark x1="98370" y1="7477" x2="94674" y2="15680"/>
                        <a14:foregroundMark x1="55326" y1="5607" x2="20217" y2="11423"/>
                        <a14:foregroundMark x1="16087" y1="13603" x2="12065" y2="20249"/>
                        <a14:foregroundMark x1="12065" y1="20249" x2="10217" y2="27414"/>
                        <a14:foregroundMark x1="10217" y1="27414" x2="8152" y2="30114"/>
                        <a14:foregroundMark x1="71196" y1="50571" x2="55652" y2="62409"/>
                        <a14:foregroundMark x1="55652" y1="62409" x2="54783" y2="63863"/>
                        <a14:foregroundMark x1="9239" y1="53998" x2="36957" y2="93250"/>
                        <a14:foregroundMark x1="36957" y1="93250" x2="36630" y2="96054"/>
                        <a14:foregroundMark x1="4239" y1="48390" x2="8261" y2="65940"/>
                        <a14:foregroundMark x1="33804" y1="17342" x2="36957" y2="32191"/>
                        <a14:foregroundMark x1="36957" y1="32191" x2="37391" y2="33126"/>
                        <a14:foregroundMark x1="39783" y1="25130" x2="9348" y2="25234"/>
                        <a14:foregroundMark x1="24565" y1="14019" x2="29130" y2="48183"/>
                        <a14:foregroundMark x1="29891" y1="14330" x2="26304" y2="21288"/>
                        <a14:foregroundMark x1="26304" y1="21288" x2="13370" y2="35722"/>
                        <a14:foregroundMark x1="13370" y1="35722" x2="11304" y2="42679"/>
                        <a14:foregroundMark x1="20870" y1="38733" x2="20870" y2="38733"/>
                        <a14:foregroundMark x1="17935" y1="36552" x2="33913" y2="40810"/>
                        <a14:foregroundMark x1="33913" y1="40810" x2="34565" y2="40810"/>
                        <a14:foregroundMark x1="33478" y1="36033" x2="28587" y2="36552"/>
                        <a14:foregroundMark x1="26087" y1="14849" x2="12174" y2="21184"/>
                        <a14:foregroundMark x1="12174" y1="21184" x2="12826" y2="26584"/>
                        <a14:foregroundMark x1="53587" y1="15161" x2="72717" y2="26895"/>
                        <a14:foregroundMark x1="56304" y1="41329" x2="61413" y2="36137"/>
                        <a14:foregroundMark x1="61413" y1="36137" x2="67283" y2="35826"/>
                        <a14:foregroundMark x1="66848" y1="11111" x2="64130" y2="21911"/>
                        <a14:foregroundMark x1="59674" y1="27207" x2="50761" y2="41537"/>
                        <a14:foregroundMark x1="54348" y1="32710" x2="40326" y2="41433"/>
                        <a14:foregroundMark x1="67391" y1="93250" x2="70326" y2="98131"/>
                        <a14:foregroundMark x1="24565" y1="97715" x2="24348" y2="99792"/>
                        <a14:foregroundMark x1="66957" y1="16096" x2="40217" y2="8204"/>
                        <a14:foregroundMark x1="40217" y1="8204" x2="39891" y2="8204"/>
                        <a14:foregroundMark x1="40000" y1="22741" x2="39565" y2="31049"/>
                        <a14:foregroundMark x1="39565" y1="31049" x2="39022" y2="32087"/>
                        <a14:foregroundMark x1="50978" y1="47975" x2="50978" y2="55140"/>
                        <a14:foregroundMark x1="23804" y1="5192" x2="30109" y2="9242"/>
                        <a14:foregroundMark x1="30109" y1="9242" x2="30109" y2="9242"/>
                        <a14:foregroundMark x1="59891" y1="7477" x2="63587" y2="3323"/>
                        <a14:foregroundMark x1="18370" y1="4050" x2="15109" y2="2077"/>
                        <a14:foregroundMark x1="66304" y1="16303" x2="71087" y2="23572"/>
                        <a14:foregroundMark x1="66486" y1="4384" x2="66196" y2="4569"/>
                        <a14:foregroundMark x1="71739" y1="1038" x2="67935" y2="3461"/>
                        <a14:backgroundMark x1="68478" y1="4050" x2="66848" y2="4777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276" y="3729244"/>
            <a:ext cx="1675992" cy="1754326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5AF19D53-CDA0-4C3F-A3FA-BD1620195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1725613"/>
            <a:ext cx="12192000" cy="0"/>
          </a:xfrm>
          <a:prstGeom prst="rect">
            <a:avLst/>
          </a:prstGeom>
          <a:solidFill>
            <a:srgbClr val="98FB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5623057A-9F3B-4A27-B9FB-623360A26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2388"/>
              </p:ext>
            </p:extLst>
          </p:nvPr>
        </p:nvGraphicFramePr>
        <p:xfrm>
          <a:off x="64363" y="-62144"/>
          <a:ext cx="11810652" cy="6909185"/>
        </p:xfrm>
        <a:graphic>
          <a:graphicData uri="http://schemas.openxmlformats.org/drawingml/2006/table">
            <a:tbl>
              <a:tblPr/>
              <a:tblGrid>
                <a:gridCol w="1968442">
                  <a:extLst>
                    <a:ext uri="{9D8B030D-6E8A-4147-A177-3AD203B41FA5}">
                      <a16:colId xmlns:a16="http://schemas.microsoft.com/office/drawing/2014/main" val="2371891161"/>
                    </a:ext>
                  </a:extLst>
                </a:gridCol>
                <a:gridCol w="1968442">
                  <a:extLst>
                    <a:ext uri="{9D8B030D-6E8A-4147-A177-3AD203B41FA5}">
                      <a16:colId xmlns:a16="http://schemas.microsoft.com/office/drawing/2014/main" val="1152830219"/>
                    </a:ext>
                  </a:extLst>
                </a:gridCol>
                <a:gridCol w="1968442">
                  <a:extLst>
                    <a:ext uri="{9D8B030D-6E8A-4147-A177-3AD203B41FA5}">
                      <a16:colId xmlns:a16="http://schemas.microsoft.com/office/drawing/2014/main" val="3281117340"/>
                    </a:ext>
                  </a:extLst>
                </a:gridCol>
                <a:gridCol w="1968442">
                  <a:extLst>
                    <a:ext uri="{9D8B030D-6E8A-4147-A177-3AD203B41FA5}">
                      <a16:colId xmlns:a16="http://schemas.microsoft.com/office/drawing/2014/main" val="2091839196"/>
                    </a:ext>
                  </a:extLst>
                </a:gridCol>
                <a:gridCol w="1968442">
                  <a:extLst>
                    <a:ext uri="{9D8B030D-6E8A-4147-A177-3AD203B41FA5}">
                      <a16:colId xmlns:a16="http://schemas.microsoft.com/office/drawing/2014/main" val="3765850017"/>
                    </a:ext>
                  </a:extLst>
                </a:gridCol>
                <a:gridCol w="1968442">
                  <a:extLst>
                    <a:ext uri="{9D8B030D-6E8A-4147-A177-3AD203B41FA5}">
                      <a16:colId xmlns:a16="http://schemas.microsoft.com/office/drawing/2014/main" val="2842435410"/>
                    </a:ext>
                  </a:extLst>
                </a:gridCol>
              </a:tblGrid>
              <a:tr h="598183">
                <a:tc gridSpan="6">
                  <a:txBody>
                    <a:bodyPr/>
                    <a:lstStyle/>
                    <a:p>
                      <a:pPr algn="ctr" latinLnBrk="1"/>
                      <a:r>
                        <a:rPr lang="ru-RU" sz="3600" b="1">
                          <a:solidFill>
                            <a:srgbClr val="C00000"/>
                          </a:solidFill>
                          <a:effectLst/>
                        </a:rPr>
                        <a:t>42 звука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146345"/>
                  </a:ext>
                </a:extLst>
              </a:tr>
              <a:tr h="28150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ru-RU" sz="2800" b="1">
                          <a:solidFill>
                            <a:srgbClr val="0000FF"/>
                          </a:solidFill>
                          <a:effectLst/>
                        </a:rPr>
                        <a:t>6 гласных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latinLnBrk="1"/>
                      <a:r>
                        <a:rPr lang="ru-RU" sz="2800" b="1">
                          <a:solidFill>
                            <a:srgbClr val="0000FF"/>
                          </a:solidFill>
                          <a:effectLst/>
                        </a:rPr>
                        <a:t>                                       36 согласных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927889"/>
                  </a:ext>
                </a:extLst>
              </a:tr>
              <a:tr h="386346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</a:rPr>
                        <a:t>[а] [и] [о] [у] [ы] [э]</a:t>
                      </a:r>
                    </a:p>
                  </a:txBody>
                  <a:tcPr marL="43405" marR="43405" marT="21702" marB="45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             Парные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     Непарные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610928"/>
                  </a:ext>
                </a:extLst>
              </a:tr>
              <a:tr h="691949">
                <a:tc>
                  <a:txBody>
                    <a:bodyPr/>
                    <a:lstStyle/>
                    <a:p>
                      <a:pPr latinLnBrk="1"/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Ударные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ru-RU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Безударные</a:t>
                      </a:r>
                      <a:endParaRPr lang="ru-RU" sz="2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rgbClr val="00B050"/>
                          </a:solidFill>
                          <a:effectLst/>
                        </a:rPr>
                        <a:t>      Звонкие</a:t>
                      </a:r>
                      <a:endParaRPr lang="ru-RU" sz="240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rgbClr val="00B050"/>
                          </a:solidFill>
                          <a:effectLst/>
                        </a:rPr>
                        <a:t>Глухие</a:t>
                      </a:r>
                      <a:endParaRPr lang="ru-RU" sz="240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rgbClr val="00B050"/>
                          </a:solidFill>
                          <a:effectLst/>
                        </a:rPr>
                        <a:t>  Звонкие</a:t>
                      </a:r>
                      <a:endParaRPr lang="ru-RU" sz="240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1">
                          <a:solidFill>
                            <a:srgbClr val="00B050"/>
                          </a:solidFill>
                          <a:effectLst/>
                        </a:rPr>
                        <a:t>Глухие</a:t>
                      </a:r>
                      <a:endParaRPr lang="ru-RU" sz="240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219594"/>
                  </a:ext>
                </a:extLst>
              </a:tr>
              <a:tr h="1181843">
                <a:tc gridSpan="2">
                  <a:txBody>
                    <a:bodyPr/>
                    <a:lstStyle/>
                    <a:p>
                      <a:pPr fontAlgn="t"/>
                      <a:endParaRPr lang="ru-RU" sz="900">
                        <a:effectLst/>
                      </a:endParaRP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</a:rPr>
                        <a:t>[б] [б']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[в] [в']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[г] [г']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[д] [д']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[ж]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[з] [з']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</a:rPr>
                        <a:t>[п] [п']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[ф] [ф']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[к] [к']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[т] [т']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[ш]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[с] [с']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</a:rPr>
                        <a:t>[й']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[л] [л']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[м] [м']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[н] [н']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[р] [р']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dirty="0">
                          <a:effectLst/>
                        </a:rPr>
                        <a:t>[х] [х']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[ц]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[ч']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[щ']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4224887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fontAlgn="t"/>
                      <a:endParaRPr lang="ru-RU" sz="900">
                        <a:effectLst/>
                      </a:endParaRP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900" dirty="0">
                        <a:effectLst/>
                      </a:endParaRPr>
                    </a:p>
                  </a:txBody>
                  <a:tcPr marL="43405" marR="43405" marT="21702" marB="452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565825"/>
                  </a:ext>
                </a:extLst>
              </a:tr>
              <a:tr h="115761">
                <a:tc gridSpan="2">
                  <a:txBody>
                    <a:bodyPr/>
                    <a:lstStyle/>
                    <a:p>
                      <a:pPr fontAlgn="t"/>
                      <a:endParaRPr lang="ru-RU" sz="900">
                        <a:effectLst/>
                      </a:endParaRP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Парные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Непарные</a:t>
                      </a:r>
                    </a:p>
                  </a:txBody>
                  <a:tcPr marL="43405" marR="43405" marT="21702" marB="4521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309140"/>
                  </a:ext>
                </a:extLst>
              </a:tr>
              <a:tr h="184686">
                <a:tc gridSpan="2">
                  <a:txBody>
                    <a:bodyPr/>
                    <a:lstStyle/>
                    <a:p>
                      <a:pPr fontAlgn="t"/>
                      <a:endParaRPr lang="ru-RU" sz="900">
                        <a:effectLst/>
                      </a:endParaRP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Твёрдые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Мягкие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Твёрдые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sz="2400" b="0">
                          <a:solidFill>
                            <a:srgbClr val="00B050"/>
                          </a:solidFill>
                          <a:effectLst/>
                        </a:rPr>
                        <a:t>Мягкие</a:t>
                      </a:r>
                    </a:p>
                  </a:txBody>
                  <a:tcPr marL="43405" marR="43405" marT="21702" marB="217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043564"/>
                  </a:ext>
                </a:extLst>
              </a:tr>
              <a:tr h="2148770">
                <a:tc gridSpan="2">
                  <a:txBody>
                    <a:bodyPr/>
                    <a:lstStyle/>
                    <a:p>
                      <a:pPr fontAlgn="t"/>
                      <a:endParaRPr lang="ru-RU" sz="900" dirty="0">
                        <a:effectLst/>
                      </a:endParaRP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dirty="0">
                          <a:effectLst/>
                        </a:rPr>
                        <a:t>[б]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[в]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[г]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[д]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[з]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[к]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[л]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[м]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[н]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[п]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[р]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[с]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[т]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[ф]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[х]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dirty="0">
                          <a:effectLst/>
                        </a:rPr>
                        <a:t>[б']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[в']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[г']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[д']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[з']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[к']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[л']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[м']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[н']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[п']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[р']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[с']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[т']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[ф']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[х']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dirty="0">
                          <a:effectLst/>
                        </a:rPr>
                        <a:t>[ж]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[ц]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[ш]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dirty="0">
                          <a:effectLst/>
                        </a:rPr>
                        <a:t>[й']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[ч']</a:t>
                      </a:r>
                      <a:br>
                        <a:rPr lang="ru-RU" sz="1000" b="1" dirty="0">
                          <a:effectLst/>
                        </a:rPr>
                      </a:br>
                      <a:r>
                        <a:rPr lang="ru-RU" sz="1000" b="1" dirty="0">
                          <a:effectLst/>
                        </a:rPr>
                        <a:t>[щ']</a:t>
                      </a:r>
                    </a:p>
                  </a:txBody>
                  <a:tcPr marL="43405" marR="43405" marT="21702" marB="2170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409541"/>
                  </a:ext>
                </a:extLst>
              </a:tr>
            </a:tbl>
          </a:graphicData>
        </a:graphic>
      </p:graphicFrame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5A1F5D6D-185F-45B8-85B6-0C1260A36598}"/>
              </a:ext>
            </a:extLst>
          </p:cNvPr>
          <p:cNvCxnSpPr>
            <a:cxnSpLocks/>
          </p:cNvCxnSpPr>
          <p:nvPr/>
        </p:nvCxnSpPr>
        <p:spPr>
          <a:xfrm flipH="1">
            <a:off x="3382392" y="323544"/>
            <a:ext cx="1571348" cy="37640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F67A2201-65C3-48AF-9F02-09510AE2CF9B}"/>
              </a:ext>
            </a:extLst>
          </p:cNvPr>
          <p:cNvCxnSpPr>
            <a:cxnSpLocks/>
          </p:cNvCxnSpPr>
          <p:nvPr/>
        </p:nvCxnSpPr>
        <p:spPr>
          <a:xfrm>
            <a:off x="6862438" y="378198"/>
            <a:ext cx="1429306" cy="27083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2B28860-D273-45FC-8895-6249D722B29C}"/>
              </a:ext>
            </a:extLst>
          </p:cNvPr>
          <p:cNvCxnSpPr>
            <a:cxnSpLocks/>
          </p:cNvCxnSpPr>
          <p:nvPr/>
        </p:nvCxnSpPr>
        <p:spPr>
          <a:xfrm flipH="1">
            <a:off x="1032272" y="1301983"/>
            <a:ext cx="852257" cy="39061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33452EF8-410E-4EBD-A59C-1E198BF859BF}"/>
              </a:ext>
            </a:extLst>
          </p:cNvPr>
          <p:cNvCxnSpPr/>
          <p:nvPr/>
        </p:nvCxnSpPr>
        <p:spPr>
          <a:xfrm>
            <a:off x="2118624" y="1329695"/>
            <a:ext cx="638076" cy="39061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E07EB4F4-8C0A-4D74-BC0E-C561DB8CEC59}"/>
              </a:ext>
            </a:extLst>
          </p:cNvPr>
          <p:cNvCxnSpPr>
            <a:cxnSpLocks/>
          </p:cNvCxnSpPr>
          <p:nvPr/>
        </p:nvCxnSpPr>
        <p:spPr>
          <a:xfrm flipH="1">
            <a:off x="7237126" y="1028072"/>
            <a:ext cx="519342" cy="21029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77AD2D8A-786E-4139-9C5F-673E514CD814}"/>
              </a:ext>
            </a:extLst>
          </p:cNvPr>
          <p:cNvCxnSpPr>
            <a:cxnSpLocks/>
          </p:cNvCxnSpPr>
          <p:nvPr/>
        </p:nvCxnSpPr>
        <p:spPr>
          <a:xfrm>
            <a:off x="8780414" y="1031209"/>
            <a:ext cx="607733" cy="22949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EACFB3A4-978A-46F7-AB4B-DEEEC2746E7F}"/>
              </a:ext>
            </a:extLst>
          </p:cNvPr>
          <p:cNvCxnSpPr>
            <a:cxnSpLocks/>
          </p:cNvCxnSpPr>
          <p:nvPr/>
        </p:nvCxnSpPr>
        <p:spPr>
          <a:xfrm flipH="1">
            <a:off x="5731092" y="1379575"/>
            <a:ext cx="519342" cy="30380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CF2C8398-E1AF-4369-A677-92688956799D}"/>
              </a:ext>
            </a:extLst>
          </p:cNvPr>
          <p:cNvCxnSpPr>
            <a:cxnSpLocks/>
          </p:cNvCxnSpPr>
          <p:nvPr/>
        </p:nvCxnSpPr>
        <p:spPr>
          <a:xfrm flipH="1">
            <a:off x="9156129" y="1440200"/>
            <a:ext cx="373238" cy="34484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DE4B3C1D-A1AA-4CC0-BD4B-1BEEEADBA27A}"/>
              </a:ext>
            </a:extLst>
          </p:cNvPr>
          <p:cNvCxnSpPr>
            <a:cxnSpLocks/>
          </p:cNvCxnSpPr>
          <p:nvPr/>
        </p:nvCxnSpPr>
        <p:spPr>
          <a:xfrm>
            <a:off x="6586910" y="1408262"/>
            <a:ext cx="368018" cy="37678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7589F225-FD6A-4FA4-8C20-54DB8EFB7A16}"/>
              </a:ext>
            </a:extLst>
          </p:cNvPr>
          <p:cNvCxnSpPr>
            <a:cxnSpLocks/>
          </p:cNvCxnSpPr>
          <p:nvPr/>
        </p:nvCxnSpPr>
        <p:spPr>
          <a:xfrm>
            <a:off x="10491015" y="1408262"/>
            <a:ext cx="368018" cy="37678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1" y="-14388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3885AB4-C287-4D2E-9C5C-0DAFC48AEC19}"/>
              </a:ext>
            </a:extLst>
          </p:cNvPr>
          <p:cNvSpPr/>
          <p:nvPr/>
        </p:nvSpPr>
        <p:spPr>
          <a:xfrm>
            <a:off x="3563864" y="80170"/>
            <a:ext cx="50513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ЗВУКИ РЕЧИ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6CC438-223E-4D1B-ABF9-DD8399C8226B}"/>
              </a:ext>
            </a:extLst>
          </p:cNvPr>
          <p:cNvSpPr/>
          <p:nvPr/>
        </p:nvSpPr>
        <p:spPr>
          <a:xfrm>
            <a:off x="4465490" y="4495634"/>
            <a:ext cx="7109771" cy="856068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Звуки речи 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звуки, из которых состоят слова.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 есть самая мелкая единица языка. 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428DE10-62B6-4F3B-B5DA-3CCEE35224C3}"/>
              </a:ext>
            </a:extLst>
          </p:cNvPr>
          <p:cNvSpPr/>
          <p:nvPr/>
        </p:nvSpPr>
        <p:spPr>
          <a:xfrm rot="2373899">
            <a:off x="3775593" y="944957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B0402CC1-8600-43A1-BB28-F2DFF798E081}"/>
              </a:ext>
            </a:extLst>
          </p:cNvPr>
          <p:cNvSpPr/>
          <p:nvPr/>
        </p:nvSpPr>
        <p:spPr>
          <a:xfrm rot="19452728">
            <a:off x="7959437" y="1039503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1350083-03CC-4622-AB8E-161760123F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38" b="99585" l="4022" r="98370">
                        <a14:foregroundMark x1="32283" y1="5607" x2="58913" y2="60748"/>
                        <a14:foregroundMark x1="58913" y1="60748" x2="61413" y2="89927"/>
                        <a14:foregroundMark x1="59565" y1="7373" x2="40543" y2="34787"/>
                        <a14:foregroundMark x1="40543" y1="34787" x2="27826" y2="62409"/>
                        <a14:foregroundMark x1="27826" y1="62409" x2="22609" y2="68120"/>
                        <a14:foregroundMark x1="22609" y1="68120" x2="19674" y2="75389"/>
                        <a14:foregroundMark x1="19674" y1="75389" x2="19674" y2="75701"/>
                        <a14:foregroundMark x1="98261" y1="9553" x2="93370" y2="16719"/>
                        <a14:foregroundMark x1="93370" y1="16719" x2="91957" y2="23676"/>
                        <a14:foregroundMark x1="91957" y1="23676" x2="80435" y2="43510"/>
                        <a14:foregroundMark x1="98370" y1="7477" x2="94674" y2="15680"/>
                        <a14:foregroundMark x1="55326" y1="5607" x2="20217" y2="11423"/>
                        <a14:foregroundMark x1="16087" y1="13603" x2="12065" y2="20249"/>
                        <a14:foregroundMark x1="12065" y1="20249" x2="10217" y2="27414"/>
                        <a14:foregroundMark x1="10217" y1="27414" x2="8152" y2="30114"/>
                        <a14:foregroundMark x1="71196" y1="50571" x2="55652" y2="62409"/>
                        <a14:foregroundMark x1="55652" y1="62409" x2="54783" y2="63863"/>
                        <a14:foregroundMark x1="9239" y1="53998" x2="36957" y2="93250"/>
                        <a14:foregroundMark x1="36957" y1="93250" x2="36630" y2="96054"/>
                        <a14:foregroundMark x1="4239" y1="48390" x2="8261" y2="65940"/>
                        <a14:foregroundMark x1="33804" y1="17342" x2="36957" y2="32191"/>
                        <a14:foregroundMark x1="36957" y1="32191" x2="37391" y2="33126"/>
                        <a14:foregroundMark x1="39783" y1="25130" x2="9348" y2="25234"/>
                        <a14:foregroundMark x1="24565" y1="14019" x2="29130" y2="48183"/>
                        <a14:foregroundMark x1="29891" y1="14330" x2="26304" y2="21288"/>
                        <a14:foregroundMark x1="26304" y1="21288" x2="13370" y2="35722"/>
                        <a14:foregroundMark x1="13370" y1="35722" x2="11304" y2="42679"/>
                        <a14:foregroundMark x1="20870" y1="38733" x2="20870" y2="38733"/>
                        <a14:foregroundMark x1="17935" y1="36552" x2="33913" y2="40810"/>
                        <a14:foregroundMark x1="33913" y1="40810" x2="34565" y2="40810"/>
                        <a14:foregroundMark x1="33478" y1="36033" x2="28587" y2="36552"/>
                        <a14:foregroundMark x1="26087" y1="14849" x2="12174" y2="21184"/>
                        <a14:foregroundMark x1="12174" y1="21184" x2="12826" y2="26584"/>
                        <a14:foregroundMark x1="53587" y1="15161" x2="72717" y2="26895"/>
                        <a14:foregroundMark x1="56304" y1="41329" x2="61413" y2="36137"/>
                        <a14:foregroundMark x1="61413" y1="36137" x2="67283" y2="35826"/>
                        <a14:foregroundMark x1="66848" y1="11111" x2="64130" y2="21911"/>
                        <a14:foregroundMark x1="59674" y1="27207" x2="50761" y2="41537"/>
                        <a14:foregroundMark x1="54348" y1="32710" x2="40326" y2="41433"/>
                        <a14:foregroundMark x1="67391" y1="93250" x2="70326" y2="98131"/>
                        <a14:foregroundMark x1="24565" y1="97715" x2="24348" y2="99792"/>
                        <a14:foregroundMark x1="66957" y1="16096" x2="40217" y2="8204"/>
                        <a14:foregroundMark x1="40217" y1="8204" x2="39891" y2="8204"/>
                        <a14:foregroundMark x1="40000" y1="22741" x2="39565" y2="31049"/>
                        <a14:foregroundMark x1="39565" y1="31049" x2="39022" y2="32087"/>
                        <a14:foregroundMark x1="50978" y1="47975" x2="50978" y2="55140"/>
                        <a14:foregroundMark x1="23804" y1="5192" x2="30109" y2="9242"/>
                        <a14:foregroundMark x1="30109" y1="9242" x2="30109" y2="9242"/>
                        <a14:foregroundMark x1="59891" y1="7477" x2="63587" y2="3323"/>
                        <a14:foregroundMark x1="18370" y1="4050" x2="15109" y2="2077"/>
                        <a14:foregroundMark x1="66304" y1="16303" x2="71087" y2="23572"/>
                        <a14:foregroundMark x1="66486" y1="4384" x2="66196" y2="4569"/>
                        <a14:foregroundMark x1="71739" y1="1038" x2="67935" y2="3461"/>
                        <a14:backgroundMark x1="68478" y1="4050" x2="66848" y2="4777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84893" y="4142246"/>
            <a:ext cx="1429305" cy="14961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FF5419-3CD0-4244-BD8A-EFA9E1273E82}"/>
              </a:ext>
            </a:extLst>
          </p:cNvPr>
          <p:cNvSpPr txBox="1"/>
          <p:nvPr/>
        </p:nvSpPr>
        <p:spPr>
          <a:xfrm>
            <a:off x="2256142" y="1581347"/>
            <a:ext cx="270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</a:rPr>
              <a:t>Гласные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34076B-BBDA-4423-B951-447EA67D0DB9}"/>
              </a:ext>
            </a:extLst>
          </p:cNvPr>
          <p:cNvSpPr txBox="1"/>
          <p:nvPr/>
        </p:nvSpPr>
        <p:spPr>
          <a:xfrm>
            <a:off x="7663349" y="1723709"/>
            <a:ext cx="2840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</a:rPr>
              <a:t>Согласные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49B27409-B870-438D-BC4A-18171D053E98}"/>
              </a:ext>
            </a:extLst>
          </p:cNvPr>
          <p:cNvSpPr/>
          <p:nvPr/>
        </p:nvSpPr>
        <p:spPr>
          <a:xfrm rot="1444996">
            <a:off x="7467726" y="2385819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095B91D2-2E7A-431B-8F48-29129645377A}"/>
              </a:ext>
            </a:extLst>
          </p:cNvPr>
          <p:cNvSpPr/>
          <p:nvPr/>
        </p:nvSpPr>
        <p:spPr>
          <a:xfrm rot="2373899">
            <a:off x="2897648" y="2050679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E1CC45E8-966E-4ABB-84D0-2D6589A6D828}"/>
              </a:ext>
            </a:extLst>
          </p:cNvPr>
          <p:cNvSpPr/>
          <p:nvPr/>
        </p:nvSpPr>
        <p:spPr>
          <a:xfrm rot="828123">
            <a:off x="8310285" y="2390607"/>
            <a:ext cx="293957" cy="153295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1E5DD8B-1C89-4C94-895B-2AC096156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4063" y="2101868"/>
            <a:ext cx="640135" cy="792549"/>
          </a:xfrm>
          <a:prstGeom prst="rect">
            <a:avLst/>
          </a:prstGeom>
        </p:spPr>
      </p:pic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F27B50DF-9CE7-46EF-B019-828A6C8660C1}"/>
              </a:ext>
            </a:extLst>
          </p:cNvPr>
          <p:cNvSpPr/>
          <p:nvPr/>
        </p:nvSpPr>
        <p:spPr>
          <a:xfrm rot="20110561">
            <a:off x="9945474" y="2270114"/>
            <a:ext cx="293957" cy="89056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D0BAE76A-94B9-4DD4-A213-D4672CDE1F55}"/>
              </a:ext>
            </a:extLst>
          </p:cNvPr>
          <p:cNvSpPr/>
          <p:nvPr/>
        </p:nvSpPr>
        <p:spPr>
          <a:xfrm rot="20584002">
            <a:off x="9094989" y="2373571"/>
            <a:ext cx="293957" cy="15610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DE4D29-D2C4-4C16-93BB-35AED736E48F}"/>
              </a:ext>
            </a:extLst>
          </p:cNvPr>
          <p:cNvSpPr txBox="1"/>
          <p:nvPr/>
        </p:nvSpPr>
        <p:spPr>
          <a:xfrm>
            <a:off x="924331" y="2756188"/>
            <a:ext cx="2849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solidFill>
                  <a:srgbClr val="CC0099"/>
                </a:solidFill>
              </a:rPr>
              <a:t>Ударные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988BE1-9A93-4E06-88E3-8404D45E5CBB}"/>
              </a:ext>
            </a:extLst>
          </p:cNvPr>
          <p:cNvSpPr txBox="1"/>
          <p:nvPr/>
        </p:nvSpPr>
        <p:spPr>
          <a:xfrm>
            <a:off x="3463426" y="2768281"/>
            <a:ext cx="2779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6600CC"/>
                </a:solidFill>
              </a:rPr>
              <a:t>Безударные</a:t>
            </a:r>
            <a:r>
              <a:rPr lang="ru-RU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67C1C5-E05D-4FF5-98BD-2B1ED43BE5CA}"/>
              </a:ext>
            </a:extLst>
          </p:cNvPr>
          <p:cNvSpPr txBox="1"/>
          <p:nvPr/>
        </p:nvSpPr>
        <p:spPr>
          <a:xfrm>
            <a:off x="6290265" y="3065164"/>
            <a:ext cx="1950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003300"/>
                </a:solidFill>
              </a:rPr>
              <a:t>Твердые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50E1B8-7D12-4476-A3F0-6E03EADA10E3}"/>
              </a:ext>
            </a:extLst>
          </p:cNvPr>
          <p:cNvSpPr txBox="1"/>
          <p:nvPr/>
        </p:nvSpPr>
        <p:spPr>
          <a:xfrm>
            <a:off x="9517371" y="3063082"/>
            <a:ext cx="1864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57091A"/>
                </a:solidFill>
              </a:rPr>
              <a:t>Мягкие</a:t>
            </a:r>
            <a:r>
              <a:rPr lang="ru-RU"/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9935FE-E93E-44B3-BB2F-B952149EC52A}"/>
              </a:ext>
            </a:extLst>
          </p:cNvPr>
          <p:cNvSpPr txBox="1"/>
          <p:nvPr/>
        </p:nvSpPr>
        <p:spPr>
          <a:xfrm>
            <a:off x="7045035" y="3731115"/>
            <a:ext cx="1950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</a:rPr>
              <a:t>Звонкие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FC5972-0C53-4C5F-BB0B-A7901B13FB01}"/>
              </a:ext>
            </a:extLst>
          </p:cNvPr>
          <p:cNvSpPr txBox="1"/>
          <p:nvPr/>
        </p:nvSpPr>
        <p:spPr>
          <a:xfrm>
            <a:off x="8540009" y="3737440"/>
            <a:ext cx="2464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>
                <a:solidFill>
                  <a:srgbClr val="660066"/>
                </a:solidFill>
              </a:rPr>
              <a:t>Глухие </a:t>
            </a:r>
          </a:p>
        </p:txBody>
      </p:sp>
    </p:spTree>
    <p:extLst>
      <p:ext uri="{BB962C8B-B14F-4D97-AF65-F5344CB8AC3E}">
        <p14:creationId xmlns:p14="http://schemas.microsoft.com/office/powerpoint/2010/main" val="323276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7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4E5372-02B7-46BB-BAC8-73BB49F3C6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77" y="479833"/>
            <a:ext cx="12271899" cy="44543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F13625-B6B8-49E8-B742-011821DF17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1778" y="5082870"/>
            <a:ext cx="1432684" cy="149364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47DB9D9-3E32-4906-9AD6-9FB259B80E35}"/>
              </a:ext>
            </a:extLst>
          </p:cNvPr>
          <p:cNvSpPr/>
          <p:nvPr/>
        </p:nvSpPr>
        <p:spPr>
          <a:xfrm>
            <a:off x="3852574" y="5120322"/>
            <a:ext cx="5887648" cy="1257845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Звуки речи употребляются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изолированно, а в определённых звуковых комплексах – словах. Это приводит к тому, что один и тот же звук русского языка в разных словах может звучать по-разному.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23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7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B6FA54-5F00-4BF4-9CD8-984755BC38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90" t="2528" r="3510" b="2279"/>
          <a:stretch/>
        </p:blipFill>
        <p:spPr>
          <a:xfrm>
            <a:off x="4347972" y="810448"/>
            <a:ext cx="5009453" cy="570798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4C21FAA-5289-451C-9037-722CC410E88C}"/>
              </a:ext>
            </a:extLst>
          </p:cNvPr>
          <p:cNvSpPr/>
          <p:nvPr/>
        </p:nvSpPr>
        <p:spPr>
          <a:xfrm>
            <a:off x="3141184" y="-318684"/>
            <a:ext cx="59096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Гласные звуки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D6C8E2-46C9-4326-8A36-58421F47ABFB}"/>
              </a:ext>
            </a:extLst>
          </p:cNvPr>
          <p:cNvSpPr/>
          <p:nvPr/>
        </p:nvSpPr>
        <p:spPr>
          <a:xfrm>
            <a:off x="253496" y="1391713"/>
            <a:ext cx="4074367" cy="2308324"/>
          </a:xfrm>
          <a:prstGeom prst="rect">
            <a:avLst/>
          </a:prstGeom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Гласный звук состоит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только из голоса.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произнесении гласных звуков струя воздуха 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встречает преград.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F13625-B6B8-49E8-B742-011821DF1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726" y="3664439"/>
            <a:ext cx="1432684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76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06A556-C361-4462-A839-29100E0B2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199" y="4809764"/>
            <a:ext cx="1676545" cy="17558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242C7D-7933-4417-B5D4-1249D15E5C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 bright="-20000" contrast="40000"/>
          </a:blip>
          <a:srcRect t="28562" r="30085" b="17178"/>
          <a:stretch/>
        </p:blipFill>
        <p:spPr>
          <a:xfrm>
            <a:off x="1151786" y="136427"/>
            <a:ext cx="9753605" cy="191181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FBDEE10-EC9B-4857-A358-E9B47FC4100A}"/>
              </a:ext>
            </a:extLst>
          </p:cNvPr>
          <p:cNvSpPr/>
          <p:nvPr/>
        </p:nvSpPr>
        <p:spPr>
          <a:xfrm>
            <a:off x="123460" y="1935023"/>
            <a:ext cx="12271899" cy="312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русском языке 4 </a:t>
            </a:r>
            <a:r>
              <a:rPr lang="ru-RU" b="1" u="sng" dirty="0">
                <a:solidFill>
                  <a:srgbClr val="BA3EC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Таблица гласных букв и звуков"/>
              </a:rPr>
              <a:t>гласные буквы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могут обозначать не один, а два звука. Эти гласные буквы называют йотированными, т.к. они содержат в себе согласный звук [й’] и гласный звук: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[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й’э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[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й’о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[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й’у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[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Гласные буквы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обозначают 2 звука не всегда, а в определённых фонетических позициях: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 начале слова: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хта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й’а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хта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нга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й’у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нга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после гласной буквы: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й’у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й’о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после разделительных Ь и Ъ: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пь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пь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й’э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съ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съ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й’э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положении после согласной буквы гласные буквы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обозначают мягкость согласного и один гласный звук: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i="1" dirty="0" err="1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069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1167</Words>
  <Application>Microsoft Office PowerPoint</Application>
  <PresentationFormat>Широкоэкранный</PresentationFormat>
  <Paragraphs>125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Lato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9</cp:revision>
  <dcterms:created xsi:type="dcterms:W3CDTF">2023-01-02T10:59:28Z</dcterms:created>
  <dcterms:modified xsi:type="dcterms:W3CDTF">2023-01-02T13:16:35Z</dcterms:modified>
</cp:coreProperties>
</file>