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2"/>
  </p:handout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1918"/>
    <a:srgbClr val="2A170F"/>
    <a:srgbClr val="212932"/>
    <a:srgbClr val="374454"/>
    <a:srgbClr val="758DAF"/>
    <a:srgbClr val="AE0001"/>
    <a:srgbClr val="02489D"/>
    <a:srgbClr val="270100"/>
    <a:srgbClr val="591103"/>
    <a:srgbClr val="2139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84" d="100"/>
          <a:sy n="84" d="100"/>
        </p:scale>
        <p:origin x="-94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t>11/29/2022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11/29/2022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11/29/2022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11/29/2022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11/29/2022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11/29/2022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11/29/2022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11/29/2022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11/29/2022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11/29/2022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11/29/2022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11/29/2022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5087" y="1465729"/>
            <a:ext cx="7900264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t>11/29/2022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"/>
            <a:ext cx="7869891" cy="13377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5287388"/>
            <a:ext cx="2362200" cy="1570612"/>
          </a:xfrm>
          <a:prstGeom prst="rect">
            <a:avLst/>
          </a:prstGeom>
        </p:spPr>
      </p:pic>
      <p:sp>
        <p:nvSpPr>
          <p:cNvPr id="15" name="Прямоугольник 14"/>
          <p:cNvSpPr/>
          <p:nvPr userDrawn="1"/>
        </p:nvSpPr>
        <p:spPr>
          <a:xfrm rot="16200000">
            <a:off x="6504494" y="5564694"/>
            <a:ext cx="1570612" cy="1016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6781798" y="5278442"/>
            <a:ext cx="2362202" cy="1016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 userDrawn="1"/>
        </p:nvSpPr>
        <p:spPr>
          <a:xfrm rot="10800000">
            <a:off x="6768236" y="2803462"/>
            <a:ext cx="2362202" cy="2474979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 userDrawn="1"/>
        </p:nvSpPr>
        <p:spPr>
          <a:xfrm rot="5400000">
            <a:off x="4412355" y="4439410"/>
            <a:ext cx="2362202" cy="2474979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9144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177" y="1419953"/>
            <a:ext cx="8178822" cy="5438047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320362" y="926124"/>
            <a:ext cx="8503275" cy="1744972"/>
          </a:xfrm>
        </p:spPr>
        <p:txBody>
          <a:bodyPr>
            <a:noAutofit/>
          </a:bodyPr>
          <a:lstStyle/>
          <a:p>
            <a:pPr algn="l"/>
            <a:r>
              <a:rPr lang="ru-RU" sz="3600" b="1" dirty="0">
                <a:solidFill>
                  <a:srgbClr val="000000"/>
                </a:solidFill>
                <a:latin typeface="OpenSans"/>
              </a:rPr>
              <a:t>Землетрясения. Причины и возможные последствия</a:t>
            </a:r>
            <a:r>
              <a:rPr lang="ru-RU" b="1" dirty="0">
                <a:solidFill>
                  <a:srgbClr val="000000"/>
                </a:solidFill>
                <a:latin typeface="OpenSans"/>
              </a:rPr>
              <a:t/>
            </a:r>
            <a:br>
              <a:rPr lang="ru-RU" b="1" dirty="0">
                <a:solidFill>
                  <a:srgbClr val="000000"/>
                </a:solidFill>
                <a:latin typeface="OpenSans"/>
              </a:rPr>
            </a:br>
            <a:endParaRPr lang="en-US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6200000">
            <a:off x="-588440" y="3297428"/>
            <a:ext cx="5114186" cy="2006958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8643" y="1093195"/>
            <a:ext cx="7900264" cy="47112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/>
              <a:t>Домашнее задание: </a:t>
            </a:r>
            <a:r>
              <a:rPr lang="ru-RU" sz="3200" dirty="0">
                <a:solidFill>
                  <a:srgbClr val="111111"/>
                </a:solidFill>
                <a:latin typeface="u0000"/>
              </a:rPr>
              <a:t>§</a:t>
            </a:r>
            <a:r>
              <a:rPr lang="ru-RU" sz="3200" dirty="0" smtClean="0"/>
              <a:t>43. Прочитать, повторить конспект урока.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67307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1641" y="527883"/>
            <a:ext cx="8282728" cy="609565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Землетрясение — это русское слово, буквально означающее «трясение Земли». Согласно определению, 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землетрясение — это подземные толчки и колебания земной поверхности, освобождающие огромное количество энергии.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Эта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энергия распространяется в виде упругих сейсмических волн на большие расстояния, и вызывает смещения и разрывы в земной коре или верхней части мантии Земли.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4041" y="2098431"/>
            <a:ext cx="3275884" cy="2458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916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8533" y="293422"/>
            <a:ext cx="7900264" cy="181673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Землетрясения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возникают из-за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смещений горных пород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в глубоких недрах Земли. Эти смещения происходят в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очагах землетрясений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74" y="1647841"/>
            <a:ext cx="8450263" cy="997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06061" y="1792837"/>
            <a:ext cx="62952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Очаг землетрясения — подземное пространство, в котором разрываются и смещаются горные породы.</a:t>
            </a:r>
          </a:p>
        </p:txBody>
      </p:sp>
      <p:pic>
        <p:nvPicPr>
          <p:cNvPr id="2053" name="Picture 5" descr="Землетрясение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9971" y="2645720"/>
            <a:ext cx="3602465" cy="2908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02" y="5782563"/>
            <a:ext cx="8548177" cy="96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83323" y="5782563"/>
            <a:ext cx="6858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Очаги землетрясений чаще всего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возникает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глубине до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10 км.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Однако они могут и более глубинными —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до 700 км</a:t>
            </a:r>
          </a:p>
        </p:txBody>
      </p:sp>
    </p:spTree>
    <p:extLst>
      <p:ext uri="{BB962C8B-B14F-4D97-AF65-F5344CB8AC3E}">
        <p14:creationId xmlns:p14="http://schemas.microsoft.com/office/powerpoint/2010/main" val="127146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4409" y="293421"/>
            <a:ext cx="8399959" cy="2918702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От очагов землетрясений через земную кору распространяются колебания, достигающие поверхности Земли. Чем больше глубина очага и сила толчка в нём, тем больше площадь землетрясения и его сила. Самые сильные землетрясения происходят в эпицентре.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48555"/>
            <a:ext cx="9008904" cy="1164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72307" y="2871474"/>
            <a:ext cx="719796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Эпицентр землетрясения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— место на земной поверхности, располагающееся непосредственно над очагом.</a:t>
            </a:r>
          </a:p>
        </p:txBody>
      </p:sp>
      <p:pic>
        <p:nvPicPr>
          <p:cNvPr id="4100" name="Picture 4" descr="Землетрясение 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7273" y="3464047"/>
            <a:ext cx="3179346" cy="3393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307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5087" y="269632"/>
            <a:ext cx="7900264" cy="6330460"/>
          </a:xfrm>
        </p:spPr>
        <p:txBody>
          <a:bodyPr/>
          <a:lstStyle/>
          <a:p>
            <a:pPr marL="0" indent="0" algn="just">
              <a:buNone/>
            </a:pPr>
            <a:r>
              <a:rPr lang="ru-RU" u="sng" dirty="0">
                <a:latin typeface="Times New Roman" pitchFamily="18" charset="0"/>
                <a:cs typeface="Times New Roman" pitchFamily="18" charset="0"/>
              </a:rPr>
              <a:t>Разрушительное воздействие сейсмических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волн.</a:t>
            </a:r>
            <a:endParaRPr lang="ru-RU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8585" y="974918"/>
            <a:ext cx="852267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Очаг землетрясения возникает в результате разрыва и сдвига пластов горных пород. Создаётся огромное давление, горные породы, окружающие очаг, сначала сжимаются, затем расширяются, и образуются</a:t>
            </a:r>
            <a:r>
              <a:rPr lang="ru-RU" u="sng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сейсмические волны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— смещение частиц горных пород. Источником сейсмической волны может быть землетрясение, взрыв, вибрация или удар. Сейсмические волны </a:t>
            </a:r>
            <a:r>
              <a:rPr lang="ru-RU" u="sng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продольные</a:t>
            </a:r>
            <a:r>
              <a:rPr lang="ru-RU" u="sng" dirty="0"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поперечные</a:t>
            </a:r>
            <a:r>
              <a:rPr lang="ru-RU" u="sng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распространяются от очага землетрясения во все стороны.</a:t>
            </a:r>
          </a:p>
        </p:txBody>
      </p:sp>
      <p:pic>
        <p:nvPicPr>
          <p:cNvPr id="5122" name="Picture 2" descr="Продольная волна 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436" y="2937729"/>
            <a:ext cx="3818548" cy="1641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Поперечная волна 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744" y="2937729"/>
            <a:ext cx="3701318" cy="1628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2046" y="4734507"/>
            <a:ext cx="88157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Продольная волна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достигает поверхности Земли первой. 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Поперечная волна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отстаёт от продольной, но сила её удара больше, чем у продольной волны. Именно поэтому при землетрясении за первым толчком следует второй, более разрушительный.</a:t>
            </a:r>
          </a:p>
        </p:txBody>
      </p:sp>
    </p:spTree>
    <p:extLst>
      <p:ext uri="{BB962C8B-B14F-4D97-AF65-F5344CB8AC3E}">
        <p14:creationId xmlns:p14="http://schemas.microsoft.com/office/powerpoint/2010/main" val="418545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0306" y="269975"/>
            <a:ext cx="8452339" cy="471123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Вы уже знаете, что земная кора не является монолитной оболочкой планеты, а состоит из нескольких больших блоков — </a:t>
            </a:r>
            <a:r>
              <a:rPr lang="ru-RU" sz="1800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литосферных плит. </a:t>
            </a: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Более 90 % Земли покрыто 8 крупнейшими литосферными плитами: Евразийской, Индостанской, Африканской, Южно-американской, Антарктической, Тихоокеанской, Австралийской и Северо-американской.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s://fsd.videouroki.net/products/conspekty/obj7/05-zemletryaseniya-prichiny-i-vozmozhnye-posledstviya.files/image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895" y="3318933"/>
            <a:ext cx="6099816" cy="3361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39969" y="1709315"/>
            <a:ext cx="855784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Литосферные плиты не стоят на месте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— они постоянно движутся друг относительно друга как в горизонтальном, так и в вертикальном направлениях. Такое перемещение сопровождается накоплением в недрах Земли огромных энергий. Но бесконечно она накапливаться не может и тогда </a:t>
            </a:r>
            <a:r>
              <a:rPr lang="ru-RU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внутреземное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напряжение скачкообразно сбрасывается — происходит землетрясение.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6642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6065" y="291684"/>
            <a:ext cx="8291846" cy="471123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Для измерения количества энергии, выделяемой в очаге землетрясения, была введена 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шкала Рихтера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предложеная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американским сейсмологом 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Чарльзом </a:t>
            </a:r>
            <a:r>
              <a:rPr lang="ru-RU" sz="20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Ри́хтером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тысяча девятьсот тридцать пятом году. Шкала Рихтера содержит условные единицы (от 1 до 9,5) — это магнитуды, которые вычисляются по колебаниям, регистрируемым сейсмографом.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s://fsd.videouroki.net/products/conspekty/obj7/05-zemletryaseniya-prichiny-i-vozmozhnye-posledstviya.files/image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" y="1903359"/>
            <a:ext cx="3174647" cy="3239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736622" y="2000872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Магнитуда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— это безразмерная величина, которая характеризует общую энергию сейсмических колебаний.</a:t>
            </a:r>
          </a:p>
          <a:p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 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сейсмограф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— это специальный измерительный прибор, который используется для обнаружения и регистрации всех типов сейсмических волн.</a:t>
            </a:r>
            <a:endParaRPr lang="ru-RU" sz="2000" i="0" dirty="0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AutoShape 4" descr="https://kipmu.ru/wp-content/uploads/sejsmgra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0043" y="4433136"/>
            <a:ext cx="4154311" cy="2153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24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6376" y="235240"/>
            <a:ext cx="7900264" cy="4711234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Однако чаше всего применяется международная </a:t>
            </a:r>
            <a:r>
              <a:rPr lang="ru-RU" sz="2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двенадцатибалльная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сейсмическая шкала «MSK-86», называемая также шкалой </a:t>
            </a:r>
            <a:r>
              <a:rPr lang="ru-RU" sz="2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Меркалли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в честь итальянского сейсмолога Джузеппе </a:t>
            </a:r>
            <a:r>
              <a:rPr lang="ru-RU" sz="2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Меркали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8194" name="Picture 2" descr="https://fsd.videouroki.net/products/conspekty/obj7/05-zemletryaseniya-prichiny-i-vozmozhnye-posledstviya.files/image0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85" y="1305864"/>
            <a:ext cx="1989315" cy="2327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39998" y="1332700"/>
            <a:ext cx="6344355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ней все возможные землетрясения разбиты на </a:t>
            </a:r>
            <a:r>
              <a:rPr lang="ru-RU" sz="1400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12 групп 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 нарастающей силе их проявления.</a:t>
            </a:r>
          </a:p>
          <a:p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Рассмотрим эту шкалу поподробнее. Итак, землетрясение в </a:t>
            </a: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 балл (незаметное)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никак не ощущается людьми, его могут регистрировать только приборы.</a:t>
            </a:r>
          </a:p>
          <a:p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Землетрясение в </a:t>
            </a: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II балла (очень слабое)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может ощущаться в спокойной обстановке на верхних этажах зданий.</a:t>
            </a:r>
          </a:p>
          <a:p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III балла (слабое)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ощущается в помещениях: как будто под окнами проехал лёгкий грузовик.</a:t>
            </a:r>
          </a:p>
          <a:p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 землетрясении в </a:t>
            </a: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IV балла (умеренное)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под окнами проезжает тяжёлый грузовик. Ощущается оно многими людьми.</a:t>
            </a:r>
          </a:p>
          <a:p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Землетрясение в </a:t>
            </a: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 баллов (довольно сильное)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ощущается на улице. В помещениях скрипят полы, осыпается побелка.</a:t>
            </a:r>
          </a:p>
          <a:p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 баллам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соответствует </a:t>
            </a: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сильное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землетрясение. Оно приводит к лёгкому повреждению зданий, появляются трещины в штукатурке.</a:t>
            </a:r>
          </a:p>
          <a:p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Землетрясение в </a:t>
            </a: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VII баллов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считается </a:t>
            </a: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очень сильным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Во время такого землетрясения трудно стоять на ногах; осыпается штукатурка, падают кирпичи.</a:t>
            </a:r>
          </a:p>
          <a:p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VIII баллам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соответствует </a:t>
            </a: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разрушительное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землетрясение. Оно приводит к разрушению в зданиях, рушатся кирпичные стены, башни, в сыром грунте появляются трещины.</a:t>
            </a:r>
          </a:p>
          <a:p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 землетрясении в </a:t>
            </a: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XIX баллов (опустошительное)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лопаются каркасы многих строений, а в грунте образуются достаточно большие трещины</a:t>
            </a:r>
            <a:r>
              <a:rPr lang="ru-RU" sz="1400" dirty="0">
                <a:solidFill>
                  <a:srgbClr val="000000"/>
                </a:solidFill>
                <a:latin typeface="OpenSans"/>
              </a:rPr>
              <a:t>.</a:t>
            </a:r>
            <a:endParaRPr lang="ru-RU" sz="1400" b="0" i="0" dirty="0">
              <a:solidFill>
                <a:srgbClr val="000000"/>
              </a:solidFill>
              <a:effectLst/>
              <a:latin typeface="OpenSans"/>
            </a:endParaRPr>
          </a:p>
        </p:txBody>
      </p:sp>
    </p:spTree>
    <p:extLst>
      <p:ext uri="{BB962C8B-B14F-4D97-AF65-F5344CB8AC3E}">
        <p14:creationId xmlns:p14="http://schemas.microsoft.com/office/powerpoint/2010/main" val="174157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3511" y="201373"/>
            <a:ext cx="8613422" cy="28917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Ежегодно на Земле люди ощущают около 350 тыс. землетрясений. При этом большая часть земного шара сейсмически безопасна, так как практически все землетрясения происходят на приграничных </a:t>
            </a:r>
            <a:r>
              <a:rPr lang="ru-RU" sz="18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областя́х</a:t>
            </a: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литосферных плит — </a:t>
            </a:r>
            <a:r>
              <a:rPr lang="ru-RU" sz="1800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сейсмических </a:t>
            </a:r>
            <a:r>
              <a:rPr lang="ru-RU" sz="1800" b="1" u="sng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пояса́х</a:t>
            </a: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Наиболее активные в этом плане Средиземноморско-Азиатский пояс, охватывающий страны Европы и Центральной Азии, и тихоокеанский пояс, который ещё называют Тихоокеанским огненным кольцом, так как здесь происходит до 80 % всех землетрясений.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s://fsd.videouroki.net/products/conspekty/obj7/05-zemletryaseniya-prichiny-i-vozmozhnye-posledstviya.files/image0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7885" y="1811988"/>
            <a:ext cx="5206648" cy="2925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1041" y="4910372"/>
            <a:ext cx="75998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территории России сейсмически опасные области располагаются в Северном Кавказе, Байкальском регионе, полуострове Камчатка, на острове Сахалин и Курильских островах. А мощные, свыше девяти баллов, землетрясения могут происходить на Алтае, в Восточной Сибири, Якутии, на Камчатке, Курильских островах и Сахалине.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559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402</TotalTime>
  <Words>479</Words>
  <Application>Microsoft Office PowerPoint</Application>
  <PresentationFormat>Экран (4:3)</PresentationFormat>
  <Paragraphs>37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Землетрясения. Причины и возможные последствия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PJSC "New Engineering Technologies"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RePack by Diakov</cp:lastModifiedBy>
  <cp:revision>81</cp:revision>
  <dcterms:created xsi:type="dcterms:W3CDTF">2016-11-18T14:12:19Z</dcterms:created>
  <dcterms:modified xsi:type="dcterms:W3CDTF">2022-11-29T06:30:05Z</dcterms:modified>
</cp:coreProperties>
</file>