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9" r:id="rId3"/>
    <p:sldId id="280" r:id="rId4"/>
    <p:sldId id="266" r:id="rId5"/>
    <p:sldId id="281" r:id="rId6"/>
    <p:sldId id="292" r:id="rId7"/>
    <p:sldId id="283" r:id="rId8"/>
    <p:sldId id="291" r:id="rId9"/>
    <p:sldId id="285" r:id="rId10"/>
    <p:sldId id="287" r:id="rId11"/>
    <p:sldId id="286" r:id="rId12"/>
    <p:sldId id="271" r:id="rId13"/>
    <p:sldId id="269" r:id="rId14"/>
    <p:sldId id="288" r:id="rId15"/>
    <p:sldId id="273" r:id="rId16"/>
    <p:sldId id="277" r:id="rId17"/>
    <p:sldId id="278" r:id="rId18"/>
    <p:sldId id="290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FCF28-3482-465B-AD55-A271EAA2B1A7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A249-D084-4142-BBE6-5BECF98C7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FCF28-3482-465B-AD55-A271EAA2B1A7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A249-D084-4142-BBE6-5BECF98C7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FCF28-3482-465B-AD55-A271EAA2B1A7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A249-D084-4142-BBE6-5BECF98C7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FCF28-3482-465B-AD55-A271EAA2B1A7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A249-D084-4142-BBE6-5BECF98C7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FCF28-3482-465B-AD55-A271EAA2B1A7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A249-D084-4142-BBE6-5BECF98C7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FCF28-3482-465B-AD55-A271EAA2B1A7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A249-D084-4142-BBE6-5BECF98C7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FCF28-3482-465B-AD55-A271EAA2B1A7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A249-D084-4142-BBE6-5BECF98C7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FCF28-3482-465B-AD55-A271EAA2B1A7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A249-D084-4142-BBE6-5BECF98C7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FCF28-3482-465B-AD55-A271EAA2B1A7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A249-D084-4142-BBE6-5BECF98C7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FCF28-3482-465B-AD55-A271EAA2B1A7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A249-D084-4142-BBE6-5BECF98C7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FCF28-3482-465B-AD55-A271EAA2B1A7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AA249-D084-4142-BBE6-5BECF98C7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FCF28-3482-465B-AD55-A271EAA2B1A7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AA249-D084-4142-BBE6-5BECF98C7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71600" y="260648"/>
            <a:ext cx="7776864" cy="20882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каком произведении А.С. Пушкина жена, нет бы накормить мужа, который вернулся с работы, называет его «дурачиной» и «простофилей»? 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4624"/>
            <a:ext cx="5328592" cy="677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436096" y="260648"/>
            <a:ext cx="3528392" cy="20882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«Сказка о рыбаке и рыбке»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700808"/>
            <a:ext cx="7787208" cy="864096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1430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1322512" y="391097"/>
            <a:ext cx="7200800" cy="260585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Антропонимы</a:t>
            </a:r>
            <a:r>
              <a:rPr lang="ru-RU" sz="4400" dirty="0" smtClean="0"/>
              <a:t> </a:t>
            </a:r>
            <a:r>
              <a:rPr lang="ru-RU" sz="4400" dirty="0"/>
              <a:t>– это имена людей и их отдельные составляющие, </a:t>
            </a:r>
            <a:r>
              <a:rPr lang="ru-RU" sz="4400" dirty="0" smtClean="0"/>
              <a:t>их происхождение</a:t>
            </a:r>
            <a:r>
              <a:rPr lang="ru-RU" sz="4400" dirty="0"/>
              <a:t>.</a:t>
            </a:r>
          </a:p>
          <a:p>
            <a:pPr algn="ctr"/>
            <a:endParaRPr lang="ru-RU" sz="3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3356992"/>
            <a:ext cx="8352928" cy="289388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Антропонимы</a:t>
            </a:r>
            <a:r>
              <a:rPr lang="ru-RU" sz="4800" dirty="0" smtClean="0"/>
              <a:t> в романе «Дубровский» - идея работы над проектом.</a:t>
            </a:r>
            <a:endParaRPr lang="ru-RU" sz="4800" dirty="0"/>
          </a:p>
          <a:p>
            <a:pPr algn="ctr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788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700808"/>
            <a:ext cx="7787208" cy="864096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1430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1322512" y="202331"/>
            <a:ext cx="7200800" cy="76691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Троекуров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Кирила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Петрович</a:t>
            </a:r>
            <a:endParaRPr lang="ru-RU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83" y="1330164"/>
            <a:ext cx="3412026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08112" y="5805264"/>
            <a:ext cx="3443808" cy="914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Иллюстрация Дементия Алексеевича </a:t>
            </a:r>
            <a:r>
              <a:rPr lang="ru-RU" dirty="0" err="1" smtClean="0"/>
              <a:t>Шмаринова</a:t>
            </a:r>
            <a:r>
              <a:rPr lang="ru-RU" dirty="0" smtClean="0"/>
              <a:t>, советского художника, 1979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23928" y="1268760"/>
            <a:ext cx="5040560" cy="54509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b="1" dirty="0" smtClean="0"/>
          </a:p>
          <a:p>
            <a:pPr algn="just"/>
            <a:endParaRPr lang="ru-RU" sz="2000" b="1" dirty="0"/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Что означает имя «Кирилл, </a:t>
            </a:r>
            <a:r>
              <a:rPr lang="ru-RU" sz="2000" b="1" dirty="0" err="1" smtClean="0"/>
              <a:t>Кирила</a:t>
            </a:r>
            <a:r>
              <a:rPr lang="ru-RU" sz="2000" b="1" dirty="0" smtClean="0"/>
              <a:t>»?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Что значит – Троекуров «имел большой вес в губерниях, где находилось его имение»?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 Что давало ему такую власть?</a:t>
            </a:r>
          </a:p>
          <a:p>
            <a:r>
              <a:rPr lang="ru-RU" sz="2000" dirty="0" smtClean="0"/>
              <a:t> </a:t>
            </a:r>
          </a:p>
          <a:p>
            <a:pPr algn="just"/>
            <a:r>
              <a:rPr lang="ru-RU" sz="2000" b="1" dirty="0" smtClean="0"/>
              <a:t>Как относились к Троекурову  соседи и губернские чиновники?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/>
              <a:t>Почему Троекуров был так груб и своеволен</a:t>
            </a:r>
            <a:r>
              <a:rPr lang="ru-RU" sz="2000" b="1" dirty="0" smtClean="0"/>
              <a:t>?</a:t>
            </a:r>
          </a:p>
          <a:p>
            <a:pPr algn="just"/>
            <a:endParaRPr lang="ru-RU" sz="2000" b="1" dirty="0"/>
          </a:p>
          <a:p>
            <a:pPr algn="just"/>
            <a:r>
              <a:rPr lang="ru-RU" sz="2000" b="1" dirty="0"/>
              <a:t>Чем занимался Троекуров в свободное время?</a:t>
            </a:r>
          </a:p>
          <a:p>
            <a:pPr algn="just"/>
            <a:endParaRPr lang="ru-RU" sz="2000" b="1" dirty="0" smtClean="0"/>
          </a:p>
          <a:p>
            <a:endParaRPr lang="ru-RU" sz="2000" dirty="0" smtClean="0"/>
          </a:p>
          <a:p>
            <a:endParaRPr lang="ru-RU" sz="2000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097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 t="2832" b="6347"/>
          <a:stretch>
            <a:fillRect/>
          </a:stretch>
        </p:blipFill>
        <p:spPr bwMode="auto">
          <a:xfrm>
            <a:off x="4690125" y="260648"/>
            <a:ext cx="4453875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4753618" cy="59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Кластер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Образ Троекурова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67544" y="1700808"/>
            <a:ext cx="2642592" cy="113042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796136" y="1700808"/>
            <a:ext cx="2498576" cy="120243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771800" y="2924944"/>
            <a:ext cx="3024336" cy="165618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555776" y="1196752"/>
            <a:ext cx="100811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5" idx="1"/>
          </p:cNvCxnSpPr>
          <p:nvPr/>
        </p:nvCxnSpPr>
        <p:spPr>
          <a:xfrm>
            <a:off x="5436096" y="1268760"/>
            <a:ext cx="725948" cy="6081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499992" y="1124744"/>
            <a:ext cx="72008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574" b="94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87625" y="2636912"/>
            <a:ext cx="66247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700808"/>
            <a:ext cx="7787208" cy="864096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1430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1547664" y="404664"/>
            <a:ext cx="7200800" cy="76691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Андрей Гаврилович Дубровский</a:t>
            </a:r>
            <a:endParaRPr lang="ru-RU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83" y="1330164"/>
            <a:ext cx="3412026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08112" y="5805264"/>
            <a:ext cx="3443808" cy="914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Иллюстрация Дементия Алексеевича </a:t>
            </a:r>
            <a:r>
              <a:rPr lang="ru-RU" dirty="0" err="1" smtClean="0"/>
              <a:t>Шмаринова</a:t>
            </a:r>
            <a:r>
              <a:rPr lang="ru-RU" dirty="0" smtClean="0"/>
              <a:t>, советского художника, 1979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23928" y="1268760"/>
            <a:ext cx="4824536" cy="54509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800" b="1" dirty="0" smtClean="0"/>
          </a:p>
          <a:p>
            <a:pPr algn="just"/>
            <a:endParaRPr lang="ru-RU" sz="2800" b="1" dirty="0"/>
          </a:p>
          <a:p>
            <a:pPr algn="just"/>
            <a:endParaRPr lang="ru-RU" sz="2800" b="1" dirty="0" smtClean="0"/>
          </a:p>
          <a:p>
            <a:pPr algn="just"/>
            <a:r>
              <a:rPr lang="ru-RU" sz="2800" b="1" dirty="0" smtClean="0"/>
              <a:t>Почему </a:t>
            </a:r>
            <a:r>
              <a:rPr lang="ru-RU" sz="2800" b="1" dirty="0"/>
              <a:t>Троекуров, «надменный в сношениях с людьми самого высшего знания» уважал Дубровского</a:t>
            </a:r>
            <a:r>
              <a:rPr lang="ru-RU" sz="2800" b="1" dirty="0" smtClean="0"/>
              <a:t>?</a:t>
            </a:r>
          </a:p>
          <a:p>
            <a:pPr algn="just"/>
            <a:endParaRPr lang="ru-RU" sz="2000" b="1" dirty="0" smtClean="0"/>
          </a:p>
          <a:p>
            <a:endParaRPr lang="ru-RU" sz="2000" dirty="0"/>
          </a:p>
          <a:p>
            <a:endParaRPr lang="ru-RU" sz="2000" b="1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482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 Андрея Гавриловича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Дубровского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51520" y="4365104"/>
            <a:ext cx="2642592" cy="113042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633597" y="4329100"/>
            <a:ext cx="2498576" cy="120243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373512" y="4581128"/>
            <a:ext cx="2664296" cy="172819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835696" y="3284984"/>
            <a:ext cx="1152128" cy="9684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372200" y="3284984"/>
            <a:ext cx="1223659" cy="10226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7" idx="0"/>
          </p:cNvCxnSpPr>
          <p:nvPr/>
        </p:nvCxnSpPr>
        <p:spPr>
          <a:xfrm>
            <a:off x="4705660" y="3519010"/>
            <a:ext cx="0" cy="10621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shareslide.ru/img/thumbs/403eb2518cedb70885ac88e83f9d71b8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8" t="30216" r="13099" b="26134"/>
          <a:stretch/>
        </p:blipFill>
        <p:spPr bwMode="auto">
          <a:xfrm>
            <a:off x="107504" y="71321"/>
            <a:ext cx="2232248" cy="213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75856" y="332656"/>
            <a:ext cx="5220080" cy="914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Что такое благородство?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3848" y="1412776"/>
            <a:ext cx="5760640" cy="187220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Согласно словарю русского лингвиста Сергей Ивановича Ожегова </a:t>
            </a:r>
          </a:p>
          <a:p>
            <a:pPr algn="ctr"/>
            <a:r>
              <a:rPr lang="ru-RU" b="1" dirty="0" smtClean="0"/>
              <a:t>БЛАГОРОДСТВО- это</a:t>
            </a:r>
            <a:endParaRPr lang="ru-RU" dirty="0" smtClean="0"/>
          </a:p>
          <a:p>
            <a:pPr algn="ctr"/>
            <a:r>
              <a:rPr lang="ru-RU" dirty="0" smtClean="0"/>
              <a:t> </a:t>
            </a:r>
            <a:r>
              <a:rPr lang="ru-RU" dirty="0"/>
              <a:t>1. см. </a:t>
            </a:r>
            <a:r>
              <a:rPr lang="ru-RU" dirty="0" smtClean="0"/>
              <a:t>благородный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2. Высокая нравственность, самоотверженность и честность. Проявить б. в чем-н. </a:t>
            </a:r>
            <a:endParaRPr lang="ru-RU" dirty="0" smtClean="0"/>
          </a:p>
          <a:p>
            <a:pPr algn="ctr"/>
            <a:r>
              <a:rPr lang="ru-RU" dirty="0" smtClean="0"/>
              <a:t>3</a:t>
            </a:r>
            <a:r>
              <a:rPr lang="ru-RU" dirty="0"/>
              <a:t>. </a:t>
            </a:r>
            <a:r>
              <a:rPr lang="ru-RU" dirty="0" smtClean="0"/>
              <a:t>Дворянское происхождение </a:t>
            </a:r>
            <a:r>
              <a:rPr lang="ru-RU" dirty="0"/>
              <a:t>(устар.).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03847" y="3356992"/>
            <a:ext cx="5760641" cy="11772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Что такое чувство собственного достоинства?</a:t>
            </a:r>
            <a:endParaRPr lang="ru-RU" sz="32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4653136"/>
            <a:ext cx="8712968" cy="187220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000" dirty="0" smtClean="0"/>
              <a:t>Согласно словарю русского лингвиста Сергей Ивановича Ожегова </a:t>
            </a:r>
            <a:endParaRPr lang="ru-RU" sz="2000" dirty="0"/>
          </a:p>
          <a:p>
            <a:pPr algn="ctr"/>
            <a:r>
              <a:rPr lang="ru-RU" sz="2000" b="1" dirty="0" smtClean="0"/>
              <a:t>Достоинство – это </a:t>
            </a:r>
          </a:p>
          <a:p>
            <a:pPr marL="342900" indent="-342900" algn="ctr">
              <a:buAutoNum type="arabicPeriod"/>
            </a:pPr>
            <a:r>
              <a:rPr lang="ru-RU" sz="2000" dirty="0" smtClean="0"/>
              <a:t>Положительное качество;</a:t>
            </a:r>
          </a:p>
          <a:p>
            <a:pPr algn="ctr"/>
            <a:r>
              <a:rPr lang="ru-RU" sz="2000" dirty="0" smtClean="0"/>
              <a:t>2. Совокупность высоких моральных качеств, а также уважение этих качеств в самом себе, чувство самоуважения.</a:t>
            </a:r>
          </a:p>
          <a:p>
            <a:pPr algn="ctr"/>
            <a:endParaRPr lang="ru-RU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4705"/>
            <a:ext cx="2884860" cy="3768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767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11560" y="188640"/>
            <a:ext cx="8208912" cy="10081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cs typeface="Times New Roman" panose="02020603050405020304" pitchFamily="18" charset="0"/>
              </a:rPr>
              <a:t>Найдите в тексте причину ссоры Дубровского и Троекурова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1412776"/>
            <a:ext cx="8568952" cy="52565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1" dirty="0" smtClean="0"/>
              <a:t>Как Троекуров отнесся к исчезновению Дубровского?</a:t>
            </a:r>
          </a:p>
          <a:p>
            <a:pPr algn="just"/>
            <a:endParaRPr lang="ru-RU" sz="2800" b="1" dirty="0" smtClean="0"/>
          </a:p>
          <a:p>
            <a:pPr algn="just"/>
            <a:r>
              <a:rPr lang="ru-RU" sz="2800" b="1" dirty="0"/>
              <a:t>Какое обстоятельство сделало примирение невозможным</a:t>
            </a:r>
            <a:r>
              <a:rPr lang="ru-RU" sz="2800" b="1" dirty="0" smtClean="0"/>
              <a:t>?</a:t>
            </a:r>
          </a:p>
          <a:p>
            <a:pPr algn="just"/>
            <a:endParaRPr lang="ru-RU" sz="2800" b="1" dirty="0"/>
          </a:p>
          <a:p>
            <a:pPr algn="just"/>
            <a:r>
              <a:rPr lang="ru-RU" sz="2800" b="1" dirty="0" smtClean="0"/>
              <a:t>Как </a:t>
            </a:r>
            <a:r>
              <a:rPr lang="ru-RU" sz="2800" b="1" dirty="0"/>
              <a:t>реагирует на наказание покровских крестьян </a:t>
            </a:r>
            <a:r>
              <a:rPr lang="ru-RU" sz="2800" b="1" dirty="0" err="1"/>
              <a:t>Кирила</a:t>
            </a:r>
            <a:r>
              <a:rPr lang="ru-RU" sz="2800" b="1" dirty="0"/>
              <a:t> Петрович? </a:t>
            </a:r>
          </a:p>
          <a:p>
            <a:pPr algn="just"/>
            <a:r>
              <a:rPr lang="ru-RU" sz="2800" b="1" dirty="0"/>
              <a:t>Обратите внимание на психологическое состояние барина.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592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09032" y="404664"/>
            <a:ext cx="5611439" cy="62646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600" b="1" dirty="0"/>
              <a:t>Конфликт</a:t>
            </a:r>
            <a:r>
              <a:rPr lang="ru-RU" sz="3600" dirty="0"/>
              <a:t> у Ожегова – это столкновение, серьезное разногласие, спор. </a:t>
            </a:r>
          </a:p>
          <a:p>
            <a:pPr algn="just"/>
            <a:r>
              <a:rPr lang="ru-RU" sz="3600" b="1" dirty="0"/>
              <a:t>Конфликт</a:t>
            </a:r>
            <a:r>
              <a:rPr lang="ru-RU" sz="3600" dirty="0"/>
              <a:t> в литературе – </a:t>
            </a:r>
            <a:r>
              <a:rPr lang="ru-RU" sz="3600" b="1" dirty="0"/>
              <a:t>столкновение, борьба, на котором построено развитие сюжета в художественном произведении</a:t>
            </a:r>
            <a:r>
              <a:rPr lang="ru-RU" sz="3600" dirty="0"/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05" y="1052736"/>
            <a:ext cx="2957513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3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620689"/>
            <a:ext cx="8928991" cy="649408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3200" dirty="0"/>
              <a:t>Напишите характеристику Андрея Дубровского ИЛИ </a:t>
            </a:r>
            <a:r>
              <a:rPr lang="ru-RU" sz="3200" dirty="0" smtClean="0"/>
              <a:t> </a:t>
            </a:r>
            <a:r>
              <a:rPr lang="ru-RU" sz="3200" dirty="0" err="1" smtClean="0"/>
              <a:t>Кирилы</a:t>
            </a:r>
            <a:r>
              <a:rPr lang="ru-RU" sz="3200" dirty="0" smtClean="0"/>
              <a:t> Петровича Троекурова</a:t>
            </a:r>
            <a:r>
              <a:rPr lang="ru-RU" sz="3200" dirty="0"/>
              <a:t>. </a:t>
            </a:r>
            <a:endParaRPr lang="ru-RU" sz="3200" dirty="0" smtClean="0"/>
          </a:p>
          <a:p>
            <a:pPr algn="just"/>
            <a:r>
              <a:rPr lang="ru-RU" sz="3200" dirty="0" smtClean="0"/>
              <a:t>ИЛИ  Дайте сравнительную характеристику героев романа «Дубровский</a:t>
            </a:r>
            <a:r>
              <a:rPr lang="ru-RU" sz="3200" dirty="0" smtClean="0"/>
              <a:t>»</a:t>
            </a:r>
            <a:endParaRPr lang="ru-RU" sz="3200" dirty="0"/>
          </a:p>
          <a:p>
            <a:pPr algn="just"/>
            <a:r>
              <a:rPr lang="ru-RU" sz="3200" b="1" dirty="0"/>
              <a:t>(План характеристики прежний. Внимание! Не пересказывайте текст, а анализируйте, избегайте чрезмерного цитирования. Не списывайте материал из интернета, развивайте СВОЮ письменную речь. Используйте информацию </a:t>
            </a:r>
            <a:r>
              <a:rPr lang="ru-RU" sz="3200" b="1" dirty="0" smtClean="0"/>
              <a:t>кластеров).</a:t>
            </a:r>
            <a:endParaRPr lang="ru-RU" sz="3200" b="1" dirty="0" smtClean="0"/>
          </a:p>
          <a:p>
            <a:pPr algn="just"/>
            <a:r>
              <a:rPr lang="ru-RU" sz="3200" dirty="0" smtClean="0"/>
              <a:t>*Составить план литературного проекта:</a:t>
            </a:r>
          </a:p>
          <a:p>
            <a:pPr algn="just"/>
            <a:r>
              <a:rPr lang="ru-RU" sz="3200" dirty="0" smtClean="0"/>
              <a:t>«Антропонимы в романе </a:t>
            </a:r>
            <a:r>
              <a:rPr lang="ru-RU" sz="3200" dirty="0" smtClean="0"/>
              <a:t>«Дубровский» </a:t>
            </a:r>
            <a:r>
              <a:rPr lang="ru-RU" sz="3200" dirty="0" smtClean="0"/>
              <a:t>как средство раскрытия </a:t>
            </a:r>
            <a:r>
              <a:rPr lang="ru-RU" sz="3200" dirty="0" smtClean="0"/>
              <a:t>образов». 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36450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547664" y="44624"/>
            <a:ext cx="6912768" cy="60121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ДОМАШНЯЯ РАБОТА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27584" y="260648"/>
            <a:ext cx="7776864" cy="20882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каком произведении А.С. Пушкина птица заменяла современные сообщения МЧС о приближении опасности?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68400"/>
            <a:ext cx="82296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97" y="-1233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10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27584" y="260648"/>
            <a:ext cx="7776864" cy="20882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каком произведении А.С. Пушкина старость не хочет уступать молодости?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8"/>
          <a:stretch/>
        </p:blipFill>
        <p:spPr bwMode="auto">
          <a:xfrm>
            <a:off x="358050" y="260648"/>
            <a:ext cx="4752000" cy="6347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075534" y="260648"/>
            <a:ext cx="3854438" cy="20882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+mj-lt"/>
                <a:cs typeface="Times New Roman" panose="02020603050405020304" pitchFamily="18" charset="0"/>
              </a:rPr>
              <a:t>«Сказка о мертвой царевне и семи богатырях»</a:t>
            </a:r>
            <a:endParaRPr lang="ru-RU" sz="2800" b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90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6394722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Роман «Дубровский»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11430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22427"/>
            <a:ext cx="3240360" cy="5150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ели:</a:t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Познакомиться с 1 главой произведения.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Проанализировать…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Разобраться в отношениях между …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Использовать опыт….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11430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149080"/>
            <a:ext cx="4583832" cy="2291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136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54560" y="404664"/>
            <a:ext cx="6932240" cy="5721499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/>
              <a:t>Роман – большое повествовательное произведение, обычно отличается многообразием действующих лиц и разветвленностью сюжета.</a:t>
            </a:r>
            <a:endParaRPr lang="ru-RU" dirty="0"/>
          </a:p>
          <a:p>
            <a:r>
              <a:rPr lang="ru-RU" b="1" dirty="0"/>
              <a:t>Сюжет – последовательность и связь событий в художественном </a:t>
            </a:r>
            <a:r>
              <a:rPr lang="ru-RU" b="1" dirty="0" smtClean="0"/>
              <a:t>произведении</a:t>
            </a:r>
            <a:r>
              <a:rPr lang="ru-RU" b="1" dirty="0"/>
              <a:t>.</a:t>
            </a:r>
            <a:endParaRPr lang="ru-RU" dirty="0"/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11430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509120"/>
            <a:ext cx="4295800" cy="21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747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1820 год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11430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22" y="116632"/>
            <a:ext cx="8893619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22" y="116632"/>
            <a:ext cx="8974805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7"/>
          <a:stretch/>
        </p:blipFill>
        <p:spPr bwMode="auto">
          <a:xfrm>
            <a:off x="114433" y="112942"/>
            <a:ext cx="9029567" cy="6340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971600" y="5805264"/>
            <a:ext cx="7704856" cy="9144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Клавдий Лебедев «Продажа крепостных с аукциона. 1825»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380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История создания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11430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403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87208" cy="144016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Характеристика литературного героя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060848"/>
            <a:ext cx="8712968" cy="4797152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Имя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Социальная принадлежность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Характер, поступки, речь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Отношение к окружающим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Отношение к герою окружающих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1430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933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1135</TotalTime>
  <Words>439</Words>
  <Application>Microsoft Office PowerPoint</Application>
  <PresentationFormat>Экран (4:3)</PresentationFormat>
  <Paragraphs>91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   Роман «Дубровский»</vt:lpstr>
      <vt:lpstr> Цели: </vt:lpstr>
      <vt:lpstr> </vt:lpstr>
      <vt:lpstr> </vt:lpstr>
      <vt:lpstr> </vt:lpstr>
      <vt:lpstr> Характеристика литературного героя </vt:lpstr>
      <vt:lpstr> </vt:lpstr>
      <vt:lpstr> </vt:lpstr>
      <vt:lpstr>Кластер Образ Троекурова</vt:lpstr>
      <vt:lpstr>Презентация PowerPoint</vt:lpstr>
      <vt:lpstr> </vt:lpstr>
      <vt:lpstr>       Образ Андрея Гавриловича Дубровского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Людмила</cp:lastModifiedBy>
  <cp:revision>48</cp:revision>
  <dcterms:created xsi:type="dcterms:W3CDTF">2012-11-05T08:41:25Z</dcterms:created>
  <dcterms:modified xsi:type="dcterms:W3CDTF">2022-11-18T19:46:37Z</dcterms:modified>
</cp:coreProperties>
</file>