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8" r:id="rId4"/>
    <p:sldId id="257" r:id="rId5"/>
    <p:sldId id="269" r:id="rId6"/>
    <p:sldId id="259" r:id="rId7"/>
    <p:sldId id="267" r:id="rId8"/>
    <p:sldId id="260" r:id="rId9"/>
    <p:sldId id="261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051A8F7-988E-4ED9-97C9-7D8588212B7F}" type="datetimeFigureOut">
              <a:rPr lang="ru-RU" smtClean="0"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F9ACCA7-6A00-4C70-ADB8-E8599B09277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260648"/>
            <a:ext cx="4104456" cy="64807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История создания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27"/>
          <a:stretch/>
        </p:blipFill>
        <p:spPr bwMode="auto">
          <a:xfrm>
            <a:off x="107504" y="296413"/>
            <a:ext cx="4549164" cy="5925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468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915816" y="6021288"/>
            <a:ext cx="6228184" cy="83671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Презентацию подготовила учитель русского языка и литературы Назарова Л.А. Гимназии №63 Калининского района Санкт-Петербурга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93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6247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b="1" dirty="0"/>
              <a:t>В томленьях грусти безнадежной,</a:t>
            </a:r>
          </a:p>
          <a:p>
            <a:pPr marL="0" indent="0" algn="ctr">
              <a:buNone/>
            </a:pPr>
            <a:r>
              <a:rPr lang="ru-RU" b="1" dirty="0"/>
              <a:t>В тревогах шумной суеты,</a:t>
            </a:r>
          </a:p>
          <a:p>
            <a:pPr marL="0" indent="0" algn="ctr">
              <a:buNone/>
            </a:pPr>
            <a:r>
              <a:rPr lang="ru-RU" b="1" dirty="0"/>
              <a:t>Звучал мне долго голос нежный</a:t>
            </a:r>
          </a:p>
          <a:p>
            <a:pPr marL="0" indent="0" algn="ctr">
              <a:buNone/>
            </a:pPr>
            <a:r>
              <a:rPr lang="ru-RU" b="1" dirty="0"/>
              <a:t>И снились милые черты</a:t>
            </a:r>
            <a:r>
              <a:rPr lang="ru-RU" b="1" dirty="0" smtClean="0"/>
              <a:t>.</a:t>
            </a:r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dirty="0" smtClean="0"/>
              <a:t>(Мотив разлуки, постепенного угасания чувства, забвение)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941168"/>
            <a:ext cx="4536504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924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6247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dirty="0"/>
              <a:t>Шли годы. Бурь порыв мятежный</a:t>
            </a:r>
          </a:p>
          <a:p>
            <a:pPr marL="0" indent="0" algn="ctr">
              <a:buNone/>
            </a:pPr>
            <a:r>
              <a:rPr lang="ru-RU" dirty="0"/>
              <a:t>Рассеял прежние мечты,</a:t>
            </a:r>
          </a:p>
          <a:p>
            <a:pPr marL="0" indent="0" algn="ctr">
              <a:buNone/>
            </a:pPr>
            <a:r>
              <a:rPr lang="ru-RU" dirty="0"/>
              <a:t>И я забыл твой голос нежный,</a:t>
            </a:r>
          </a:p>
          <a:p>
            <a:pPr marL="0" indent="0" algn="ctr">
              <a:buNone/>
            </a:pPr>
            <a:r>
              <a:rPr lang="ru-RU" dirty="0"/>
              <a:t>Твои небесные черты.</a:t>
            </a:r>
          </a:p>
          <a:p>
            <a:pPr marL="0" indent="0" algn="ctr">
              <a:buNone/>
            </a:pPr>
            <a:r>
              <a:rPr lang="ru-RU" dirty="0"/>
              <a:t>В глуши, во мраке заточенья</a:t>
            </a:r>
          </a:p>
          <a:p>
            <a:pPr marL="0" indent="0" algn="ctr">
              <a:buNone/>
            </a:pPr>
            <a:r>
              <a:rPr lang="ru-RU" dirty="0"/>
              <a:t>Тянулись тихо дни мои</a:t>
            </a:r>
          </a:p>
          <a:p>
            <a:pPr marL="0" indent="0" algn="ctr">
              <a:buNone/>
            </a:pPr>
            <a:r>
              <a:rPr lang="ru-RU" b="1" dirty="0"/>
              <a:t>Без</a:t>
            </a:r>
            <a:r>
              <a:rPr lang="ru-RU" dirty="0"/>
              <a:t> божества, </a:t>
            </a:r>
            <a:r>
              <a:rPr lang="ru-RU" b="1" dirty="0"/>
              <a:t>без</a:t>
            </a:r>
            <a:r>
              <a:rPr lang="ru-RU" dirty="0"/>
              <a:t> вдохновенья,</a:t>
            </a:r>
          </a:p>
          <a:p>
            <a:pPr marL="0" indent="0" algn="ctr">
              <a:buNone/>
            </a:pPr>
            <a:r>
              <a:rPr lang="ru-RU" b="1" dirty="0"/>
              <a:t>Без</a:t>
            </a:r>
            <a:r>
              <a:rPr lang="ru-RU" dirty="0"/>
              <a:t> слез, </a:t>
            </a:r>
            <a:r>
              <a:rPr lang="ru-RU" b="1" dirty="0"/>
              <a:t>без</a:t>
            </a:r>
            <a:r>
              <a:rPr lang="ru-RU" dirty="0"/>
              <a:t> жизни, </a:t>
            </a:r>
            <a:r>
              <a:rPr lang="ru-RU" b="1" dirty="0"/>
              <a:t>без</a:t>
            </a:r>
            <a:r>
              <a:rPr lang="ru-RU" dirty="0"/>
              <a:t> любви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(Жизнь в разлуке. Ссылка в Михайловском. Отсутствие подлинной жизни, безрадостное существование. Для поэта жизнь без творчества – это смерть.)</a:t>
            </a:r>
          </a:p>
        </p:txBody>
      </p:sp>
    </p:spTree>
    <p:extLst>
      <p:ext uri="{BB962C8B-B14F-4D97-AF65-F5344CB8AC3E}">
        <p14:creationId xmlns:p14="http://schemas.microsoft.com/office/powerpoint/2010/main" val="282464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16632"/>
            <a:ext cx="4824536" cy="66247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b="1" dirty="0" smtClean="0"/>
              <a:t>Радостная </a:t>
            </a:r>
            <a:r>
              <a:rPr lang="ru-RU" b="1" dirty="0"/>
              <a:t>тема </a:t>
            </a:r>
            <a:r>
              <a:rPr lang="ru-RU" b="1" dirty="0" smtClean="0"/>
              <a:t>встречи</a:t>
            </a:r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dirty="0" smtClean="0"/>
              <a:t>Душе </a:t>
            </a:r>
            <a:r>
              <a:rPr lang="ru-RU" dirty="0"/>
              <a:t>настало пробужденье:</a:t>
            </a:r>
          </a:p>
          <a:p>
            <a:pPr marL="0" indent="0" algn="ctr">
              <a:buNone/>
            </a:pPr>
            <a:r>
              <a:rPr lang="ru-RU" dirty="0"/>
              <a:t>И вот опять явилась ты,</a:t>
            </a:r>
          </a:p>
          <a:p>
            <a:pPr marL="0" indent="0" algn="ctr">
              <a:buNone/>
            </a:pPr>
            <a:r>
              <a:rPr lang="ru-RU" dirty="0"/>
              <a:t>Как </a:t>
            </a:r>
            <a:r>
              <a:rPr lang="ru-RU" b="1" dirty="0"/>
              <a:t>мимолетное</a:t>
            </a:r>
            <a:r>
              <a:rPr lang="ru-RU" dirty="0"/>
              <a:t> виденье,</a:t>
            </a:r>
          </a:p>
          <a:p>
            <a:pPr marL="0" indent="0" algn="ctr">
              <a:buNone/>
            </a:pPr>
            <a:r>
              <a:rPr lang="ru-RU" dirty="0"/>
              <a:t>Как гений чистой красоты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/>
              <a:t>И</a:t>
            </a:r>
            <a:r>
              <a:rPr lang="ru-RU" dirty="0"/>
              <a:t> сердце бьется в упоенье,</a:t>
            </a:r>
          </a:p>
          <a:p>
            <a:pPr marL="0" indent="0" algn="ctr">
              <a:buNone/>
            </a:pPr>
            <a:r>
              <a:rPr lang="ru-RU" b="1" dirty="0"/>
              <a:t>И</a:t>
            </a:r>
            <a:r>
              <a:rPr lang="ru-RU" dirty="0"/>
              <a:t> для него воскресли вновь</a:t>
            </a:r>
          </a:p>
          <a:p>
            <a:pPr marL="0" indent="0" algn="ctr">
              <a:buNone/>
            </a:pPr>
            <a:r>
              <a:rPr lang="ru-RU" b="1" dirty="0"/>
              <a:t>И </a:t>
            </a:r>
            <a:r>
              <a:rPr lang="ru-RU" dirty="0"/>
              <a:t>божество, и вдохновенье,</a:t>
            </a:r>
          </a:p>
          <a:p>
            <a:pPr marL="0" indent="0" algn="ctr">
              <a:buNone/>
            </a:pPr>
            <a:r>
              <a:rPr lang="ru-RU" b="1" dirty="0"/>
              <a:t>И</a:t>
            </a:r>
            <a:r>
              <a:rPr lang="ru-RU" dirty="0"/>
              <a:t> жизнь, </a:t>
            </a:r>
            <a:r>
              <a:rPr lang="ru-RU" b="1" dirty="0"/>
              <a:t>и</a:t>
            </a:r>
            <a:r>
              <a:rPr lang="ru-RU" dirty="0"/>
              <a:t> слезы, </a:t>
            </a:r>
            <a:r>
              <a:rPr lang="ru-RU" b="1" dirty="0"/>
              <a:t>и</a:t>
            </a:r>
            <a:r>
              <a:rPr lang="ru-RU" dirty="0"/>
              <a:t> любовь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r>
              <a:rPr lang="ru-RU" dirty="0" smtClean="0"/>
              <a:t>Какова роль повторения союза «и»?</a:t>
            </a:r>
          </a:p>
          <a:p>
            <a:pPr marL="0" indent="0" algn="ctr">
              <a:buNone/>
            </a:pPr>
            <a:r>
              <a:rPr lang="ru-RU" dirty="0" smtClean="0"/>
              <a:t>Каково настроение последних строф?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3" t="3990" r="60971" b="36075"/>
          <a:stretch/>
        </p:blipFill>
        <p:spPr bwMode="auto">
          <a:xfrm>
            <a:off x="5292080" y="116632"/>
            <a:ext cx="3600400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057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764704"/>
            <a:ext cx="4186808" cy="50405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600" b="1" dirty="0" smtClean="0">
                <a:effectLst/>
              </a:rPr>
              <a:t>Объясните роль двукратных повторов в стихотворении</a:t>
            </a:r>
            <a:endParaRPr lang="ru-RU" sz="1600" b="1" dirty="0">
              <a:effectLst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16632"/>
            <a:ext cx="3888432" cy="66247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Я помню чудное мгновенье: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Передо мной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явилась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ты,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Как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мимолетное виденье,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Как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гений чистой красоты.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В томленьях грусти безнадежной,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В тревогах шумной суеты,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Звучал мне долго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голос нежный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И снились милые черты.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Шли годы. Бурь порыв мятежный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Рассеял прежние мечты,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И я забыл твой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голос нежный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Твои небесные черты.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В глуши, во мраке заточенья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Тянулись тихо дни мои</a:t>
            </a:r>
          </a:p>
          <a:p>
            <a:pPr marL="0" indent="0">
              <a:buNone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Без божества, без вдохновенья,</a:t>
            </a:r>
          </a:p>
          <a:p>
            <a:pPr marL="0" indent="0">
              <a:buNone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Без слез, без жизни, без любви.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Душе настало пробужденье: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И вот опять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явилась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ты,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Как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мимолетное виденье,</a:t>
            </a:r>
          </a:p>
          <a:p>
            <a:pPr marL="0" indent="0">
              <a:buNone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Как гений чистой красоты.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И сердце бьется в упоенье,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И для него воскресли вновь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И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божество, и вдохновенье,</a:t>
            </a:r>
          </a:p>
          <a:p>
            <a:pPr marL="0" indent="0">
              <a:buNone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И жизнь, и слезы, и любовь.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499993" y="1268760"/>
            <a:ext cx="432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Поэтическая игра создает музыкальность произведения, некая кольцевая структура, передающая богатство человеческих чувств и эмоций.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3" r="20524"/>
          <a:stretch/>
        </p:blipFill>
        <p:spPr bwMode="auto">
          <a:xfrm>
            <a:off x="5148064" y="2924944"/>
            <a:ext cx="2782649" cy="3582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748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1" y="1588"/>
            <a:ext cx="9141883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5877272"/>
            <a:ext cx="8352928" cy="84450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А.С. Пушкин «Я помню чудное мгновенье»</a:t>
            </a:r>
          </a:p>
        </p:txBody>
      </p:sp>
    </p:spTree>
    <p:extLst>
      <p:ext uri="{BB962C8B-B14F-4D97-AF65-F5344CB8AC3E}">
        <p14:creationId xmlns:p14="http://schemas.microsoft.com/office/powerpoint/2010/main" val="270908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573016"/>
            <a:ext cx="8568952" cy="31683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Если Пушкин </a:t>
            </a:r>
            <a:r>
              <a:rPr lang="ru-RU" dirty="0"/>
              <a:t>стал основоположником русского литературного языка, </a:t>
            </a:r>
            <a:r>
              <a:rPr lang="ru-RU" dirty="0" smtClean="0"/>
              <a:t>то Михаил Иванович Глинка</a:t>
            </a:r>
            <a:r>
              <a:rPr lang="ru-RU" dirty="0"/>
              <a:t> заложил основы национальной классической музыки. Будучи современниками, они были соединены не только дружескими отношениями, но и творческими связями. Композитор на стихотворные тексты поэта написал немало произведений, искусно соединив в них воедино слово и музыку. Одним из образцов слияния талантов двух "Титанов" стала вокальная миниатюра «Я помню чудное мгновение». Романс, в котором Глинка своей вдохновенной музыкой сумел тончайше отразить все нюансы поэтического языка гениального Пушкина.</a:t>
            </a:r>
            <a:endParaRPr lang="ru-RU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4603230" cy="322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40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869160"/>
            <a:ext cx="8064896" cy="18722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Иван Козловский «Я помню чудное мгновенье»</a:t>
            </a:r>
          </a:p>
          <a:p>
            <a:pPr algn="ctr"/>
            <a:endParaRPr lang="ru-RU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913" y="294878"/>
            <a:ext cx="66675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Глинка М.И. _Я помню чудное мгновенье_,  - Исп. И.С.Козловски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0352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0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260648"/>
            <a:ext cx="4104456" cy="64807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История создания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27"/>
          <a:stretch/>
        </p:blipFill>
        <p:spPr bwMode="auto">
          <a:xfrm>
            <a:off x="107504" y="296413"/>
            <a:ext cx="4549164" cy="5925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468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7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784976" cy="658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8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6247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dirty="0" smtClean="0"/>
              <a:t>Попробуйте разделить стихотворение на временные отрезки</a:t>
            </a:r>
          </a:p>
          <a:p>
            <a:pPr marL="457200" indent="-457200" algn="ctr">
              <a:buAutoNum type="arabicPeriod"/>
            </a:pPr>
            <a:r>
              <a:rPr lang="ru-RU" dirty="0" smtClean="0"/>
              <a:t>Петербург 1817 – 1820 г.</a:t>
            </a:r>
          </a:p>
          <a:p>
            <a:pPr marL="457200" indent="-457200" algn="ctr">
              <a:buAutoNum type="arabicPeriod"/>
            </a:pPr>
            <a:r>
              <a:rPr lang="ru-RU" dirty="0" smtClean="0"/>
              <a:t>Тяжелые годы изгнания (1823-1924), пребывание в Михайловском.</a:t>
            </a:r>
          </a:p>
          <a:p>
            <a:pPr marL="457200" indent="-457200" algn="ctr">
              <a:buAutoNum type="arabicPeriod"/>
            </a:pPr>
            <a:r>
              <a:rPr lang="ru-RU" dirty="0" smtClean="0"/>
              <a:t>Подавленное состояние длилось недолго… Последнее стихотворение – возврат к юности, пробуждение души поэта.</a:t>
            </a:r>
          </a:p>
          <a:p>
            <a:pPr marL="457200" indent="-457200" algn="ctr">
              <a:buAutoNum type="arabicPeriod"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Что является подлинными спутниками жизни?</a:t>
            </a:r>
          </a:p>
          <a:p>
            <a:pPr marL="0" indent="0" algn="ctr">
              <a:buNone/>
            </a:pPr>
            <a:r>
              <a:rPr lang="ru-RU" dirty="0" smtClean="0"/>
              <a:t>(слезы, любовь, вдохновение)</a:t>
            </a:r>
          </a:p>
        </p:txBody>
      </p:sp>
    </p:spTree>
    <p:extLst>
      <p:ext uri="{BB962C8B-B14F-4D97-AF65-F5344CB8AC3E}">
        <p14:creationId xmlns:p14="http://schemas.microsoft.com/office/powerpoint/2010/main" val="296577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6247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dirty="0" smtClean="0"/>
              <a:t>Противоречия критиков.</a:t>
            </a:r>
          </a:p>
          <a:p>
            <a:pPr marL="0" indent="0" algn="ctr">
              <a:buNone/>
            </a:pPr>
            <a:r>
              <a:rPr lang="ru-RU" dirty="0" smtClean="0"/>
              <a:t>1. Тема стихотворения - союз любви и творческого вдохновения. Любовь вдохновляет и окрыляет поэта.</a:t>
            </a:r>
          </a:p>
          <a:p>
            <a:pPr marL="0" indent="0" algn="ctr">
              <a:buNone/>
            </a:pPr>
            <a:r>
              <a:rPr lang="ru-RU" dirty="0" smtClean="0"/>
              <a:t>2. Любовь как причину жизненного пробуждения Пушкин не изображает.</a:t>
            </a:r>
          </a:p>
        </p:txBody>
      </p:sp>
    </p:spTree>
    <p:extLst>
      <p:ext uri="{BB962C8B-B14F-4D97-AF65-F5344CB8AC3E}">
        <p14:creationId xmlns:p14="http://schemas.microsoft.com/office/powerpoint/2010/main" val="132136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6247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dirty="0" smtClean="0"/>
              <a:t>Мотив первой встречи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smtClean="0"/>
              <a:t>   Я</a:t>
            </a:r>
            <a:r>
              <a:rPr lang="ru-RU" b="1" dirty="0"/>
              <a:t> помню чудное мгновенье:</a:t>
            </a:r>
          </a:p>
          <a:p>
            <a:pPr marL="0" indent="0" algn="ctr">
              <a:buNone/>
            </a:pPr>
            <a:r>
              <a:rPr lang="ru-RU" b="1" dirty="0"/>
              <a:t>Передо мной явилась ты,</a:t>
            </a:r>
          </a:p>
          <a:p>
            <a:pPr marL="0" indent="0" algn="ctr">
              <a:buNone/>
            </a:pPr>
            <a:r>
              <a:rPr lang="ru-RU" b="1" dirty="0"/>
              <a:t>Как мимолетное виденье,</a:t>
            </a:r>
          </a:p>
          <a:p>
            <a:pPr marL="0" indent="0" algn="ctr">
              <a:buNone/>
            </a:pPr>
            <a:r>
              <a:rPr lang="ru-RU" b="1" dirty="0"/>
              <a:t>Как гений чистой красоты</a:t>
            </a:r>
            <a:r>
              <a:rPr lang="ru-RU" b="1" dirty="0" smtClean="0"/>
              <a:t>.</a:t>
            </a:r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dirty="0" smtClean="0"/>
              <a:t>(Это не образ женщины, это впечатления от встречи)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8" r="55715" b="218"/>
          <a:stretch/>
        </p:blipFill>
        <p:spPr bwMode="auto">
          <a:xfrm>
            <a:off x="251521" y="116632"/>
            <a:ext cx="2160240" cy="344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759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171</TotalTime>
  <Words>321</Words>
  <Application>Microsoft Office PowerPoint</Application>
  <PresentationFormat>Экран (4:3)</PresentationFormat>
  <Paragraphs>79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Объясните роль двукратных повторов в стихотворении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Людмила</cp:lastModifiedBy>
  <cp:revision>13</cp:revision>
  <dcterms:created xsi:type="dcterms:W3CDTF">2022-07-14T15:05:09Z</dcterms:created>
  <dcterms:modified xsi:type="dcterms:W3CDTF">2023-01-02T13:42:51Z</dcterms:modified>
</cp:coreProperties>
</file>