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2"/>
  </p:notesMasterIdLst>
  <p:sldIdLst>
    <p:sldId id="269" r:id="rId2"/>
    <p:sldId id="257" r:id="rId3"/>
    <p:sldId id="261" r:id="rId4"/>
    <p:sldId id="258" r:id="rId5"/>
    <p:sldId id="265" r:id="rId6"/>
    <p:sldId id="263" r:id="rId7"/>
    <p:sldId id="264" r:id="rId8"/>
    <p:sldId id="262" r:id="rId9"/>
    <p:sldId id="284" r:id="rId10"/>
    <p:sldId id="279" r:id="rId11"/>
    <p:sldId id="286" r:id="rId12"/>
    <p:sldId id="259" r:id="rId13"/>
    <p:sldId id="274" r:id="rId14"/>
    <p:sldId id="272" r:id="rId15"/>
    <p:sldId id="280" r:id="rId16"/>
    <p:sldId id="281" r:id="rId17"/>
    <p:sldId id="282" r:id="rId18"/>
    <p:sldId id="287" r:id="rId19"/>
    <p:sldId id="288" r:id="rId20"/>
    <p:sldId id="276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03" autoAdjust="0"/>
    <p:restoredTop sz="94660"/>
  </p:normalViewPr>
  <p:slideViewPr>
    <p:cSldViewPr snapToGrid="0">
      <p:cViewPr varScale="1">
        <p:scale>
          <a:sx n="68" d="100"/>
          <a:sy n="68" d="100"/>
        </p:scale>
        <p:origin x="77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36B089-25C6-4AD6-A1AC-513433FE3D68}" type="datetimeFigureOut">
              <a:rPr lang="ru-RU" smtClean="0"/>
              <a:t>07.02.2021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289BB0-AC63-4B43-8476-0A33831C7C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66686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922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8B15DA8-94CA-4476-839A-51E9FEC31EE2}" type="slidenum">
              <a:rPr lang="ru-RU" altLang="ru-RU"/>
              <a:pPr>
                <a:spcBef>
                  <a:spcPct val="0"/>
                </a:spcBef>
              </a:pPr>
              <a:t>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145585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compound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289BB0-AC63-4B43-8476-0A33831C7C10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18094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5AD37-6005-49F0-8191-42AF49105D59}" type="datetimeFigureOut">
              <a:rPr lang="ru-RU" smtClean="0"/>
              <a:t>07.02.2021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510DB-4151-445E-8D49-E9122C6FF0B3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9309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5AD37-6005-49F0-8191-42AF49105D59}" type="datetimeFigureOut">
              <a:rPr lang="ru-RU" smtClean="0"/>
              <a:t>07.02.2021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510DB-4151-445E-8D49-E9122C6FF0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2681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5AD37-6005-49F0-8191-42AF49105D59}" type="datetimeFigureOut">
              <a:rPr lang="ru-RU" smtClean="0"/>
              <a:t>07.02.2021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510DB-4151-445E-8D49-E9122C6FF0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27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5AD37-6005-49F0-8191-42AF49105D59}" type="datetimeFigureOut">
              <a:rPr lang="ru-RU" smtClean="0"/>
              <a:t>07.02.2021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510DB-4151-445E-8D49-E9122C6FF0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899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5AD37-6005-49F0-8191-42AF49105D59}" type="datetimeFigureOut">
              <a:rPr lang="ru-RU" smtClean="0"/>
              <a:t>07.02.2021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510DB-4151-445E-8D49-E9122C6FF0B3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2633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5AD37-6005-49F0-8191-42AF49105D59}" type="datetimeFigureOut">
              <a:rPr lang="ru-RU" smtClean="0"/>
              <a:t>07.02.2021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510DB-4151-445E-8D49-E9122C6FF0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983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5AD37-6005-49F0-8191-42AF49105D59}" type="datetimeFigureOut">
              <a:rPr lang="ru-RU" smtClean="0"/>
              <a:t>07.02.2021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510DB-4151-445E-8D49-E9122C6FF0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2584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5AD37-6005-49F0-8191-42AF49105D59}" type="datetimeFigureOut">
              <a:rPr lang="ru-RU" smtClean="0"/>
              <a:t>07.02.2021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510DB-4151-445E-8D49-E9122C6FF0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6109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5AD37-6005-49F0-8191-42AF49105D59}" type="datetimeFigureOut">
              <a:rPr lang="ru-RU" smtClean="0"/>
              <a:t>07.02.2021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510DB-4151-445E-8D49-E9122C6FF0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667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F365AD37-6005-49F0-8191-42AF49105D59}" type="datetimeFigureOut">
              <a:rPr lang="ru-RU" smtClean="0"/>
              <a:t>07.02.2021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03510DB-4151-445E-8D49-E9122C6FF0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03165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5AD37-6005-49F0-8191-42AF49105D59}" type="datetimeFigureOut">
              <a:rPr lang="ru-RU" smtClean="0"/>
              <a:t>07.02.2021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510DB-4151-445E-8D49-E9122C6FF0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34063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F365AD37-6005-49F0-8191-42AF49105D59}" type="datetimeFigureOut">
              <a:rPr lang="ru-RU" smtClean="0"/>
              <a:t>07.02.2021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703510DB-4151-445E-8D49-E9122C6FF0B3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9575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782291" cy="25084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1955" y="0"/>
            <a:ext cx="3270044" cy="245253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706362"/>
            <a:ext cx="3643745" cy="21516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01345" y="4743122"/>
            <a:ext cx="4890653" cy="211487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30437" y="0"/>
            <a:ext cx="3685310" cy="245253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82291" y="4706362"/>
            <a:ext cx="3532909" cy="2165673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898703" y="3062748"/>
            <a:ext cx="413273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b="1" dirty="0"/>
              <a:t>FREE TIME</a:t>
            </a:r>
            <a:endParaRPr lang="ru-RU" sz="6600" b="1" dirty="0"/>
          </a:p>
        </p:txBody>
      </p:sp>
    </p:spTree>
    <p:extLst>
      <p:ext uri="{BB962C8B-B14F-4D97-AF65-F5344CB8AC3E}">
        <p14:creationId xmlns:p14="http://schemas.microsoft.com/office/powerpoint/2010/main" val="3851728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5953" y="342781"/>
            <a:ext cx="27429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/>
              <a:t>To play plays -  </a:t>
            </a:r>
            <a:endParaRPr lang="ru-RU" sz="32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714919" y="337319"/>
            <a:ext cx="301657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present plays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909454" y="1044944"/>
            <a:ext cx="14927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join us 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5953" y="1123146"/>
            <a:ext cx="57635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/>
              <a:t>to become a member of a club - 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45953" y="1903511"/>
            <a:ext cx="87116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/>
              <a:t>a long printed story about  characters and events -</a:t>
            </a:r>
            <a:r>
              <a:rPr lang="en-US" b="1" dirty="0"/>
              <a:t> 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857633" y="1903510"/>
            <a:ext cx="15101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a novel 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6278" y="2538498"/>
            <a:ext cx="46961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/>
              <a:t>writings in prose or verse -</a:t>
            </a:r>
            <a:endParaRPr lang="ru-RU" sz="32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769461" y="2538498"/>
            <a:ext cx="21643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a literature 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249990" y="3206732"/>
            <a:ext cx="11955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 print 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45953" y="3200820"/>
            <a:ext cx="22853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/>
              <a:t>to publish -  </a:t>
            </a:r>
            <a:endParaRPr lang="ru-RU" sz="32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714920" y="3886546"/>
            <a:ext cx="25887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 mad about 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66278" y="3964562"/>
            <a:ext cx="24584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/>
              <a:t>crazy about - </a:t>
            </a:r>
            <a:endParaRPr lang="ru-RU" sz="32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45953" y="4644375"/>
            <a:ext cx="74746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/>
              <a:t>to give up (something) for something else -</a:t>
            </a:r>
            <a:endParaRPr lang="ru-RU" sz="32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7470458" y="4644374"/>
            <a:ext cx="2319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to exchange 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925093" y="5485663"/>
            <a:ext cx="2205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to have fun 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66278" y="5485664"/>
            <a:ext cx="18918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/>
              <a:t>to enjoy - </a:t>
            </a:r>
            <a:endParaRPr lang="ru-RU" sz="3200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8012029" y="137349"/>
            <a:ext cx="39537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i="1" dirty="0">
                <a:solidFill>
                  <a:schemeClr val="accent2"/>
                </a:solidFill>
              </a:rPr>
              <a:t>Highlighted words</a:t>
            </a:r>
            <a:endParaRPr lang="ru-RU" sz="4000" i="1" dirty="0">
              <a:solidFill>
                <a:schemeClr val="accent2"/>
              </a:solidFill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2711" y="2730063"/>
            <a:ext cx="2145978" cy="1914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317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  <p:bldP spid="8" grpId="0"/>
      <p:bldP spid="9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0"/>
            <a:ext cx="5400600" cy="6957392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5735960" y="980728"/>
            <a:ext cx="720080" cy="14401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756942" y="980728"/>
            <a:ext cx="432048" cy="17582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447928" y="1320034"/>
            <a:ext cx="432048" cy="17582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960096" y="2636912"/>
            <a:ext cx="432048" cy="17582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29253" y="2834859"/>
            <a:ext cx="946867" cy="16209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960096" y="3068960"/>
            <a:ext cx="720080" cy="14401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755819" y="3573017"/>
            <a:ext cx="946867" cy="16209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974495" y="4005065"/>
            <a:ext cx="946867" cy="16209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735960" y="4525601"/>
            <a:ext cx="720080" cy="14401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735594" y="4750009"/>
            <a:ext cx="720080" cy="14401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714216" y="5301208"/>
            <a:ext cx="988469" cy="14401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663953" y="6021288"/>
            <a:ext cx="988469" cy="14401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8045788" y="6237312"/>
            <a:ext cx="597412" cy="14401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744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FIND THE RIGHT VERB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495600" y="1700809"/>
            <a:ext cx="108876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rgbClr val="FF0000"/>
                </a:solidFill>
              </a:rPr>
              <a:t>Go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62913" y="1687204"/>
            <a:ext cx="151246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rgbClr val="00B050"/>
                </a:solidFill>
              </a:rPr>
              <a:t>Play</a:t>
            </a:r>
            <a:endParaRPr lang="ru-RU" sz="6000" b="1" dirty="0">
              <a:solidFill>
                <a:srgbClr val="00B05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040217" y="1720522"/>
            <a:ext cx="108395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chemeClr val="accent1"/>
                </a:solidFill>
              </a:rPr>
              <a:t>Do</a:t>
            </a:r>
            <a:endParaRPr lang="ru-RU" sz="6000" b="1" dirty="0">
              <a:solidFill>
                <a:schemeClr val="accent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43564" y="5373217"/>
            <a:ext cx="313579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/>
              <a:t>windsurfing</a:t>
            </a:r>
            <a:endParaRPr lang="ru-RU" sz="4800" dirty="0"/>
          </a:p>
        </p:txBody>
      </p:sp>
      <p:sp>
        <p:nvSpPr>
          <p:cNvPr id="8" name="TextBox 7"/>
          <p:cNvSpPr txBox="1"/>
          <p:nvPr/>
        </p:nvSpPr>
        <p:spPr>
          <a:xfrm>
            <a:off x="1912095" y="4922528"/>
            <a:ext cx="27432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/>
              <a:t>swimming</a:t>
            </a:r>
            <a:endParaRPr lang="ru-RU" sz="4800" dirty="0"/>
          </a:p>
        </p:txBody>
      </p:sp>
      <p:sp>
        <p:nvSpPr>
          <p:cNvPr id="9" name="TextBox 8"/>
          <p:cNvSpPr txBox="1"/>
          <p:nvPr/>
        </p:nvSpPr>
        <p:spPr>
          <a:xfrm>
            <a:off x="6168009" y="4115721"/>
            <a:ext cx="43774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/>
              <a:t>computer games</a:t>
            </a:r>
            <a:endParaRPr lang="ru-RU" sz="4800" dirty="0"/>
          </a:p>
        </p:txBody>
      </p:sp>
      <p:sp>
        <p:nvSpPr>
          <p:cNvPr id="10" name="TextBox 9"/>
          <p:cNvSpPr txBox="1"/>
          <p:nvPr/>
        </p:nvSpPr>
        <p:spPr>
          <a:xfrm>
            <a:off x="3785256" y="4115720"/>
            <a:ext cx="187121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/>
              <a:t>cycling</a:t>
            </a:r>
            <a:endParaRPr lang="ru-RU" sz="4800" dirty="0"/>
          </a:p>
        </p:txBody>
      </p:sp>
      <p:sp>
        <p:nvSpPr>
          <p:cNvPr id="11" name="TextBox 10"/>
          <p:cNvSpPr txBox="1"/>
          <p:nvPr/>
        </p:nvSpPr>
        <p:spPr>
          <a:xfrm>
            <a:off x="1687641" y="3424006"/>
            <a:ext cx="17201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/>
              <a:t>tennis</a:t>
            </a:r>
            <a:endParaRPr lang="ru-RU" sz="4800" dirty="0"/>
          </a:p>
        </p:txBody>
      </p:sp>
      <p:sp>
        <p:nvSpPr>
          <p:cNvPr id="12" name="TextBox 11"/>
          <p:cNvSpPr txBox="1"/>
          <p:nvPr/>
        </p:nvSpPr>
        <p:spPr>
          <a:xfrm>
            <a:off x="3143672" y="5788715"/>
            <a:ext cx="36497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/>
              <a:t>the gardening</a:t>
            </a:r>
            <a:endParaRPr lang="ru-RU" sz="4800" dirty="0"/>
          </a:p>
        </p:txBody>
      </p:sp>
      <p:sp>
        <p:nvSpPr>
          <p:cNvPr id="13" name="TextBox 12"/>
          <p:cNvSpPr txBox="1"/>
          <p:nvPr/>
        </p:nvSpPr>
        <p:spPr>
          <a:xfrm>
            <a:off x="4344001" y="2996953"/>
            <a:ext cx="26249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/>
              <a:t>the guitar</a:t>
            </a:r>
            <a:endParaRPr lang="ru-RU" sz="4800" dirty="0"/>
          </a:p>
        </p:txBody>
      </p:sp>
      <p:sp>
        <p:nvSpPr>
          <p:cNvPr id="14" name="TextBox 13"/>
          <p:cNvSpPr txBox="1"/>
          <p:nvPr/>
        </p:nvSpPr>
        <p:spPr>
          <a:xfrm>
            <a:off x="7824193" y="2996953"/>
            <a:ext cx="18325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/>
              <a:t>fishing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928127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B05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B05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B05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B05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B05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B05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4F81BD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4F81BD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724779"/>
          </a:xfrm>
        </p:spPr>
        <p:txBody>
          <a:bodyPr>
            <a:noAutofit/>
          </a:bodyPr>
          <a:lstStyle/>
          <a:p>
            <a:r>
              <a:rPr lang="en-US" sz="5400" b="1" dirty="0">
                <a:solidFill>
                  <a:srgbClr val="FF0000"/>
                </a:solidFill>
              </a:rPr>
              <a:t>compound nouns – </a:t>
            </a:r>
            <a:r>
              <a:rPr lang="ru-RU" sz="5400" b="1" dirty="0">
                <a:solidFill>
                  <a:srgbClr val="FF0000"/>
                </a:solidFill>
              </a:rPr>
              <a:t>сложные </a:t>
            </a:r>
            <a:r>
              <a:rPr lang="ru-RU" sz="5400" b="1" dirty="0" err="1">
                <a:solidFill>
                  <a:srgbClr val="FF0000"/>
                </a:solidFill>
              </a:rPr>
              <a:t>сущ</a:t>
            </a:r>
            <a:r>
              <a:rPr lang="ru-RU" sz="5400" b="1" dirty="0">
                <a:solidFill>
                  <a:srgbClr val="FF0000"/>
                </a:solidFill>
              </a:rPr>
              <a:t>-е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7280" y="1011383"/>
            <a:ext cx="10058400" cy="5721926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3600" dirty="0"/>
              <a:t>windsurfing = wind +surfing</a:t>
            </a:r>
            <a:endParaRPr lang="ru-RU" sz="36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3600" dirty="0"/>
              <a:t>Football = </a:t>
            </a:r>
            <a:r>
              <a:rPr lang="en-US" sz="3600" dirty="0" err="1"/>
              <a:t>foot+ball</a:t>
            </a:r>
            <a:endParaRPr lang="en-US" sz="36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3600" dirty="0"/>
              <a:t>Basketball = </a:t>
            </a:r>
            <a:r>
              <a:rPr lang="en-US" sz="3600" dirty="0" err="1"/>
              <a:t>basket+ball</a:t>
            </a:r>
            <a:endParaRPr lang="en-US" sz="36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3600" dirty="0"/>
              <a:t>Baseball = </a:t>
            </a:r>
            <a:r>
              <a:rPr lang="en-US" sz="3600" dirty="0" err="1"/>
              <a:t>base+ball</a:t>
            </a:r>
            <a:endParaRPr lang="en-US" sz="36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3600" dirty="0"/>
              <a:t>Bookshelf</a:t>
            </a:r>
            <a:r>
              <a:rPr lang="ru-RU" sz="3600" dirty="0"/>
              <a:t>= </a:t>
            </a:r>
            <a:r>
              <a:rPr lang="en-US" sz="3600" dirty="0" err="1"/>
              <a:t>book+shelf</a:t>
            </a:r>
            <a:endParaRPr lang="en-US" sz="3600" dirty="0"/>
          </a:p>
          <a:p>
            <a:pPr marL="0" indent="0">
              <a:lnSpc>
                <a:spcPct val="100000"/>
              </a:lnSpc>
              <a:buNone/>
            </a:pPr>
            <a:endParaRPr lang="en-US" sz="3600" dirty="0"/>
          </a:p>
          <a:p>
            <a:pPr marL="0" indent="0">
              <a:buNone/>
            </a:pPr>
            <a:endParaRPr lang="en-US" sz="5400" dirty="0"/>
          </a:p>
          <a:p>
            <a:pPr marL="0" indent="0">
              <a:buNone/>
            </a:pPr>
            <a:endParaRPr lang="ru-RU" sz="5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0398" y="2365519"/>
            <a:ext cx="4520479" cy="3013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038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910" y="1500188"/>
            <a:ext cx="4553028" cy="321035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2473" y="1472819"/>
            <a:ext cx="5153891" cy="326509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538693" y="2329934"/>
            <a:ext cx="69602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0" dirty="0"/>
              <a:t>+</a:t>
            </a:r>
            <a:endParaRPr lang="ru-RU" sz="8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005729" y="210189"/>
            <a:ext cx="416511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>
                <a:solidFill>
                  <a:schemeClr val="accent2"/>
                </a:solidFill>
              </a:rPr>
              <a:t>Guess the word</a:t>
            </a:r>
            <a:endParaRPr lang="ru-RU" sz="4800" b="1" dirty="0">
              <a:solidFill>
                <a:schemeClr val="accent2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26932" y="5169547"/>
            <a:ext cx="301556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chemeClr val="accent2"/>
                </a:solidFill>
              </a:rPr>
              <a:t>windsurfing</a:t>
            </a:r>
            <a:r>
              <a:rPr lang="en-US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8404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538693" y="2329934"/>
            <a:ext cx="69602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0" dirty="0"/>
              <a:t>+</a:t>
            </a:r>
            <a:endParaRPr lang="ru-RU" sz="8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005729" y="210189"/>
            <a:ext cx="416511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>
                <a:solidFill>
                  <a:schemeClr val="accent2"/>
                </a:solidFill>
              </a:rPr>
              <a:t>Guess the word</a:t>
            </a:r>
            <a:endParaRPr lang="ru-RU" sz="4800" b="1" dirty="0">
              <a:solidFill>
                <a:schemeClr val="accent2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26932" y="5169547"/>
            <a:ext cx="306795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>
                <a:solidFill>
                  <a:schemeClr val="accent2"/>
                </a:solidFill>
              </a:rPr>
              <a:t>newspaper</a:t>
            </a:r>
            <a:r>
              <a:rPr lang="en-US" dirty="0"/>
              <a:t> 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265" y="1472819"/>
            <a:ext cx="4562475" cy="25717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5927" y="1355467"/>
            <a:ext cx="4606986" cy="3071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346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538693" y="2329934"/>
            <a:ext cx="69602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0" dirty="0"/>
              <a:t>+</a:t>
            </a:r>
            <a:endParaRPr lang="ru-RU" sz="8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005729" y="210189"/>
            <a:ext cx="416511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>
                <a:solidFill>
                  <a:schemeClr val="accent2"/>
                </a:solidFill>
              </a:rPr>
              <a:t>Guess the word</a:t>
            </a:r>
            <a:endParaRPr lang="ru-RU" sz="4800" b="1" dirty="0">
              <a:solidFill>
                <a:schemeClr val="accent2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26932" y="5169547"/>
            <a:ext cx="300261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>
                <a:solidFill>
                  <a:schemeClr val="accent2"/>
                </a:solidFill>
              </a:rPr>
              <a:t>homework</a:t>
            </a:r>
            <a:r>
              <a:rPr lang="en-US" dirty="0"/>
              <a:t> 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0008"/>
            <a:ext cx="4654204" cy="248224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8302" y="1524000"/>
            <a:ext cx="2985997" cy="260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203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538693" y="2329934"/>
            <a:ext cx="69602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0" dirty="0"/>
              <a:t>+</a:t>
            </a:r>
            <a:endParaRPr lang="ru-RU" sz="8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005729" y="210189"/>
            <a:ext cx="416511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>
                <a:solidFill>
                  <a:schemeClr val="accent2"/>
                </a:solidFill>
              </a:rPr>
              <a:t>Guess the word</a:t>
            </a:r>
            <a:endParaRPr lang="ru-RU" sz="4800" b="1" dirty="0">
              <a:solidFill>
                <a:schemeClr val="accent2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26932" y="5169547"/>
            <a:ext cx="233108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chemeClr val="accent2"/>
                </a:solidFill>
              </a:rPr>
              <a:t>armchair</a:t>
            </a:r>
            <a:r>
              <a:rPr lang="en-US" dirty="0"/>
              <a:t> 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018" y="1686141"/>
            <a:ext cx="2286000" cy="28384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3081" y="1123663"/>
            <a:ext cx="3442492" cy="3442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220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OF THE CLUBS DO/DON’T YOU WANT TO JOIN</a:t>
            </a:r>
            <a:r>
              <a:rPr lang="ru-RU" dirty="0"/>
              <a:t>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I want to join the … club </a:t>
            </a:r>
            <a:r>
              <a:rPr lang="en-US" sz="3600" dirty="0">
                <a:solidFill>
                  <a:srgbClr val="FF0000"/>
                </a:solidFill>
              </a:rPr>
              <a:t>because</a:t>
            </a:r>
            <a:r>
              <a:rPr lang="en-US" sz="3600" dirty="0"/>
              <a:t> I’m keen on/fond of/interested in/mad about … . I can … in this club. I don’t want to join the … club </a:t>
            </a:r>
            <a:r>
              <a:rPr lang="en-US" sz="3600" dirty="0">
                <a:solidFill>
                  <a:srgbClr val="FF0000"/>
                </a:solidFill>
              </a:rPr>
              <a:t>because</a:t>
            </a:r>
            <a:r>
              <a:rPr lang="en-US" sz="3600" dirty="0"/>
              <a:t> it’s … .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8643" y="3483375"/>
            <a:ext cx="4156822" cy="2494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5115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Project</a:t>
            </a:r>
            <a:r>
              <a:rPr lang="ru-RU"/>
              <a:t>: </a:t>
            </a:r>
            <a:br>
              <a:rPr lang="ru-RU"/>
            </a:br>
            <a:r>
              <a:rPr lang="en-US"/>
              <a:t>WRITE </a:t>
            </a:r>
            <a:r>
              <a:rPr lang="en-US" dirty="0"/>
              <a:t>A PARAGRAPH FOR THE LEAFLET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2924944"/>
            <a:ext cx="3168352" cy="3168352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8026" y="1556792"/>
            <a:ext cx="4750153" cy="31683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816081" y="5013176"/>
            <a:ext cx="34427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Words by heart 6</a:t>
            </a:r>
            <a:r>
              <a:rPr lang="ru-RU" sz="3200"/>
              <a:t>а</a:t>
            </a:r>
            <a:r>
              <a:rPr lang="en-US" sz="3200"/>
              <a:t>.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5408717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sz="3600" b="1" dirty="0">
                <a:solidFill>
                  <a:srgbClr val="7030A0"/>
                </a:solidFill>
              </a:rPr>
              <a:t>Let’s warm up. Let’s pronounce the words you will need for this lesson. </a:t>
            </a:r>
            <a:endParaRPr lang="ru-RU" altLang="ru-RU" sz="3600" b="1" dirty="0">
              <a:solidFill>
                <a:srgbClr val="7030A0"/>
              </a:solidFill>
            </a:endParaRPr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372186"/>
          </a:xfrm>
        </p:spPr>
        <p:txBody>
          <a:bodyPr>
            <a:noAutofit/>
          </a:bodyPr>
          <a:lstStyle/>
          <a:p>
            <a:pPr marL="514350" indent="-514350">
              <a:buFont typeface="Comic Sans MS" panose="030F0702030302020204" pitchFamily="66" charset="0"/>
              <a:buAutoNum type="arabicPeriod"/>
            </a:pPr>
            <a:r>
              <a:rPr lang="en-US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Windsurfing      </a:t>
            </a:r>
            <a:r>
              <a:rPr lang="en-US" altLang="ru-RU" sz="3200" b="1" dirty="0"/>
              <a:t>[w</a:t>
            </a:r>
            <a:r>
              <a:rPr lang="el-GR" altLang="ru-RU" sz="3200" b="1" dirty="0"/>
              <a:t>ι</a:t>
            </a:r>
            <a:r>
              <a:rPr lang="en-US" altLang="ru-RU" sz="3200" b="1" dirty="0" err="1"/>
              <a:t>ndsə:f</a:t>
            </a:r>
            <a:r>
              <a:rPr lang="el-GR" altLang="ru-RU" sz="3200" b="1" dirty="0"/>
              <a:t>ι</a:t>
            </a:r>
            <a:r>
              <a:rPr lang="en-US" altLang="ru-RU" sz="3200" b="1" dirty="0"/>
              <a:t>ŋ]</a:t>
            </a:r>
            <a:endParaRPr lang="ru-RU" alt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Comic Sans MS" panose="030F0702030302020204" pitchFamily="66" charset="0"/>
              <a:buAutoNum type="arabicPeriod"/>
            </a:pPr>
            <a:r>
              <a:rPr lang="en-US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Swimming         </a:t>
            </a:r>
            <a:r>
              <a:rPr lang="en-US" altLang="ru-RU" sz="3200" b="1" dirty="0"/>
              <a:t>[</a:t>
            </a:r>
            <a:r>
              <a:rPr lang="en-US" altLang="ru-RU" sz="3200" b="1" dirty="0" err="1"/>
              <a:t>sw</a:t>
            </a:r>
            <a:r>
              <a:rPr lang="el-GR" altLang="ru-RU" sz="3200" b="1" dirty="0"/>
              <a:t>ι</a:t>
            </a:r>
            <a:r>
              <a:rPr lang="en-US" altLang="ru-RU" sz="3200" b="1" dirty="0"/>
              <a:t>m</a:t>
            </a:r>
            <a:r>
              <a:rPr lang="el-GR" altLang="ru-RU" sz="3200" b="1" dirty="0"/>
              <a:t>ι</a:t>
            </a:r>
            <a:r>
              <a:rPr lang="en-US" altLang="ru-RU" sz="3200" b="1" dirty="0"/>
              <a:t>ŋ]</a:t>
            </a:r>
            <a:endParaRPr lang="ru-RU" alt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Comic Sans MS" panose="030F0702030302020204" pitchFamily="66" charset="0"/>
              <a:buAutoNum type="arabicPeriod"/>
            </a:pPr>
            <a:r>
              <a:rPr lang="en-US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Painting             </a:t>
            </a:r>
            <a:r>
              <a:rPr lang="en-US" altLang="ru-RU" sz="3200" b="1" dirty="0"/>
              <a:t>[</a:t>
            </a:r>
            <a:r>
              <a:rPr lang="en-US" altLang="ru-RU" sz="3200" b="1" dirty="0" err="1"/>
              <a:t>pe</a:t>
            </a:r>
            <a:r>
              <a:rPr lang="el-GR" altLang="ru-RU" sz="3200" b="1" dirty="0"/>
              <a:t>ι</a:t>
            </a:r>
            <a:r>
              <a:rPr lang="en-US" altLang="ru-RU" sz="3200" b="1" dirty="0" err="1"/>
              <a:t>nt</a:t>
            </a:r>
            <a:r>
              <a:rPr lang="el-GR" altLang="ru-RU" sz="3200" b="1" dirty="0"/>
              <a:t>ι</a:t>
            </a:r>
            <a:r>
              <a:rPr lang="en-US" altLang="ru-RU" sz="3200" b="1" dirty="0"/>
              <a:t>ŋ]</a:t>
            </a:r>
            <a:endParaRPr lang="ru-RU" alt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Comic Sans MS" panose="030F0702030302020204" pitchFamily="66" charset="0"/>
              <a:buAutoNum type="arabicPeriod"/>
            </a:pPr>
            <a:r>
              <a:rPr lang="en-US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Cycling              </a:t>
            </a:r>
            <a:r>
              <a:rPr lang="en-US" altLang="ru-RU" sz="3200" b="1" dirty="0"/>
              <a:t>[</a:t>
            </a:r>
            <a:r>
              <a:rPr lang="en-US" altLang="ru-RU" sz="3200" b="1" dirty="0" err="1"/>
              <a:t>sa</a:t>
            </a:r>
            <a:r>
              <a:rPr lang="el-GR" altLang="ru-RU" sz="3200" b="1" dirty="0"/>
              <a:t>ι</a:t>
            </a:r>
            <a:r>
              <a:rPr lang="en-US" altLang="ru-RU" sz="3200" b="1" dirty="0"/>
              <a:t>kl</a:t>
            </a:r>
            <a:r>
              <a:rPr lang="el-GR" altLang="ru-RU" sz="3200" b="1" dirty="0"/>
              <a:t>ι</a:t>
            </a:r>
            <a:r>
              <a:rPr lang="en-US" altLang="ru-RU" sz="3200" b="1" dirty="0"/>
              <a:t>ŋ]</a:t>
            </a:r>
            <a:endParaRPr lang="ru-RU" alt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Comic Sans MS" panose="030F0702030302020204" pitchFamily="66" charset="0"/>
              <a:buAutoNum type="arabicPeriod"/>
            </a:pPr>
            <a:r>
              <a:rPr lang="en-US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Playing               </a:t>
            </a:r>
            <a:r>
              <a:rPr lang="en-US" altLang="ru-RU" sz="3200" b="1" dirty="0"/>
              <a:t>[</a:t>
            </a:r>
            <a:r>
              <a:rPr lang="en-US" altLang="ru-RU" sz="3200" b="1" dirty="0" err="1"/>
              <a:t>ple</a:t>
            </a:r>
            <a:r>
              <a:rPr lang="el-GR" altLang="ru-RU" sz="3200" b="1" dirty="0"/>
              <a:t>ιι</a:t>
            </a:r>
            <a:r>
              <a:rPr lang="en-US" altLang="ru-RU" sz="3200" b="1" dirty="0"/>
              <a:t>ŋ]</a:t>
            </a:r>
            <a:endParaRPr lang="ru-RU" alt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Comic Sans MS" panose="030F0702030302020204" pitchFamily="66" charset="0"/>
              <a:buAutoNum type="arabicPeriod"/>
            </a:pPr>
            <a:r>
              <a:rPr lang="en-US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Fishing               </a:t>
            </a:r>
            <a:r>
              <a:rPr lang="en-US" altLang="ru-RU" sz="3200" b="1" dirty="0"/>
              <a:t>[f</a:t>
            </a:r>
            <a:r>
              <a:rPr lang="el-GR" altLang="ru-RU" sz="3200" b="1" dirty="0"/>
              <a:t>ι∫ι</a:t>
            </a:r>
            <a:r>
              <a:rPr lang="en-US" altLang="ru-RU" sz="3200" b="1" dirty="0"/>
              <a:t>ŋ]</a:t>
            </a:r>
            <a:endParaRPr lang="en-US" alt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Comic Sans MS" panose="030F0702030302020204" pitchFamily="66" charset="0"/>
              <a:buAutoNum type="arabicPeriod"/>
            </a:pPr>
            <a:r>
              <a:rPr lang="en-US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Reading              </a:t>
            </a:r>
            <a:r>
              <a:rPr lang="en-US" altLang="ru-RU" sz="3200" b="1" dirty="0"/>
              <a:t>[</a:t>
            </a:r>
            <a:r>
              <a:rPr lang="en-US" altLang="ru-RU" sz="3200" b="1" dirty="0" err="1"/>
              <a:t>ri:d</a:t>
            </a:r>
            <a:r>
              <a:rPr lang="el-GR" altLang="ru-RU" sz="3200" b="1" dirty="0"/>
              <a:t>ι</a:t>
            </a:r>
            <a:r>
              <a:rPr lang="en-US" altLang="ru-RU" sz="3200" b="1" dirty="0"/>
              <a:t>ŋ]</a:t>
            </a:r>
            <a:endParaRPr lang="ru-RU" altLang="ru-RU" sz="3200" b="1" dirty="0"/>
          </a:p>
        </p:txBody>
      </p:sp>
      <p:pic>
        <p:nvPicPr>
          <p:cNvPr id="8196" name="Рисунок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9761" y="2014537"/>
            <a:ext cx="1514475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Рисунок 4" descr="swimmer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1952" y="2619376"/>
            <a:ext cx="13335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Рисунок 5" descr="bike09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0625" y="2928939"/>
            <a:ext cx="1219200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Рисунок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9761" y="5080781"/>
            <a:ext cx="11049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6" descr="E:\шансон\Новая папка (3)\Новая папка\92834792323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6753" y="4851082"/>
            <a:ext cx="1857375" cy="136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87563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Homework:</a:t>
            </a:r>
            <a:endParaRPr lang="ru-RU" b="1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10A05FC-849B-4EC0-8B6C-C914A6599E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3200" b="1" dirty="0"/>
              <a:t>1)</a:t>
            </a:r>
            <a:r>
              <a:rPr lang="ru-RU" sz="3200" dirty="0"/>
              <a:t> выучить устно и письменно слова </a:t>
            </a:r>
            <a:r>
              <a:rPr lang="en-US" sz="3200" dirty="0"/>
              <a:t>Module 6a Free time (WL5-6);</a:t>
            </a:r>
          </a:p>
          <a:p>
            <a:r>
              <a:rPr lang="en-US" sz="3200" b="1" dirty="0"/>
              <a:t>2)</a:t>
            </a:r>
            <a:r>
              <a:rPr lang="en-US" sz="3200" dirty="0"/>
              <a:t> </a:t>
            </a:r>
            <a:r>
              <a:rPr lang="ru-RU" sz="3200" dirty="0"/>
              <a:t>перевести письменно на английский язык предложения</a:t>
            </a:r>
            <a:r>
              <a:rPr lang="en-US" sz="3200" dirty="0"/>
              <a:t>:</a:t>
            </a:r>
            <a:endParaRPr lang="ru-RU" sz="3200" dirty="0"/>
          </a:p>
          <a:p>
            <a:r>
              <a:rPr lang="ru-RU" sz="3200" dirty="0"/>
              <a:t>1.</a:t>
            </a:r>
            <a:r>
              <a:rPr lang="en-US" sz="3200" dirty="0"/>
              <a:t> </a:t>
            </a:r>
            <a:r>
              <a:rPr lang="ru-RU" sz="3200" dirty="0"/>
              <a:t>Мой друг увлечен плаванием.</a:t>
            </a:r>
            <a:br>
              <a:rPr lang="ru-RU" sz="3200" dirty="0"/>
            </a:br>
            <a:r>
              <a:rPr lang="ru-RU" sz="3200" dirty="0"/>
              <a:t>2.</a:t>
            </a:r>
            <a:r>
              <a:rPr lang="en-US" sz="3200" dirty="0"/>
              <a:t> </a:t>
            </a:r>
            <a:r>
              <a:rPr lang="ru-RU" sz="3200" dirty="0"/>
              <a:t>Он преуспевает в английском и истории.</a:t>
            </a:r>
            <a:br>
              <a:rPr lang="ru-RU" sz="3200" dirty="0"/>
            </a:br>
            <a:r>
              <a:rPr lang="ru-RU" sz="3200" dirty="0"/>
              <a:t>3.</a:t>
            </a:r>
            <a:r>
              <a:rPr lang="en-US" sz="3200" dirty="0"/>
              <a:t> </a:t>
            </a:r>
            <a:r>
              <a:rPr lang="ru-RU" sz="3200" dirty="0"/>
              <a:t>Я люблю кататься на велосипеде и ловить рыбу.</a:t>
            </a:r>
            <a:br>
              <a:rPr lang="ru-RU" sz="3200" dirty="0"/>
            </a:br>
            <a:r>
              <a:rPr lang="ru-RU" sz="3200" dirty="0"/>
              <a:t>4.</a:t>
            </a:r>
            <a:r>
              <a:rPr lang="en-US" sz="3200" dirty="0"/>
              <a:t> </a:t>
            </a:r>
            <a:r>
              <a:rPr lang="ru-RU" sz="3200" dirty="0"/>
              <a:t>Мы сходим с ума по футболу!</a:t>
            </a:r>
            <a:br>
              <a:rPr lang="ru-RU" sz="3200" dirty="0"/>
            </a:br>
            <a:r>
              <a:rPr lang="ru-RU" sz="3200" dirty="0"/>
              <a:t>5.</a:t>
            </a:r>
            <a:r>
              <a:rPr lang="en-US" sz="3200" dirty="0"/>
              <a:t> </a:t>
            </a:r>
            <a:r>
              <a:rPr lang="ru-RU" sz="3200" dirty="0"/>
              <a:t>Я интересуюсь математикой</a:t>
            </a:r>
            <a:r>
              <a:rPr lang="en-US" sz="3200" dirty="0"/>
              <a:t>.</a:t>
            </a:r>
          </a:p>
          <a:p>
            <a:r>
              <a:rPr lang="en-US" sz="3200" b="1" dirty="0"/>
              <a:t>3)</a:t>
            </a:r>
            <a:r>
              <a:rPr lang="en-US" sz="3200" dirty="0"/>
              <a:t> Ex.4 p.57 – </a:t>
            </a:r>
            <a:r>
              <a:rPr lang="ru-RU" sz="3200" dirty="0"/>
              <a:t>выполнить письменно*</a:t>
            </a:r>
            <a:endParaRPr lang="en-US" sz="32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1264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2919" y="443345"/>
            <a:ext cx="9784080" cy="845128"/>
          </a:xfrm>
        </p:spPr>
        <p:txBody>
          <a:bodyPr/>
          <a:lstStyle/>
          <a:p>
            <a:r>
              <a:rPr lang="en-US" dirty="0"/>
              <a:t>Name the activity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4163"/>
            <a:ext cx="3779848" cy="250567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3600" y="216195"/>
            <a:ext cx="3688400" cy="24508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9328" y="4269325"/>
            <a:ext cx="4889416" cy="21154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67102" y="1267690"/>
            <a:ext cx="3645724" cy="21520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13930" y="3197047"/>
            <a:ext cx="3267739" cy="245080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1931" y="4565717"/>
            <a:ext cx="3535986" cy="216426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1026" y="1827082"/>
            <a:ext cx="5644841" cy="376322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25E4BFE4-5489-48CB-AC70-6337501A53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7711" y="3382852"/>
            <a:ext cx="4224273" cy="2795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5627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4184" y="623455"/>
            <a:ext cx="10751125" cy="762000"/>
          </a:xfrm>
        </p:spPr>
        <p:txBody>
          <a:bodyPr>
            <a:normAutofit/>
          </a:bodyPr>
          <a:lstStyle/>
          <a:p>
            <a:r>
              <a:rPr lang="en-US" altLang="ru-RU" dirty="0"/>
              <a:t>Which of these activities </a:t>
            </a:r>
            <a:r>
              <a:rPr lang="en-US" altLang="ru-RU" b="1" dirty="0"/>
              <a:t>do/don’t</a:t>
            </a:r>
            <a:r>
              <a:rPr lang="ru-RU" altLang="ru-RU" b="1" dirty="0"/>
              <a:t> </a:t>
            </a:r>
            <a:r>
              <a:rPr lang="en-US" altLang="ru-RU" dirty="0"/>
              <a:t> you </a:t>
            </a:r>
            <a:r>
              <a:rPr lang="en-US" altLang="ru-RU" b="1" dirty="0"/>
              <a:t>do</a:t>
            </a:r>
            <a:r>
              <a:rPr lang="en-US" altLang="ru-RU" dirty="0"/>
              <a:t> …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9701111"/>
              </p:ext>
            </p:extLst>
          </p:nvPr>
        </p:nvGraphicFramePr>
        <p:xfrm>
          <a:off x="554184" y="1995053"/>
          <a:ext cx="10958942" cy="426720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1634834">
                  <a:extLst>
                    <a:ext uri="{9D8B030D-6E8A-4147-A177-3AD203B41FA5}">
                      <a16:colId xmlns:a16="http://schemas.microsoft.com/office/drawing/2014/main" val="608898831"/>
                    </a:ext>
                  </a:extLst>
                </a:gridCol>
                <a:gridCol w="2258291">
                  <a:extLst>
                    <a:ext uri="{9D8B030D-6E8A-4147-A177-3AD203B41FA5}">
                      <a16:colId xmlns:a16="http://schemas.microsoft.com/office/drawing/2014/main" val="50227051"/>
                    </a:ext>
                  </a:extLst>
                </a:gridCol>
                <a:gridCol w="4073236">
                  <a:extLst>
                    <a:ext uri="{9D8B030D-6E8A-4147-A177-3AD203B41FA5}">
                      <a16:colId xmlns:a16="http://schemas.microsoft.com/office/drawing/2014/main" val="2261324983"/>
                    </a:ext>
                  </a:extLst>
                </a:gridCol>
                <a:gridCol w="2992581">
                  <a:extLst>
                    <a:ext uri="{9D8B030D-6E8A-4147-A177-3AD203B41FA5}">
                      <a16:colId xmlns:a16="http://schemas.microsoft.com/office/drawing/2014/main" val="215352195"/>
                    </a:ext>
                  </a:extLst>
                </a:gridCol>
              </a:tblGrid>
              <a:tr h="507423">
                <a:tc rowSpan="8">
                  <a:txBody>
                    <a:bodyPr/>
                    <a:lstStyle/>
                    <a:p>
                      <a:endParaRPr lang="en-US" dirty="0"/>
                    </a:p>
                    <a:p>
                      <a:pPr algn="ctr"/>
                      <a:endParaRPr lang="en-US" sz="6000" dirty="0"/>
                    </a:p>
                    <a:p>
                      <a:pPr algn="ctr"/>
                      <a:r>
                        <a:rPr lang="en-US" sz="6000" b="0" dirty="0"/>
                        <a:t>I</a:t>
                      </a:r>
                      <a:endParaRPr lang="ru-RU" sz="6000" b="0" dirty="0"/>
                    </a:p>
                  </a:txBody>
                  <a:tcPr/>
                </a:tc>
                <a:tc rowSpan="8">
                  <a:txBody>
                    <a:bodyPr/>
                    <a:lstStyle/>
                    <a:p>
                      <a:pPr algn="ctr"/>
                      <a:endParaRPr lang="en-US" sz="6000" b="0" dirty="0"/>
                    </a:p>
                    <a:p>
                      <a:pPr algn="ctr"/>
                      <a:endParaRPr lang="en-US" sz="2800" b="0" dirty="0"/>
                    </a:p>
                    <a:p>
                      <a:pPr algn="ctr"/>
                      <a:r>
                        <a:rPr lang="en-US" sz="3200" b="0" dirty="0"/>
                        <a:t>don’t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0" dirty="0"/>
                        <a:t>read books</a:t>
                      </a:r>
                      <a:endParaRPr lang="ru-RU" sz="2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0" dirty="0"/>
                        <a:t>every day</a:t>
                      </a:r>
                      <a:endParaRPr lang="ru-RU" sz="28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844409"/>
                  </a:ext>
                </a:extLst>
              </a:tr>
              <a:tr h="50742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go windsurfing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6333473"/>
                  </a:ext>
                </a:extLst>
              </a:tr>
              <a:tr h="50742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go cycling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on holiday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2500438"/>
                  </a:ext>
                </a:extLst>
              </a:tr>
              <a:tr h="50742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play computer games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4277429"/>
                  </a:ext>
                </a:extLst>
              </a:tr>
              <a:tr h="50742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paint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every weekend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1944666"/>
                  </a:ext>
                </a:extLst>
              </a:tr>
              <a:tr h="5074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meet my friends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6337096"/>
                  </a:ext>
                </a:extLst>
              </a:tr>
              <a:tr h="5074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go swimming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every week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8926576"/>
                  </a:ext>
                </a:extLst>
              </a:tr>
              <a:tr h="50742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/>
                        <a:t>go fishing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56910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73213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5036" y="801278"/>
            <a:ext cx="9144000" cy="5437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3200" b="1" dirty="0">
                <a:solidFill>
                  <a:schemeClr val="accent3">
                    <a:lumMod val="50000"/>
                  </a:schemeClr>
                </a:solidFill>
                <a:latin typeface="Calibri"/>
                <a:ea typeface="Calibri"/>
                <a:cs typeface="Times New Roman"/>
              </a:rPr>
              <a:t>be good at</a:t>
            </a:r>
            <a:r>
              <a:rPr lang="ru-RU" sz="3200" dirty="0">
                <a:latin typeface="Calibri"/>
                <a:ea typeface="Calibri"/>
                <a:cs typeface="Times New Roman"/>
              </a:rPr>
              <a:t>-преуспевать в чем-либо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3200" b="1" dirty="0">
                <a:solidFill>
                  <a:schemeClr val="accent3">
                    <a:lumMod val="50000"/>
                  </a:schemeClr>
                </a:solidFill>
                <a:latin typeface="Calibri"/>
                <a:ea typeface="Calibri"/>
                <a:cs typeface="Times New Roman"/>
              </a:rPr>
              <a:t>be fond of</a:t>
            </a:r>
            <a:r>
              <a:rPr lang="ru-RU" sz="3200" dirty="0">
                <a:latin typeface="Calibri"/>
                <a:ea typeface="Calibri"/>
                <a:cs typeface="Times New Roman"/>
              </a:rPr>
              <a:t>-любить что-либо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3200" b="1" dirty="0">
                <a:solidFill>
                  <a:schemeClr val="accent3">
                    <a:lumMod val="50000"/>
                  </a:schemeClr>
                </a:solidFill>
                <a:latin typeface="Calibri"/>
                <a:ea typeface="Calibri"/>
                <a:cs typeface="Times New Roman"/>
              </a:rPr>
              <a:t>be keen on</a:t>
            </a:r>
            <a:r>
              <a:rPr lang="ru-RU" sz="3200" dirty="0">
                <a:latin typeface="Calibri"/>
                <a:ea typeface="Calibri"/>
                <a:cs typeface="Times New Roman"/>
              </a:rPr>
              <a:t>-быть увлеченным чем -либо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3200" b="1" dirty="0">
                <a:solidFill>
                  <a:schemeClr val="accent3">
                    <a:lumMod val="50000"/>
                  </a:schemeClr>
                </a:solidFill>
                <a:latin typeface="Calibri"/>
                <a:ea typeface="Calibri"/>
                <a:cs typeface="Times New Roman"/>
              </a:rPr>
              <a:t>be mad about</a:t>
            </a:r>
            <a:r>
              <a:rPr lang="ru-RU" sz="3200" dirty="0">
                <a:latin typeface="Calibri"/>
                <a:ea typeface="Calibri"/>
                <a:cs typeface="Times New Roman"/>
              </a:rPr>
              <a:t>-сходить с ума по чему-либо, безумно нравиться</a:t>
            </a:r>
          </a:p>
          <a:p>
            <a:r>
              <a:rPr lang="en-US" sz="3200" b="1" dirty="0">
                <a:solidFill>
                  <a:schemeClr val="accent3">
                    <a:lumMod val="50000"/>
                  </a:schemeClr>
                </a:solidFill>
                <a:latin typeface="Calibri"/>
                <a:ea typeface="Calibri"/>
                <a:cs typeface="Times New Roman"/>
              </a:rPr>
              <a:t>be interested in</a:t>
            </a: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3200" dirty="0">
                <a:latin typeface="Calibri"/>
                <a:ea typeface="Calibri"/>
                <a:cs typeface="Times New Roman"/>
              </a:rPr>
              <a:t>–интересоваться чем-либо</a:t>
            </a:r>
            <a:endParaRPr lang="en-US" sz="3200" dirty="0">
              <a:latin typeface="Calibri"/>
              <a:ea typeface="Calibri"/>
              <a:cs typeface="Times New Roman"/>
            </a:endParaRPr>
          </a:p>
          <a:p>
            <a:endParaRPr lang="en-US" sz="3200" dirty="0">
              <a:latin typeface="Calibri"/>
              <a:cs typeface="Times New Roman"/>
            </a:endParaRPr>
          </a:p>
          <a:p>
            <a:pPr algn="ctr"/>
            <a:r>
              <a:rPr lang="en-US" sz="6600" b="1" dirty="0">
                <a:solidFill>
                  <a:schemeClr val="accent3">
                    <a:lumMod val="50000"/>
                  </a:schemeClr>
                </a:solidFill>
                <a:latin typeface="Calibri"/>
                <a:cs typeface="Times New Roman"/>
              </a:rPr>
              <a:t>N or </a:t>
            </a:r>
            <a:r>
              <a:rPr lang="en-US" sz="6600" b="1" dirty="0" err="1">
                <a:solidFill>
                  <a:schemeClr val="accent3">
                    <a:lumMod val="50000"/>
                  </a:schemeClr>
                </a:solidFill>
                <a:latin typeface="Calibri"/>
                <a:cs typeface="Times New Roman"/>
              </a:rPr>
              <a:t>Ving</a:t>
            </a:r>
            <a:endParaRPr lang="ru-RU" sz="6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20B0948-79D7-4C16-B93B-FE8A344FE5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9519" y="3519971"/>
            <a:ext cx="3228109" cy="2606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1888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688" y="21579"/>
            <a:ext cx="5098473" cy="359419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53990" y="120181"/>
            <a:ext cx="43626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highlight>
                  <a:srgbClr val="FFFF00"/>
                </a:highlight>
              </a:rPr>
              <a:t>He is  very keen on …</a:t>
            </a:r>
            <a:endParaRPr lang="ru-RU" sz="3600" b="1" dirty="0">
              <a:highlight>
                <a:srgbClr val="FFFF00"/>
              </a:highligh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819" y="3714371"/>
            <a:ext cx="5098473" cy="302649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53990" y="3687680"/>
            <a:ext cx="32394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highlight>
                  <a:srgbClr val="FFFF00"/>
                </a:highlight>
              </a:rPr>
              <a:t>He is  fond of … </a:t>
            </a:r>
            <a:endParaRPr lang="ru-RU" sz="3600" b="1" dirty="0">
              <a:highlight>
                <a:srgbClr val="FFFF00"/>
              </a:highligh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2464" y="-10059"/>
            <a:ext cx="6539536" cy="311147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605664" y="120181"/>
            <a:ext cx="41200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highlight>
                  <a:srgbClr val="FFFF00"/>
                </a:highlight>
              </a:rPr>
              <a:t>She is mad about  …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2873" y="3238500"/>
            <a:ext cx="6179127" cy="36195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6968034" y="3271025"/>
            <a:ext cx="50186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/>
              <a:t>They are interested in …</a:t>
            </a:r>
          </a:p>
        </p:txBody>
      </p:sp>
    </p:spTree>
    <p:extLst>
      <p:ext uri="{BB962C8B-B14F-4D97-AF65-F5344CB8AC3E}">
        <p14:creationId xmlns:p14="http://schemas.microsoft.com/office/powerpoint/2010/main" val="425526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7522" y="254523"/>
            <a:ext cx="10128158" cy="2073898"/>
          </a:xfrm>
        </p:spPr>
        <p:txBody>
          <a:bodyPr>
            <a:normAutofit fontScale="90000"/>
          </a:bodyPr>
          <a:lstStyle/>
          <a:p>
            <a:br>
              <a:rPr lang="en-US" altLang="ru-RU" b="1" dirty="0">
                <a:latin typeface="Arial Black" panose="020B0A04020102020204" pitchFamily="34" charset="0"/>
              </a:rPr>
            </a:br>
            <a:br>
              <a:rPr lang="en-US" altLang="ru-RU" b="1" dirty="0">
                <a:latin typeface="Arial Black" panose="020B0A04020102020204" pitchFamily="34" charset="0"/>
              </a:rPr>
            </a:br>
            <a:br>
              <a:rPr lang="en-US" altLang="ru-RU" b="1" dirty="0">
                <a:latin typeface="Arial Black" panose="020B0A04020102020204" pitchFamily="34" charset="0"/>
              </a:rPr>
            </a:br>
            <a:br>
              <a:rPr lang="en-US" altLang="ru-RU" b="1" dirty="0">
                <a:latin typeface="Arial Black" panose="020B0A04020102020204" pitchFamily="34" charset="0"/>
              </a:rPr>
            </a:br>
            <a:br>
              <a:rPr lang="en-US" altLang="ru-RU" dirty="0">
                <a:latin typeface="Arial Black" panose="020B0A04020102020204" pitchFamily="34" charset="0"/>
              </a:rPr>
            </a:br>
            <a:br>
              <a:rPr lang="en-US" altLang="ru-RU" dirty="0">
                <a:latin typeface="Arial Black" panose="020B0A04020102020204" pitchFamily="34" charset="0"/>
              </a:rPr>
            </a:br>
            <a:r>
              <a:rPr lang="en-US" altLang="ru-RU" b="1" dirty="0">
                <a:latin typeface="Arial Black" panose="020B0A04020102020204" pitchFamily="34" charset="0"/>
              </a:rPr>
              <a:t>ex.2 p.56. </a:t>
            </a:r>
            <a:r>
              <a:rPr lang="en-US" altLang="ru-RU" dirty="0"/>
              <a:t>Work in pairs.</a:t>
            </a:r>
            <a:br>
              <a:rPr lang="ru-RU" altLang="ru-RU" dirty="0"/>
            </a:b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51163" y="2413338"/>
            <a:ext cx="8659091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/>
              <a:t>Do you like/enjoy…?	Yes, I do.	</a:t>
            </a:r>
          </a:p>
          <a:p>
            <a:r>
              <a:rPr lang="en-US" sz="3200" b="1" dirty="0"/>
              <a:t>                                        Yes, I’m very keen on/</a:t>
            </a:r>
          </a:p>
          <a:p>
            <a:r>
              <a:rPr lang="en-US" sz="3200" b="1" dirty="0"/>
              <a:t>                                        fond of/ interested in…</a:t>
            </a:r>
          </a:p>
          <a:p>
            <a:r>
              <a:rPr lang="en-US" sz="3200" b="1" dirty="0"/>
              <a:t>                                        No, I don’t.</a:t>
            </a:r>
          </a:p>
          <a:p>
            <a:r>
              <a:rPr lang="en-US" sz="3200" b="1" dirty="0"/>
              <a:t>                                        Not really/ at all.</a:t>
            </a:r>
          </a:p>
          <a:p>
            <a:r>
              <a:rPr lang="en-US" sz="3200" b="1" dirty="0"/>
              <a:t>A: Do you like windsurfing?</a:t>
            </a:r>
          </a:p>
          <a:p>
            <a:r>
              <a:rPr lang="en-US" sz="3200" b="1" dirty="0"/>
              <a:t>B: Yes, I’m very keen on windsurfing. </a:t>
            </a:r>
          </a:p>
        </p:txBody>
      </p:sp>
    </p:spTree>
    <p:extLst>
      <p:ext uri="{BB962C8B-B14F-4D97-AF65-F5344CB8AC3E}">
        <p14:creationId xmlns:p14="http://schemas.microsoft.com/office/powerpoint/2010/main" val="13945706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128988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/>
              <a:t>The format of the texts</a:t>
            </a:r>
            <a:endParaRPr lang="ru-RU" sz="54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5926" y="3839726"/>
            <a:ext cx="4946073" cy="301827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897966" y="3682913"/>
            <a:ext cx="208903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</a:rPr>
              <a:t>leaflet</a:t>
            </a:r>
            <a:endParaRPr lang="ru-RU" sz="5400" b="1" dirty="0">
              <a:solidFill>
                <a:schemeClr val="bg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5211" y="3792292"/>
            <a:ext cx="4087611" cy="30657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1965" y="1939874"/>
            <a:ext cx="3971001" cy="297825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384606" y="4190744"/>
            <a:ext cx="165462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</a:rPr>
              <a:t>letter</a:t>
            </a:r>
          </a:p>
        </p:txBody>
      </p:sp>
    </p:spTree>
    <p:extLst>
      <p:ext uri="{BB962C8B-B14F-4D97-AF65-F5344CB8AC3E}">
        <p14:creationId xmlns:p14="http://schemas.microsoft.com/office/powerpoint/2010/main" val="3242652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9CD6F7-FEAF-4D5E-B8F4-96B119DA85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b="1" dirty="0">
                <a:latin typeface="Arial Black" panose="020B0A04020102020204" pitchFamily="34" charset="0"/>
              </a:rPr>
              <a:t>ex.3 p.56. 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980110C-21C9-4214-B84E-A015A0B114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3"/>
            <a:ext cx="10058400" cy="4517359"/>
          </a:xfrm>
        </p:spPr>
        <p:txBody>
          <a:bodyPr>
            <a:normAutofit fontScale="92500"/>
          </a:bodyPr>
          <a:lstStyle/>
          <a:p>
            <a:r>
              <a:rPr lang="en-US" sz="6000" dirty="0"/>
              <a:t>1. The Drama, Sports and Music Clubs </a:t>
            </a:r>
            <a:endParaRPr lang="ru-RU" sz="6000" dirty="0"/>
          </a:p>
          <a:p>
            <a:r>
              <a:rPr lang="en-US" sz="6000" dirty="0"/>
              <a:t>2. The Art and Photography Clubs </a:t>
            </a:r>
            <a:endParaRPr lang="ru-RU" sz="6000" dirty="0"/>
          </a:p>
          <a:p>
            <a:r>
              <a:rPr lang="en-US" sz="6000" dirty="0"/>
              <a:t>3. The Book Club </a:t>
            </a:r>
          </a:p>
          <a:p>
            <a:r>
              <a:rPr lang="en-US" sz="6000" dirty="0"/>
              <a:t>4. The Computer Club</a:t>
            </a:r>
            <a:endParaRPr lang="ru-RU" dirty="0"/>
          </a:p>
        </p:txBody>
      </p:sp>
      <p:pic>
        <p:nvPicPr>
          <p:cNvPr id="4" name="Ex. 3b, p. 56">
            <a:hlinkClick r:id="" action="ppaction://media"/>
            <a:extLst>
              <a:ext uri="{FF2B5EF4-FFF2-40B4-BE49-F238E27FC236}">
                <a16:creationId xmlns:a16="http://schemas.microsoft.com/office/drawing/2014/main" id="{0344A87F-3A96-4352-9CB8-7F1127E3A1A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075" y="9207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353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96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698</TotalTime>
  <Words>577</Words>
  <Application>Microsoft Office PowerPoint</Application>
  <PresentationFormat>Широкоэкранный</PresentationFormat>
  <Paragraphs>116</Paragraphs>
  <Slides>20</Slides>
  <Notes>2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7" baseType="lpstr">
      <vt:lpstr>Arial</vt:lpstr>
      <vt:lpstr>Arial Black</vt:lpstr>
      <vt:lpstr>Calibri</vt:lpstr>
      <vt:lpstr>Calibri Light</vt:lpstr>
      <vt:lpstr>Comic Sans MS</vt:lpstr>
      <vt:lpstr>Times New Roman</vt:lpstr>
      <vt:lpstr>Ретро</vt:lpstr>
      <vt:lpstr>Презентация PowerPoint</vt:lpstr>
      <vt:lpstr>Let’s warm up. Let’s pronounce the words you will need for this lesson. </vt:lpstr>
      <vt:lpstr>Name the activity</vt:lpstr>
      <vt:lpstr>Which of these activities do/don’t  you do …</vt:lpstr>
      <vt:lpstr>Презентация PowerPoint</vt:lpstr>
      <vt:lpstr>Презентация PowerPoint</vt:lpstr>
      <vt:lpstr>      ex.2 p.56. Work in pairs. </vt:lpstr>
      <vt:lpstr>The format of the texts</vt:lpstr>
      <vt:lpstr>ex.3 p.56. </vt:lpstr>
      <vt:lpstr>Презентация PowerPoint</vt:lpstr>
      <vt:lpstr>Презентация PowerPoint</vt:lpstr>
      <vt:lpstr>FIND THE RIGHT VERB</vt:lpstr>
      <vt:lpstr>compound nouns – сложные сущ-е</vt:lpstr>
      <vt:lpstr>Презентация PowerPoint</vt:lpstr>
      <vt:lpstr>Презентация PowerPoint</vt:lpstr>
      <vt:lpstr>Презентация PowerPoint</vt:lpstr>
      <vt:lpstr>Презентация PowerPoint</vt:lpstr>
      <vt:lpstr>WHAT OF THE CLUBS DO/DON’T YOU WANT TO JOIN?</vt:lpstr>
      <vt:lpstr>Project:  WRITE A PARAGRAPH FOR THE LEAFLET</vt:lpstr>
      <vt:lpstr>Homework: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naumovaeka76@gmail.com</dc:creator>
  <cp:lastModifiedBy>User</cp:lastModifiedBy>
  <cp:revision>44</cp:revision>
  <dcterms:created xsi:type="dcterms:W3CDTF">2017-02-08T14:46:17Z</dcterms:created>
  <dcterms:modified xsi:type="dcterms:W3CDTF">2021-02-07T10:48:13Z</dcterms:modified>
</cp:coreProperties>
</file>