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2" r:id="rId3"/>
    <p:sldId id="264" r:id="rId4"/>
    <p:sldId id="265" r:id="rId5"/>
    <p:sldId id="266" r:id="rId6"/>
    <p:sldId id="268" r:id="rId7"/>
    <p:sldId id="263" r:id="rId8"/>
    <p:sldId id="267" r:id="rId9"/>
    <p:sldId id="270" r:id="rId10"/>
    <p:sldId id="271" r:id="rId11"/>
    <p:sldId id="272" r:id="rId12"/>
    <p:sldId id="269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2" r:id="rId21"/>
    <p:sldId id="283" r:id="rId22"/>
    <p:sldId id="281" r:id="rId23"/>
    <p:sldId id="284" r:id="rId24"/>
    <p:sldId id="285" r:id="rId25"/>
    <p:sldId id="280" r:id="rId26"/>
    <p:sldId id="260" r:id="rId27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7 sc" initials="7s" lastIdx="1" clrIdx="0">
    <p:extLst>
      <p:ext uri="{19B8F6BF-5375-455C-9EA6-DF929625EA0E}">
        <p15:presenceInfo xmlns:p15="http://schemas.microsoft.com/office/powerpoint/2012/main" userId="85986ea8ec572e8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4583" autoAdjust="0"/>
  </p:normalViewPr>
  <p:slideViewPr>
    <p:cSldViewPr>
      <p:cViewPr varScale="1">
        <p:scale>
          <a:sx n="97" d="100"/>
          <a:sy n="97" d="100"/>
        </p:scale>
        <p:origin x="160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1-19T12:35:07.675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948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58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636912"/>
            <a:ext cx="6336704" cy="1440160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95736" y="292102"/>
            <a:ext cx="6840760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195736" y="1556792"/>
            <a:ext cx="684076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92102"/>
            <a:ext cx="6840760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1556792"/>
            <a:ext cx="684076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powerpoint-templates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comments" Target="../comments/commen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Смена политического курса (</a:t>
            </a:r>
            <a:r>
              <a:rPr lang="ru-RU" b="1"/>
              <a:t>11 класс)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7ECCFEE-D9CA-C9EF-C27B-393EC20CF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556792"/>
            <a:ext cx="8784976" cy="4608512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 имя Лаврентия Берия  изымалось из истории СССР. В 1954 году подписчики Большой Советской Энциклопедии получили письма с рекомендацией вырезать из книги статью о Берии и заменить её другой, находившейся в письме.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70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7D32A98-B145-D2BC-4F82-714C9A96A9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16633"/>
            <a:ext cx="8400454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5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01673-2373-6322-1737-3BFA69563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Лето 1953-февраль 1955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AA3E30-8285-16D5-B8C9-F9EA3F67C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6792"/>
            <a:ext cx="8640960" cy="4608512"/>
          </a:xfrm>
        </p:spPr>
        <p:txBody>
          <a:bodyPr>
            <a:normAutofit fontScale="70000" lnSpcReduction="2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Летом 1953 года начался второй этап борьбы за власть, продлившийся до февраля 1955 года. В сентябре 1953 года Хрущёв стал первым секретарём ЦК. Он продолжал стремиться к получению полной власти в государстве. В этом ему теперь мешал Маленков. Между ними возникли разногласия в экономической и социальной политике СССР. Маленков выступал за то, чтобы повысить личную заинтересованность рабочих в результатах их труда. Он хотел в два раза уменьшить налог с колхозных дворов. Настаивал на развитии лёгкой и пищевой промышленности.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Хрущёв инициировал судебный процесс над организаторами «ленинградского дела», среди которых был и Маленков. Это позволило снять последнего с должности. 8 февраля 1955 года главой правительства стал Николай Александрович Булганин.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30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6309396-3AC4-C224-3351-56B68036F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Февраль 1955-март 1958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8FB87BB-A1E6-4899-90BC-DBD330775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6792"/>
            <a:ext cx="8640960" cy="4608512"/>
          </a:xfrm>
        </p:spPr>
        <p:txBody>
          <a:bodyPr>
            <a:normAutofit fontScale="85000" lnSpcReduction="10000"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Третий этап борьбы за власть начался в феврале 1955 года и закончился в марте 1958 года. Это был период противостояния Хрущёва и объединившихся Маленкова, Молотова и Кагановича. Летом 1957 года они приняли решение об упразднении поста первого секретаря ЦК, предложив назначить Хрущёва министром сельского хозяйства. Хрущёв, в свою очередь, настоял на обсуждении этого вопроса на пленуме ЦК КПСС, где преобладали его сторонники. В результате Маленков, Молотов и Каганович были объявлены «антипартийной группой» и отправлены в отставку.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26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5BE3FB6-CE1D-36DF-F5F8-793D90892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556792"/>
            <a:ext cx="8568952" cy="460851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В октябре 1957 года был уволен с поста министра обороны Георгий Константинович Жуков. Его влияние росло и, к тому же, он не поддержал желание Хрущёва сократить численность военных за счёт наращивания ракетно-ядерного оружия.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В марте 1958 года Булганин, поддержавший «антипартийную группу», был снят с поста главы правительства. Председателем Совета Министров избрали Хрущёва. Также он сохранил пост первого секретаря ЦК КПСС. Хрущёв не только победил в борьбе за власть, но и полностью сосредоточил её в своих руках.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60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E49C90E9-8B53-7923-B84C-D676DE1EC0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3106763"/>
            <a:ext cx="4320480" cy="3048000"/>
          </a:xfrm>
        </p:spPr>
        <p:txBody>
          <a:bodyPr>
            <a:normAutofit fontScale="62500" lnSpcReduction="20000"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С 14 по 25 февраля 1956 года проходил XX съезд КПСС. Были запланированы стандартные вопросы для обсуждения – планы пятилетки, отчёты о проделанной работе. Однако в последний день съезда Никита Сергеевич Хрущёв на закрытом заседании выступил с докладом, подвергшим критике культ личности Сталина, в котором были обозначены как экономические, так и политические просчёты.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33A275EF-2203-CE08-9FD0-FB97975DA0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l"/>
            <a:r>
              <a:rPr lang="ru-RU" b="0" i="0" dirty="0">
                <a:solidFill>
                  <a:srgbClr val="FF0000"/>
                </a:solidFill>
                <a:effectLst/>
                <a:latin typeface="Spectral"/>
              </a:rPr>
              <a:t>Доклад «О культе личности и его последствиях» стал главным событием XX съезда КПСС. </a:t>
            </a:r>
            <a:r>
              <a:rPr lang="ru-RU" b="0" i="0" dirty="0">
                <a:solidFill>
                  <a:srgbClr val="000000"/>
                </a:solidFill>
                <a:effectLst/>
                <a:latin typeface="Spectral"/>
              </a:rPr>
              <a:t>Речь Первого секретаря Президиума ЦК КПСС была посвящена развенчанию культа личности Сталина, а также осуждению массовых репрессий 1930-х-1950-х годов.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Spectral"/>
              </a:rPr>
              <a:t>Несмотря на то что доклад считался секретным, вскоре после заседания с ним не ознакомился только ленивый: текст выступления Хрущёва разослали по всем партийным ячейкам СССР, а также передали руководству коммунистических партий дружественных социалистических государств.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60D9E6-15CA-7EEF-317D-EEF3D60BD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17" y="58763"/>
            <a:ext cx="406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33CED53D-87BB-4B55-FBEA-ACDD817FFE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6451" y="476673"/>
            <a:ext cx="4067049" cy="5678066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8264DC8D-1F38-49B3-7F74-8023A95B198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27984" y="692696"/>
            <a:ext cx="453662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9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8CE02-D9C5-4666-92B4-9FB24F90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9103A5-827F-BA49-7B0B-0EB0BF729B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DD7CB8-41E1-3F0B-D509-E4C87D73B7A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401E4A-9DD6-1234-6CC4-2F3EDB458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3976"/>
            <a:ext cx="9144000" cy="609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8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D37E68E9-3B30-0222-E9B6-49637D09A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60648"/>
            <a:ext cx="8640960" cy="590465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0" i="0" dirty="0">
                <a:solidFill>
                  <a:srgbClr val="222222"/>
                </a:solidFill>
                <a:effectLst/>
                <a:latin typeface="Segoe UI Regular"/>
              </a:rPr>
              <a:t>Деятельность Сталина Хрущёв подверг разносторонней критике — как в частных вопросах, так и при оценке его политики в целом. Он вспомнил высказывания Владимира Ленина о сосредоточении в руках у Сталина «необъятной власти», грубость Сталина при общении с Надеждой Крупской, а затем перешёл к теме массовых репрессий. Хрущёв обвинил бывшего руководителя СССР как в незаконном преследовании однопартийцев, так и в излишней жестокости к тем, кто ранее был противником Советов.</a:t>
            </a:r>
          </a:p>
          <a:p>
            <a:pPr algn="l"/>
            <a:r>
              <a:rPr lang="ru-RU" b="0" i="0" dirty="0">
                <a:solidFill>
                  <a:srgbClr val="222222"/>
                </a:solidFill>
                <a:effectLst/>
                <a:latin typeface="Segoe UI Regular"/>
              </a:rPr>
              <a:t>Зачитывая доклад, Хрущёв приводил конкретные фамилии репрессированных партийных функционеров, которые, по его мнению, не могли иметь ничего общего с тем, в чём их обвиняли. Массовые репрессии, по его словам, нанесли огромный ущерб стране.</a:t>
            </a:r>
          </a:p>
          <a:p>
            <a:pPr algn="l"/>
            <a:r>
              <a:rPr lang="ru-RU" b="0" i="0" dirty="0">
                <a:solidFill>
                  <a:srgbClr val="222222"/>
                </a:solidFill>
                <a:effectLst/>
                <a:latin typeface="Segoe UI Regular"/>
              </a:rPr>
              <a:t>Помимо репрессий, значительное внимание Хрущёв уделил критике работы Сталина в годы Великой Отечественной войны. Он обвинял своего бывшего вождя в игнорировании данных разведки о приближении нападения Германии, в некомпетентности, в преувеличении собственных заслуг, а также в депортации целых народов.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62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A5F878-6616-4CF3-EEC4-09B165A26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текстом учебника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2C277A-E208-8069-CD5A-91CD3EACB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Стр. 52-53</a:t>
            </a:r>
          </a:p>
          <a:p>
            <a:r>
              <a:rPr lang="ru-RU" dirty="0"/>
              <a:t>Объясните  понятие «реабилитация»</a:t>
            </a:r>
          </a:p>
          <a:p>
            <a:r>
              <a:rPr lang="ru-RU" dirty="0"/>
              <a:t>Выпишите фамилии реабилитированных, которые упоминаются в пункте</a:t>
            </a:r>
          </a:p>
          <a:p>
            <a:r>
              <a:rPr lang="ru-RU" dirty="0"/>
              <a:t>Что Вы знаете об этих людях?</a:t>
            </a:r>
          </a:p>
        </p:txBody>
      </p:sp>
    </p:spTree>
    <p:extLst>
      <p:ext uri="{BB962C8B-B14F-4D97-AF65-F5344CB8AC3E}">
        <p14:creationId xmlns:p14="http://schemas.microsoft.com/office/powerpoint/2010/main" val="343776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Смерть Сталина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Aenean </a:t>
            </a:r>
            <a:r>
              <a:rPr lang="en-US" dirty="0" err="1"/>
              <a:t>massa</a:t>
            </a:r>
            <a:r>
              <a:rPr lang="en-US" dirty="0"/>
              <a:t>. Cum sociis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Donec quam </a:t>
            </a:r>
            <a:r>
              <a:rPr lang="en-US" dirty="0" err="1"/>
              <a:t>felis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,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, sem.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vulputate</a:t>
            </a:r>
            <a:endParaRPr lang="en-US" dirty="0"/>
          </a:p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7F80EB7-F30A-187A-7EF0-E71FA30B9B1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5 марта 1953 года умер Иосиф Виссарионович Сталин. Ещё 1 марта он был обнаружен на Ближней даче без сознания, с подозрением на инсульт. На протяжении нескольких дней по радио регулярно передавали сообщения о состоянии его здоровья. О смерти вождя людям сообщили 6 марта в 6 часов утра.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BC29B2-A19D-3C52-6EEB-A1DA8B7A1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5" y="1268760"/>
            <a:ext cx="446449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D1D66D8-11B2-B433-E4C6-EAB40ACCE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556792"/>
            <a:ext cx="8784976" cy="460851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i="0" u="sng" dirty="0">
                <a:solidFill>
                  <a:srgbClr val="FF0000"/>
                </a:solidFill>
                <a:effectLst/>
                <a:latin typeface="OpenSans"/>
              </a:rPr>
              <a:t>В начале 1959 года прошёл XXI-</a:t>
            </a:r>
            <a:r>
              <a:rPr lang="ru-RU" b="1" i="0" u="sng" dirty="0" err="1">
                <a:solidFill>
                  <a:srgbClr val="FF0000"/>
                </a:solidFill>
                <a:effectLst/>
                <a:latin typeface="OpenSans"/>
              </a:rPr>
              <a:t>ый</a:t>
            </a:r>
            <a:r>
              <a:rPr lang="ru-RU" b="1" i="0" u="sng" dirty="0">
                <a:solidFill>
                  <a:srgbClr val="FF0000"/>
                </a:solidFill>
                <a:effectLst/>
                <a:latin typeface="OpenSans"/>
              </a:rPr>
              <a:t> съезд КПСС. На нём было объявлено о победе социализма 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и начале строительства коммунизма. В 1961 году, на XXII-ом съезде КПСС, приняли новую программу КПСС. В ней обозначались </a:t>
            </a:r>
            <a:r>
              <a:rPr lang="ru-RU" b="1" i="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Sans"/>
              </a:rPr>
              <a:t>этапы построения коммунизма, которое должно было завершиться к 1980 году. 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Ставились следующие задачи: построение материально-технической базы коммунизма, для этого нужно было достигнуть самого высокого в мире жизненного уровня;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переход к коммунистическому самоуправлению;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формирование всесторонне развитого человека.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В самой партии тоже произошли изменения. В уставе предусматривались возможность дискуссий внутри партии; обновление партийных кадров; расширение прав партийных органов на местах; недопустимость подмены парторганизациями государственных органов.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56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9A362C-73DD-60F8-9185-2AFA30D0E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Разработка новой Конституции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A84004-D3BC-8468-47A5-A175DCAA1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В 1962–1964 годах велась разработка новой Конституции. В ней планировалось закрепить следующие положения: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о перерастании государства диктатуры пролетариата в общенародное;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о допущении мелкой индивидуальной собственности;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о расширении прав союзных республик.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79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104128F-CD2D-9B58-9E95-B0CB86CA7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текстом учебника: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4457444-E394-82D2-445C-9F8EB1A07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Стр. 53-54</a:t>
            </a:r>
          </a:p>
          <a:p>
            <a:r>
              <a:rPr lang="ru-RU" dirty="0"/>
              <a:t>Почему </a:t>
            </a:r>
            <a:r>
              <a:rPr lang="ru-RU" dirty="0" err="1"/>
              <a:t>Н.С.Хрущева</a:t>
            </a:r>
            <a:r>
              <a:rPr lang="ru-RU" dirty="0"/>
              <a:t> обвинили в волюнтаризме и субъективизме?</a:t>
            </a:r>
          </a:p>
        </p:txBody>
      </p:sp>
    </p:spTree>
    <p:extLst>
      <p:ext uri="{BB962C8B-B14F-4D97-AF65-F5344CB8AC3E}">
        <p14:creationId xmlns:p14="http://schemas.microsoft.com/office/powerpoint/2010/main" val="184738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2BF0E84-9809-0616-4326-2BE37D366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7824" y="476672"/>
            <a:ext cx="6048672" cy="568863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Все реформы Хрущёва отличались непоследовательностью и разбросанностью. Они вызывали беспокойство у партийных деятелей, стремившихся иметь стабильное положение в государстве. Введённая система обновления кадров угрожала этой стабильности. Ослабло влияние представителей государственного аппарата. Сокращения коснулись армии, вызвав недовольство военных. Интеллигенция ждала наступления демократии.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Рост недовольства привёл к укреплению сил оппозиции. </a:t>
            </a:r>
            <a:r>
              <a:rPr lang="ru-RU" b="1" i="0" u="sng" dirty="0">
                <a:solidFill>
                  <a:srgbClr val="000000"/>
                </a:solidFill>
                <a:effectLst/>
                <a:latin typeface="OpenSans"/>
              </a:rPr>
              <a:t>14 октября 1964 года на пленуме Хрущёву 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предъявили список обвинений. Среди них были развал сельского хозяйства, нарушение принципов коллективности в управлении государством, попытки единоличного решения важных вопросов. 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947CAA-E226-D347-7646-55415DD17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9932"/>
            <a:ext cx="3347864" cy="3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3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008386D-0943-694E-210B-DCB0EBCDB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b="1" i="0" u="sng" dirty="0">
                <a:solidFill>
                  <a:srgbClr val="000000"/>
                </a:solidFill>
                <a:effectLst/>
                <a:latin typeface="OpenSans"/>
              </a:rPr>
              <a:t>волюнтаризм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 – политика, не считающаяся с реальными условиями и возможностями</a:t>
            </a:r>
          </a:p>
          <a:p>
            <a:pPr algn="l"/>
            <a:r>
              <a:rPr lang="ru-RU" b="1" i="0" u="sng" dirty="0">
                <a:solidFill>
                  <a:srgbClr val="000000"/>
                </a:solidFill>
                <a:effectLst/>
                <a:latin typeface="OpenSans"/>
              </a:rPr>
              <a:t> субъективизм </a:t>
            </a: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– отношение к чему-либо, определяемое личными пристрастиями.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72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ED636F-59AE-5E3A-6545-2802AF055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718DF4-4ED3-54C0-AAA0-79A7C5AF7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§ 7 прочитать</a:t>
            </a:r>
          </a:p>
          <a:p>
            <a:r>
              <a:rPr lang="ru-RU" dirty="0"/>
              <a:t>Устно ( задание 3,стр.56)</a:t>
            </a:r>
          </a:p>
          <a:p>
            <a:r>
              <a:rPr lang="ru-RU" dirty="0"/>
              <a:t>Даты выучить</a:t>
            </a:r>
          </a:p>
        </p:txBody>
      </p:sp>
    </p:spTree>
    <p:extLst>
      <p:ext uri="{BB962C8B-B14F-4D97-AF65-F5344CB8AC3E}">
        <p14:creationId xmlns:p14="http://schemas.microsoft.com/office/powerpoint/2010/main" val="9405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Оригинальные шаблоны для презентаций: </a:t>
            </a:r>
            <a:br>
              <a:rPr lang="en-US" sz="2400" dirty="0"/>
            </a:br>
            <a:r>
              <a:rPr lang="ru-RU" sz="2400" dirty="0">
                <a:hlinkClick r:id="rId2"/>
              </a:rPr>
              <a:t>https://presentation-creation.ru/powerpoint-templates.html</a:t>
            </a:r>
            <a:r>
              <a:rPr lang="en-US" sz="2400" dirty="0"/>
              <a:t> </a:t>
            </a:r>
            <a:endParaRPr lang="ru-RU" sz="2400" dirty="0"/>
          </a:p>
          <a:p>
            <a:r>
              <a:rPr lang="ru-RU" sz="2400" dirty="0"/>
              <a:t>Бесплатно и без регистрации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76AED2-3074-B3EF-2959-05E0C6B02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50"/>
                </a:solidFill>
              </a:rPr>
              <a:t>Народ прощается со Сталиным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0F1B28B-611B-1907-54AA-3A4D417CD2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388" y="1340768"/>
            <a:ext cx="4321175" cy="4408428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5C4F954D-1C64-11E8-7076-3887B78671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438" y="2114883"/>
            <a:ext cx="4321175" cy="400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2DBBFA-F915-3FE5-3EEF-6376ABD03AF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388" y="1556792"/>
            <a:ext cx="4321175" cy="4392487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BC60923-C9A6-9C10-6F47-DD38332E3A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Отношение к смерти вождя было разным. Многие люди испытывали горе и страх. А для многих это событие стало символом прекращения несправедливых репрессий.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Но чаще всего, вспоминая о Сталине, люди говорили о его вкладе в дело победы на Гитлером и освобождения Европы от нацистской угрозы.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461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2C308D-7CDF-5E7E-EDB3-AC5D04D9E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Борьба за власть в советском руководстве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DAE5B07-E608-DEA8-707A-ECF5DE1D192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8794" y="1988840"/>
            <a:ext cx="3024187" cy="2417638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098DA113-D03D-A758-EC20-EDE8B32542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300192" y="2348880"/>
            <a:ext cx="2971800" cy="304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CA5E1A-9729-D47A-486B-3F65C82DB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575" y="3501008"/>
            <a:ext cx="2736577" cy="3356992"/>
          </a:xfrm>
          <a:prstGeom prst="rect">
            <a:avLst/>
          </a:prstGeom>
        </p:spPr>
      </p:pic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07DC9FE9-0905-A7AB-C9F4-7EA973C8D4B1}"/>
              </a:ext>
            </a:extLst>
          </p:cNvPr>
          <p:cNvSpPr/>
          <p:nvPr/>
        </p:nvSpPr>
        <p:spPr>
          <a:xfrm>
            <a:off x="4283968" y="1484784"/>
            <a:ext cx="432048" cy="1944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DA96DA5B-C17F-0BE1-0973-C22CB74A155F}"/>
              </a:ext>
            </a:extLst>
          </p:cNvPr>
          <p:cNvSpPr/>
          <p:nvPr/>
        </p:nvSpPr>
        <p:spPr>
          <a:xfrm>
            <a:off x="7596336" y="764704"/>
            <a:ext cx="576064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 descr="Н.С.Хрущев ">
            <a:extLst>
              <a:ext uri="{FF2B5EF4-FFF2-40B4-BE49-F238E27FC236}">
                <a16:creationId xmlns:a16="http://schemas.microsoft.com/office/drawing/2014/main" id="{C14DA749-9247-7D63-2A5E-B4662F35A6DC}"/>
              </a:ext>
            </a:extLst>
          </p:cNvPr>
          <p:cNvSpPr/>
          <p:nvPr/>
        </p:nvSpPr>
        <p:spPr>
          <a:xfrm>
            <a:off x="1907704" y="764704"/>
            <a:ext cx="576064" cy="1048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24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>
            <a:extLst>
              <a:ext uri="{FF2B5EF4-FFF2-40B4-BE49-F238E27FC236}">
                <a16:creationId xmlns:a16="http://schemas.microsoft.com/office/drawing/2014/main" id="{91073275-0C3A-5FE6-8C00-6D9F7D182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132856"/>
            <a:ext cx="8712968" cy="23762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B280104-196E-A4EB-10DA-666CD30FBCFF}"/>
              </a:ext>
            </a:extLst>
          </p:cNvPr>
          <p:cNvSpPr/>
          <p:nvPr/>
        </p:nvSpPr>
        <p:spPr>
          <a:xfrm>
            <a:off x="395536" y="2132856"/>
            <a:ext cx="2880320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tx1"/>
                </a:solidFill>
              </a:rPr>
              <a:t>Н.С.Хрущев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D675320-3EF7-3389-EFA8-F8E8BF53670B}"/>
              </a:ext>
            </a:extLst>
          </p:cNvPr>
          <p:cNvSpPr/>
          <p:nvPr/>
        </p:nvSpPr>
        <p:spPr>
          <a:xfrm>
            <a:off x="3491880" y="2132856"/>
            <a:ext cx="2880320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tx1"/>
                </a:solidFill>
              </a:rPr>
              <a:t>Г.М.Маленков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ED42F47-A42E-501B-723A-F4261769A5A8}"/>
              </a:ext>
            </a:extLst>
          </p:cNvPr>
          <p:cNvSpPr/>
          <p:nvPr/>
        </p:nvSpPr>
        <p:spPr>
          <a:xfrm>
            <a:off x="6588224" y="2132856"/>
            <a:ext cx="2448272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tx1"/>
                </a:solidFill>
              </a:rPr>
              <a:t>Л.П.Берия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763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борьбы за власть: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3587824" y="2475305"/>
            <a:ext cx="4800600" cy="0"/>
          </a:xfrm>
          <a:prstGeom prst="line">
            <a:avLst/>
          </a:prstGeom>
          <a:noFill/>
          <a:ln w="25400">
            <a:solidFill>
              <a:schemeClr val="accent6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3303661" y="189904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4272812" y="1986355"/>
            <a:ext cx="411561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0" i="0" dirty="0">
                <a:solidFill>
                  <a:srgbClr val="7030A0"/>
                </a:solidFill>
                <a:effectLst/>
                <a:latin typeface="OpenSans"/>
              </a:rPr>
              <a:t>Март- Июнь 1953 года</a:t>
            </a:r>
          </a:p>
          <a:p>
            <a:pPr eaLnBrk="0" hangingPunct="0"/>
            <a:r>
              <a:rPr lang="ru-RU" sz="2400" b="0" i="0" dirty="0">
                <a:solidFill>
                  <a:srgbClr val="000000"/>
                </a:solidFill>
                <a:effectLst/>
                <a:latin typeface="OpenSans"/>
              </a:rPr>
              <a:t>.</a:t>
            </a:r>
            <a:endParaRPr lang="en-US" sz="240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3359224" y="194190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3587824" y="3313505"/>
            <a:ext cx="4800600" cy="0"/>
          </a:xfrm>
          <a:prstGeom prst="line">
            <a:avLst/>
          </a:prstGeom>
          <a:noFill/>
          <a:ln w="25400">
            <a:solidFill>
              <a:schemeClr val="accent6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3303661" y="273724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3359224" y="278010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3589412" y="4150118"/>
            <a:ext cx="4799012" cy="1587"/>
          </a:xfrm>
          <a:prstGeom prst="line">
            <a:avLst/>
          </a:prstGeom>
          <a:noFill/>
          <a:ln w="25400">
            <a:solidFill>
              <a:schemeClr val="accent6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3303661" y="3575443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3359224" y="361830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4425292" y="2848368"/>
            <a:ext cx="40022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rgbClr val="7030A0"/>
                </a:solidFill>
                <a:latin typeface="Arial" charset="0"/>
              </a:rPr>
              <a:t>Лето 1953-февраль 1955</a:t>
            </a:r>
            <a:endParaRPr lang="en-US" sz="2400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4425292" y="3688155"/>
            <a:ext cx="399959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rgbClr val="7030A0"/>
                </a:solidFill>
                <a:latin typeface="Arial" charset="0"/>
              </a:rPr>
              <a:t>Февраль 1955-март 1958</a:t>
            </a:r>
            <a:endParaRPr lang="en-US" sz="2400" dirty="0">
              <a:solidFill>
                <a:srgbClr val="7030A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9525280-6F74-DF64-6A93-B4115901E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Март –июнь 1953г.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10B974-5738-AF85-F786-A4A014D6C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6792"/>
            <a:ext cx="8640960" cy="460851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В это время были созданы все условия для коллективного управления Советским союзом. Секретарём ЦК КПСС был назначен Никита Сергеевич Хрущёв, Председателем Совета министров стал Георгий Максимилианович Маленков. А главой объединённого Министерства внутренних дел – Лаврентий Павлович Берия.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Несмотря на то, что они в прошлые годы активно поддерживали политику Сталина, после смерти вождя руководители СССР выступили за создание демократического общества.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Началась кампания по осуждению культа личности – имя Сталина всё реже упоминалось в печати, прекратился выпуск собрания его сочинений.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Берия и Маленков хотели, чтобы властные полномочия перешли от партийных к государственным органам. Была проведена реорганизация органов государственной безопасности и внутренних дел. Более миллиона человек, заключённых в годы репрессий, получили амнистию – полное или частичное освобождение от наказания.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Sans"/>
              </a:rPr>
              <a:t>Планировалось предпринять меры по корректировке национальной политики. Например, разрешить назначение на руководящие должности в союзных республиках представителей коренных национальностей.</a:t>
            </a:r>
          </a:p>
          <a:p>
            <a:pPr marL="0" indent="0" algn="l">
              <a:buNone/>
            </a:pPr>
            <a:endParaRPr lang="ru-RU" b="0" i="0" dirty="0">
              <a:solidFill>
                <a:srgbClr val="000000"/>
              </a:solidFill>
              <a:effectLst/>
              <a:latin typeface="OpenSans"/>
            </a:endParaRP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38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F267F-6C92-4477-6135-BE9A82A22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OpenSans"/>
              </a:rPr>
              <a:t>Но вскоре между руководителями государства началась борьба за лидерство. 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EAF77C-42A3-0B6A-5D33-21D5EA82A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  <a:latin typeface="OpenSans"/>
              </a:rPr>
              <a:t>Первым от неё пострадал Берия. Хрущёв обвинил Берию в карьеризме, связях с английской разведкой и злоупотреблении властью. Лаврентий Берия был арестован прямо на совещании Совета министров группой генералов, которую возглавил маршал Жуков. В Москву ввели Кантемировскую и Таманскую дивизии, чтобы не допустить выступлений среди сторонников Берии. В Кремле заменили охрану. Лаврентия Берию и его ближайших соратников вскоре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OpenSans"/>
              </a:rPr>
              <a:t>расстреляли. </a:t>
            </a: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E00942-604C-0383-32EB-07F0A979A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4005064"/>
            <a:ext cx="511256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3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7b8b88d334047e6d8ac6579c9a8ea416e38b9b"/>
</p:tagLst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</TotalTime>
  <Words>1442</Words>
  <Application>Microsoft Office PowerPoint</Application>
  <PresentationFormat>Экран (4:3)</PresentationFormat>
  <Paragraphs>74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OpenSans</vt:lpstr>
      <vt:lpstr>Segoe UI Regular</vt:lpstr>
      <vt:lpstr>Spectral</vt:lpstr>
      <vt:lpstr>Тема Office</vt:lpstr>
      <vt:lpstr>Смена политического курса (11 класс)</vt:lpstr>
      <vt:lpstr>Смерть Сталина </vt:lpstr>
      <vt:lpstr>Народ прощается со Сталиным </vt:lpstr>
      <vt:lpstr>Презентация PowerPoint</vt:lpstr>
      <vt:lpstr>Борьба за власть в советском руководстве</vt:lpstr>
      <vt:lpstr>Презентация PowerPoint</vt:lpstr>
      <vt:lpstr>Этапы борьбы за власть:</vt:lpstr>
      <vt:lpstr>Март –июнь 1953г.</vt:lpstr>
      <vt:lpstr>Но вскоре между руководителями государства началась борьба за лидерство. </vt:lpstr>
      <vt:lpstr>Презентация PowerPoint</vt:lpstr>
      <vt:lpstr>Презентация PowerPoint</vt:lpstr>
      <vt:lpstr>Лето 1953-февраль 1955</vt:lpstr>
      <vt:lpstr>Февраль 1955-март 1958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текстом учебника</vt:lpstr>
      <vt:lpstr>Презентация PowerPoint</vt:lpstr>
      <vt:lpstr>Разработка новой Конституции</vt:lpstr>
      <vt:lpstr>Работа с текстом учебника:</vt:lpstr>
      <vt:lpstr>Презентация PowerPoint</vt:lpstr>
      <vt:lpstr>Презентация PowerPoint</vt:lpstr>
      <vt:lpstr>Домашнее задание 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Трехмерный белый узор</dc:title>
  <dc:creator>obstinate</dc:creator>
  <dc:description>Шаблон презентации с сайта https://presentation-creation.ru/</dc:description>
  <cp:lastModifiedBy>7 sc</cp:lastModifiedBy>
  <cp:revision>820</cp:revision>
  <dcterms:created xsi:type="dcterms:W3CDTF">2018-02-25T09:09:03Z</dcterms:created>
  <dcterms:modified xsi:type="dcterms:W3CDTF">2023-01-19T09:04:28Z</dcterms:modified>
</cp:coreProperties>
</file>