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91" r:id="rId2"/>
    <p:sldId id="268" r:id="rId3"/>
    <p:sldId id="269" r:id="rId4"/>
    <p:sldId id="271" r:id="rId5"/>
    <p:sldId id="270" r:id="rId6"/>
    <p:sldId id="278" r:id="rId7"/>
    <p:sldId id="274" r:id="rId8"/>
    <p:sldId id="281" r:id="rId9"/>
    <p:sldId id="276" r:id="rId10"/>
    <p:sldId id="280" r:id="rId11"/>
    <p:sldId id="282" r:id="rId12"/>
    <p:sldId id="275" r:id="rId13"/>
    <p:sldId id="288" r:id="rId14"/>
    <p:sldId id="283" r:id="rId15"/>
    <p:sldId id="28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D49993EA-6CC5-4149-93A4-9069A3EE5D45}">
          <p14:sldIdLst>
            <p14:sldId id="291"/>
            <p14:sldId id="268"/>
            <p14:sldId id="269"/>
            <p14:sldId id="271"/>
            <p14:sldId id="270"/>
            <p14:sldId id="278"/>
            <p14:sldId id="274"/>
            <p14:sldId id="281"/>
            <p14:sldId id="276"/>
            <p14:sldId id="280"/>
            <p14:sldId id="282"/>
            <p14:sldId id="275"/>
            <p14:sldId id="288"/>
            <p14:sldId id="283"/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86" d="100"/>
          <a:sy n="86" d="100"/>
        </p:scale>
        <p:origin x="153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A27C82-47B1-437A-BF50-5AF1A76C06FA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23A5A-41D9-4810-8644-16BD9DFE6B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423A5A-41D9-4810-8644-16BD9DFE6B2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9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1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1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3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8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9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9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9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9" y="144463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1" y="2743201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1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1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7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1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1" y="6248207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49" y="1280160"/>
            <a:ext cx="8553451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otdyhaem.com.ua/files/images/jekspozicija-istoricheskogo-muzeja-sedova1.jpg" TargetMode="External"/><Relationship Id="rId7" Type="http://schemas.openxmlformats.org/officeDocument/2006/relationships/image" Target="../media/image3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hyperlink" Target="http://otdyhaem.com.ua/files/images/jekspozicija-istoricheskogo-muzeja-sedova.jpg" TargetMode="Externa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my-sedovo.narod.ru/MUZEI_SEDOVA1.html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rest.guru.ua/sedovo/places/910-muzej_sedovo/" TargetMode="External"/><Relationship Id="rId4" Type="http://schemas.openxmlformats.org/officeDocument/2006/relationships/hyperlink" Target="https://www.nkj.ru/archive/articles/3780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Рисунок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113" y="0"/>
            <a:ext cx="9155113" cy="7317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979712" y="18864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600" b="1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1600" b="1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ОУ </a:t>
            </a:r>
            <a:r>
              <a:rPr lang="ru-RU" sz="1600" b="1" dirty="0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 err="1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Тельмановская</a:t>
            </a:r>
            <a:r>
              <a:rPr lang="ru-RU" sz="1600" b="1" dirty="0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 гимназия»  </a:t>
            </a:r>
          </a:p>
          <a:p>
            <a:pPr algn="ctr"/>
            <a:r>
              <a:rPr lang="ru-RU" sz="1600" b="1" dirty="0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администрации </a:t>
            </a:r>
            <a:r>
              <a:rPr lang="ru-RU" sz="1600" b="1" dirty="0" err="1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Тельмановского</a:t>
            </a:r>
            <a:r>
              <a:rPr lang="ru-RU" sz="1600" b="1" dirty="0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 района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1631856"/>
            <a:ext cx="72859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«От азовских до арктических берегов»</a:t>
            </a:r>
            <a:endParaRPr lang="uk-UA" sz="3200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36066" y="3485923"/>
            <a:ext cx="2864325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Работа: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учащейся  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класса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Вуйцик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Анны.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Волкова Антонина Дмитриевна,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учитель географии</a:t>
            </a:r>
          </a:p>
          <a:p>
            <a:pPr>
              <a:lnSpc>
                <a:spcPct val="150000"/>
              </a:lnSpc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79552" y="6021288"/>
            <a:ext cx="2956515" cy="4174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b="1" dirty="0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                      Тельманово-2022 </a:t>
            </a:r>
          </a:p>
        </p:txBody>
      </p:sp>
      <p:pic>
        <p:nvPicPr>
          <p:cNvPr id="12" name="Picture 4" descr="http://donzempro.ru/uploads/posts/2021-05/medium/1621836950_scale_12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441468"/>
            <a:ext cx="3576376" cy="2066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0860146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ы для презентаций: 20 тыс изображений найдено в Яндекс.Картинках |  Дизайн карты, Презентация, Карта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12" b="4771"/>
          <a:stretch/>
        </p:blipFill>
        <p:spPr bwMode="auto">
          <a:xfrm>
            <a:off x="0" y="27384"/>
            <a:ext cx="921329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572312" y="314571"/>
            <a:ext cx="3600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Неудачи,</a:t>
            </a:r>
          </a:p>
          <a:p>
            <a:pPr lvl="0" algn="ctr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определившие исход 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экспедиции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Г.Я. Седова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58063" y="5929535"/>
            <a:ext cx="23952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 Г.А. Седов</a:t>
            </a:r>
            <a:endParaRPr lang="uk-UA" b="1" dirty="0">
              <a:solidFill>
                <a:srgbClr val="0070C0"/>
              </a:solidFill>
            </a:endParaRPr>
          </a:p>
        </p:txBody>
      </p:sp>
      <p:pic>
        <p:nvPicPr>
          <p:cNvPr id="9" name="Picture 2" descr="https://cf3.ppt-online.org/files3/slide/7/7Qs8BlI9LVc1FEhMkroymKYHXuJ6tWCZ4jwnPG/slide-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15" t="948" r="29388" b="39546"/>
          <a:stretch/>
        </p:blipFill>
        <p:spPr bwMode="auto">
          <a:xfrm>
            <a:off x="399920" y="1566084"/>
            <a:ext cx="1795816" cy="22949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4788024" y="119675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3569" y="1556792"/>
            <a:ext cx="3489143" cy="5436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345" indent="-347345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                              </a:t>
            </a:r>
            <a:r>
              <a:rPr lang="ru-RU" sz="1400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Команда в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своем   </a:t>
            </a:r>
          </a:p>
          <a:p>
            <a:pPr marL="347345" indent="-347345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составе не имела              </a:t>
            </a:r>
          </a:p>
          <a:p>
            <a:pPr marL="347345" indent="-347345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профессиональных 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indent="-347345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моряков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опыта 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indent="-347345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дрейфа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арктических </a:t>
            </a:r>
          </a:p>
          <a:p>
            <a:pPr marL="347345" indent="-347345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льдах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</a:p>
          <a:p>
            <a:pPr marL="347345" indent="-347345">
              <a:lnSpc>
                <a:spcPct val="115000"/>
              </a:lnSpc>
              <a:spcAft>
                <a:spcPts val="0"/>
              </a:spcAft>
            </a:pPr>
            <a:endParaRPr lang="ru-RU" sz="1400" dirty="0" smtClean="0"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                              2. Экспедиция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часто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работала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жестких 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карта 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природных</a:t>
            </a:r>
            <a:r>
              <a:rPr lang="ru-RU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полярных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маршрута             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штормовых 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условиях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rgbClr val="21252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экспедиции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endParaRPr lang="uk-UA" sz="1100" b="1" dirty="0">
              <a:solidFill>
                <a:srgbClr val="0070C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Седов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продумал действия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экипажа в непредвиденных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ситуациях (зимовка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судна, отсутствие теплой одежды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команды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количество провианта и топлива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347345" indent="-347345">
              <a:lnSpc>
                <a:spcPct val="115000"/>
              </a:lnSpc>
              <a:spcAft>
                <a:spcPts val="0"/>
              </a:spcAft>
            </a:pPr>
            <a:endParaRPr lang="uk-UA" sz="11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</a:pPr>
            <a:r>
              <a:rPr lang="ru-RU" sz="140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endParaRPr lang="uk-UA" sz="1400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10" name="Picture 2" descr="Полярник Георгий Седов: Выбор между смертью и позором — Российская газет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424490"/>
            <a:ext cx="2395201" cy="32367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981750" y="602974"/>
            <a:ext cx="3210030" cy="1415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Провизия была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закуплена наспех и некачественная.</a:t>
            </a:r>
            <a:endParaRPr lang="uk-UA" sz="11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Для упряжки  в сани вместо ездовых собак  были  закуплены обычные дворовые за большую цену.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255709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ы для презентаций: 20 тыс изображений найдено в Яндекс.Картинках |  Дизайн карты, Презентация, Карта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12" b="4771"/>
          <a:stretch/>
        </p:blipFill>
        <p:spPr bwMode="auto">
          <a:xfrm>
            <a:off x="0" y="4044"/>
            <a:ext cx="925252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683568" y="447831"/>
            <a:ext cx="324035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 полярной экспедиции Г.Я. Седова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556792"/>
            <a:ext cx="3400021" cy="482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 Подробно  исследовано северо-восточное побережье Новой Земли.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 Выполнена съемка  острова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Гукера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его геологическое исследование.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3. Определены четыре  магнитных и астрономических пункта.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4. Установлены и устранены расхождения с прежними картами этих земель.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5.</a:t>
            </a:r>
            <a:r>
              <a:rPr lang="ru-RU" sz="1400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Впервые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Земле Франца Иосифа были поставлены систематические наблюдения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движением ледников</a:t>
            </a:r>
            <a:r>
              <a:rPr lang="ru-RU" sz="1400" dirty="0">
                <a:solidFill>
                  <a:srgbClr val="000000"/>
                </a:solidFill>
                <a:latin typeface="Noto Sans"/>
                <a:ea typeface="Times New Roman" panose="02020603050405020304" pitchFamily="18" charset="0"/>
                <a:cs typeface="Helvetica" panose="020B0604020202020204" pitchFamily="34" charset="0"/>
              </a:rPr>
              <a:t>. </a:t>
            </a:r>
            <a:endParaRPr lang="ru-RU" sz="1400" dirty="0" smtClean="0">
              <a:solidFill>
                <a:srgbClr val="000000"/>
              </a:solidFill>
              <a:latin typeface="Noto Sans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endParaRPr lang="ru-RU" sz="1400" dirty="0" smtClean="0">
              <a:solidFill>
                <a:srgbClr val="000000"/>
              </a:solidFill>
              <a:latin typeface="Noto Sans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625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6.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бухте Тихой построена самая северная в мире геофизическая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обсерватория.</a:t>
            </a:r>
            <a:endParaRPr lang="uk-UA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625"/>
              </a:spcAft>
            </a:pPr>
            <a:endParaRPr lang="ru-RU" sz="1400" dirty="0" smtClean="0"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47987" y="3895931"/>
            <a:ext cx="3092935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6. Экспедиция Седова дала  русскому географическому миру известных в будущем ученых: географа В.Ю.Визе, геолога М.П. Павлова, художника Н.В. Пинегина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732240" y="3140968"/>
            <a:ext cx="1800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   </a:t>
            </a:r>
          </a:p>
          <a:p>
            <a:pPr algn="ctr"/>
            <a:r>
              <a:rPr lang="uk-UA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uk-UA" sz="14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Юльевич</a:t>
            </a:r>
            <a:r>
              <a:rPr lang="uk-UA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uk-UA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Визе</a:t>
            </a:r>
            <a:endParaRPr lang="uk-UA" sz="1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://www.aari.aq/persons/vise/vise_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384" y="886840"/>
            <a:ext cx="1594048" cy="20833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6" name="Picture 8" descr="Павлов, Алексей Петрович — Википедия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987" y="886841"/>
            <a:ext cx="1524591" cy="20833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0" name="Прямоугольник 9"/>
          <p:cNvSpPr/>
          <p:nvPr/>
        </p:nvSpPr>
        <p:spPr>
          <a:xfrm>
            <a:off x="5047987" y="3171434"/>
            <a:ext cx="149988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Михаил </a:t>
            </a: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етрович</a:t>
            </a:r>
          </a:p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Павлов</a:t>
            </a:r>
            <a:endParaRPr lang="uk-UA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337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ы для презентаций: 20 тыс изображений найдено в Яндекс.Картинках |  Дизайн карты, Презентация, Карта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12" b="4771"/>
          <a:stretch/>
        </p:blipFill>
        <p:spPr bwMode="auto">
          <a:xfrm>
            <a:off x="0" y="-18537"/>
            <a:ext cx="9308617" cy="747113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683568" y="404664"/>
            <a:ext cx="3816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Высокий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замысел -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пример для земляков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«Он умирал, сжимая компас верный...». Георгий Седов, сын азовского рыбак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674000"/>
            <a:ext cx="3461588" cy="24093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«Он умирал, сжимая компас верный...». Георгий Седов, сын азовского рыбак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1340768"/>
            <a:ext cx="2232248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539552" y="4110171"/>
            <a:ext cx="3688319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Первая русская экспедиция к Северному полюсу -  бессмертный подвиг русских покорителей Арктики. Высокий. амбициозный замысел Г.Я. Седова покорить Северный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полюс и утвердить на нем первенство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России.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004048" y="4293096"/>
            <a:ext cx="35283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Подвиг полярника, увековечен земляками, на его родине.  Хутор Кривая коса переименован в поселок  </a:t>
            </a:r>
            <a:r>
              <a:rPr lang="ru-RU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Седово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8 июля 1990 г. открыт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исторический музей 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им. Г.Я. Седова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(п. </a:t>
            </a:r>
            <a:r>
              <a:rPr lang="ru-RU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Седово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Новоазовского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района, Донецкой области).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076056" y="2636912"/>
            <a:ext cx="377991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Исторический музей им. Г. Я. Седова              в </a:t>
            </a:r>
            <a:r>
              <a:rPr lang="ru-RU" sz="1400" b="1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пгт</a:t>
            </a: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b="1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Седово</a:t>
            </a: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400" dirty="0" smtClean="0">
                <a:solidFill>
                  <a:srgbClr val="39393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0860146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ы для презентаций: 20 тыс изображений найдено в Яндекс.Картинках |  Дизайн карты, Презентация, Карта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12" b="4771"/>
          <a:stretch/>
        </p:blipFill>
        <p:spPr bwMode="auto">
          <a:xfrm>
            <a:off x="-164617" y="17331"/>
            <a:ext cx="9308617" cy="7066474"/>
          </a:xfrm>
          <a:prstGeom prst="rect">
            <a:avLst/>
          </a:prstGeom>
          <a:noFill/>
          <a:ln>
            <a:noFill/>
          </a:ln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37776" y="1088369"/>
            <a:ext cx="3834474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</a:t>
            </a: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ематический раздел музейной экспозиции «Г.Я.Седов</a:t>
            </a:r>
            <a:r>
              <a:rPr kumimoji="0" lang="ru-RU" sz="1400" b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первопроходец Арктики» посвящен личности, жизненному пути и бессмертному подвигу начальника первой</a:t>
            </a:r>
            <a:r>
              <a:rPr kumimoji="0" lang="ru-RU" sz="1400" b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русской экспедиции на Северный полюс.</a:t>
            </a:r>
            <a:r>
              <a:rPr kumimoji="0" lang="ru-RU" sz="1400" b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89930" y="389855"/>
            <a:ext cx="26920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Память о земляке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экспозиция исторического музея Седова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537348"/>
            <a:ext cx="1756240" cy="23552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копия трюма корабля «Святой мученик Фока» в главном зале музея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01554" y="620688"/>
            <a:ext cx="3142854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4932040" y="5013176"/>
            <a:ext cx="36724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Адрес: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ДНР, 87632,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Новоазовский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пгт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Седово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ул. Седова, 1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Телефон: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071-300-99-72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Электронная почта: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muzey.gyasedova@mail.ru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Режим работы: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8.00 - 17.00, выходной: вторник.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953512" y="3430451"/>
            <a:ext cx="36724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Побывав в историческом музее, посетители не смогут забыть  морского офицера,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который в свои неполные 37 лет погиб во имя науки.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652120" y="2924944"/>
            <a:ext cx="18282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экспонаты музея </a:t>
            </a:r>
            <a:endParaRPr lang="ru-RU" sz="1400" b="1" dirty="0">
              <a:solidFill>
                <a:srgbClr val="0070C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12308" y="6017878"/>
            <a:ext cx="16038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экспонаты музея </a:t>
            </a:r>
            <a:endParaRPr lang="ru-RU" sz="1400" b="1" dirty="0">
              <a:solidFill>
                <a:srgbClr val="0070C0"/>
              </a:solidFill>
            </a:endParaRPr>
          </a:p>
        </p:txBody>
      </p:sp>
      <p:pic>
        <p:nvPicPr>
          <p:cNvPr id="16" name="Picture 4" descr="https://donbass-info.com/images/stories/museums/sedovo_sedov_g_ya_1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4568" y="3499507"/>
            <a:ext cx="1656184" cy="23552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0860146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ы для презентаций: 20 тыс изображений найдено в Яндекс.Картинках |  Дизайн карты, Презентация, Карта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12" b="4771"/>
          <a:stretch/>
        </p:blipFill>
        <p:spPr bwMode="auto">
          <a:xfrm>
            <a:off x="34407" y="-1217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710569" y="1118349"/>
            <a:ext cx="3790990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212529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      Именем </a:t>
            </a:r>
            <a:r>
              <a:rPr lang="ru-RU" sz="1400" dirty="0">
                <a:solidFill>
                  <a:srgbClr val="212529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Седова </a:t>
            </a:r>
            <a:r>
              <a:rPr lang="ru-RU" sz="1400" dirty="0" smtClean="0">
                <a:solidFill>
                  <a:srgbClr val="212529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названы: гидрографический ледокол и </a:t>
            </a:r>
            <a:r>
              <a:rPr lang="ru-RU" sz="1400" dirty="0">
                <a:solidFill>
                  <a:srgbClr val="212529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барк «Седов», Ростовское-на-Дону ордена «Знак Почёта» </a:t>
            </a:r>
            <a:r>
              <a:rPr lang="ru-RU" sz="1400">
                <a:solidFill>
                  <a:srgbClr val="212529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Мореходное </a:t>
            </a:r>
            <a:r>
              <a:rPr lang="ru-RU" sz="1400" smtClean="0">
                <a:solidFill>
                  <a:srgbClr val="212529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училище, </a:t>
            </a:r>
            <a:r>
              <a:rPr lang="ru-RU" sz="1400" dirty="0">
                <a:solidFill>
                  <a:srgbClr val="212529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ледник и мыс на острове </a:t>
            </a:r>
            <a:r>
              <a:rPr lang="ru-RU" sz="1400" dirty="0" err="1" smtClean="0">
                <a:solidFill>
                  <a:srgbClr val="212529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Гукера</a:t>
            </a:r>
            <a:r>
              <a:rPr lang="ru-RU" sz="1400" dirty="0" smtClean="0">
                <a:solidFill>
                  <a:srgbClr val="212529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, </a:t>
            </a:r>
            <a:r>
              <a:rPr lang="ru-RU" sz="1400" dirty="0">
                <a:solidFill>
                  <a:srgbClr val="212529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мыс в Антарктиде, два залива и пик на Новой Земле, а также улицы </a:t>
            </a:r>
            <a:r>
              <a:rPr lang="ru-RU" sz="1400" dirty="0" smtClean="0">
                <a:solidFill>
                  <a:srgbClr val="212529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во многих городах  России, Украины.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212529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      Создав </a:t>
            </a:r>
            <a:r>
              <a:rPr lang="ru-RU" sz="14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презентацию </a:t>
            </a: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«От азовских до арктических берегов»</a:t>
            </a:r>
            <a:r>
              <a:rPr lang="ru-RU" sz="14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исследовав материал о жизни и деятельности нашего земляка Г. Я. Седова, </a:t>
            </a:r>
            <a:r>
              <a:rPr lang="ru-RU" sz="1400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хочется сказать: «Я, </a:t>
            </a:r>
            <a:r>
              <a:rPr lang="ru-RU" sz="14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восхищена </a:t>
            </a:r>
            <a:r>
              <a:rPr lang="ru-RU" sz="1400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его </a:t>
            </a:r>
            <a:r>
              <a:rPr lang="ru-RU" sz="14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силой духа, мужеством, желанием </a:t>
            </a:r>
            <a:r>
              <a:rPr lang="ru-RU" sz="1400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увековечить </a:t>
            </a:r>
            <a:r>
              <a:rPr lang="ru-RU" sz="14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подвиг русских в </a:t>
            </a:r>
            <a:r>
              <a:rPr lang="ru-RU" sz="1400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покорении Арктики! Об этом удивительном человеке, я расскажу учащимся моей гимназии».</a:t>
            </a:r>
            <a:endParaRPr lang="uk-UA" sz="11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0569" y="345537"/>
            <a:ext cx="3456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Делом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красен человек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9" name="Picture 2" descr="https://cf3.ppt-online.org/files3/slide/7/7Qs8BlI9LVc1FEhMkroymKYHXuJ6tWCZ4jwnPG/slide-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02" t="3329" r="2797" b="58055"/>
          <a:stretch/>
        </p:blipFill>
        <p:spPr bwMode="auto">
          <a:xfrm>
            <a:off x="5652120" y="462092"/>
            <a:ext cx="2016224" cy="19141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1" name="Прямоугольник 10"/>
          <p:cNvSpPr/>
          <p:nvPr/>
        </p:nvSpPr>
        <p:spPr>
          <a:xfrm>
            <a:off x="5004048" y="2420888"/>
            <a:ext cx="35283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памятная доска на </a:t>
            </a:r>
            <a:r>
              <a:rPr lang="ru-RU" sz="1400" b="1" dirty="0" err="1" smtClean="0">
                <a:solidFill>
                  <a:srgbClr val="0070C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Соломбальской</a:t>
            </a:r>
            <a:endParaRPr lang="ru-RU" sz="1400" b="1" dirty="0" smtClean="0">
              <a:solidFill>
                <a:srgbClr val="0070C0"/>
              </a:solidFill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набережной  г. Архангельска</a:t>
            </a:r>
            <a:endParaRPr lang="ru-RU" sz="1400" b="1" dirty="0">
              <a:solidFill>
                <a:srgbClr val="0070C0"/>
              </a:solidFill>
            </a:endParaRPr>
          </a:p>
        </p:txBody>
      </p:sp>
      <p:pic>
        <p:nvPicPr>
          <p:cNvPr id="12" name="Picture 2" descr="https://cf3.ppt-online.org/files3/slide/7/7Qs8BlI9LVc1FEhMkroymKYHXuJ6tWCZ4jwnPG/slide-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13" t="41992" r="7813" b="57"/>
          <a:stretch>
            <a:fillRect/>
          </a:stretch>
        </p:blipFill>
        <p:spPr bwMode="auto">
          <a:xfrm>
            <a:off x="5868144" y="2996953"/>
            <a:ext cx="1981279" cy="29558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3" name="Прямоугольник 12"/>
          <p:cNvSpPr/>
          <p:nvPr/>
        </p:nvSpPr>
        <p:spPr>
          <a:xfrm>
            <a:off x="5004048" y="6005634"/>
            <a:ext cx="35283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памятник Г.Я. Седову </a:t>
            </a:r>
          </a:p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 г. Архангельск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6319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ы для презентаций: 20 тыс изображений найдено в Яндекс.Картинках |  Дизайн карты, Презентация, Карта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12" b="4771"/>
          <a:stretch/>
        </p:blipFill>
        <p:spPr bwMode="auto">
          <a:xfrm>
            <a:off x="0" y="-185429"/>
            <a:ext cx="9308617" cy="706647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755576" y="404664"/>
            <a:ext cx="43204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Список источников информации</a:t>
            </a:r>
            <a:r>
              <a:rPr lang="ru-RU" sz="1600" b="1" dirty="0" smtClean="0">
                <a:solidFill>
                  <a:srgbClr val="202124"/>
                </a:solidFill>
                <a:latin typeface="arial" panose="020B0604020202020204" pitchFamily="34" charset="0"/>
              </a:rPr>
              <a:t>:</a:t>
            </a:r>
            <a:endParaRPr lang="ru-RU" sz="1600" b="1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479763" y="1356070"/>
            <a:ext cx="46085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393939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lang="ru-RU" sz="1600" dirty="0">
              <a:solidFill>
                <a:srgbClr val="634014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9763" y="821176"/>
            <a:ext cx="52807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srgbClr val="63401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 tooltip="http://my-sedovo.narod.ru/MUZEI_SEDOVA1.html"/>
              </a:rPr>
              <a:t>1.http://my-sedovo.narod.ru/MUZEI_SEDOVA1.html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4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2. https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://www.nkj.ru/archive/articles/37800/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Наука и жизнь, Экспедиция Г.Я. Седова на Северный полюс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14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400" b="1" i="0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4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-US" sz="1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stoneforest.ru/look/hobby/travel/ekspediciya-georgiya-sedova</a:t>
            </a:r>
            <a:endParaRPr lang="ru-RU" sz="1400" i="0" dirty="0" smtClean="0">
              <a:solidFill>
                <a:srgbClr val="FFC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Георгий Седов – исследователь северных морей</a:t>
            </a:r>
          </a:p>
          <a:p>
            <a:r>
              <a:rPr lang="ru-RU" sz="140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4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en-US" sz="14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://zen.yandex.ru/media/id/5c74112b5b728d00afce6ff6/severnyi-polius--</a:t>
            </a:r>
            <a:r>
              <a:rPr lang="en-US" sz="1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daje-silneishie-ne-vyjivaiut-iubilei-smerti-5d61a0188f011100ad81d070</a:t>
            </a:r>
            <a:endParaRPr lang="ru-RU" sz="1400" b="1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Северный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Полюс , даже сильнейшие не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выживают.</a:t>
            </a:r>
          </a:p>
          <a:p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://rest.guru.ua/sedovo/places/910-muzej_sedovo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/</a:t>
            </a: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музей Г. Я.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Седова.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en-US" sz="14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en-US" sz="14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://webcache.googleusercontent.com/search?q=cache:ycdw9sMbAvwJ:https://donbass-info.com/content/view/2643/2650/+&amp;</a:t>
            </a:r>
            <a:r>
              <a:rPr lang="en-US" sz="14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cd=4&amp;hl=ru&amp;ct=clnk&amp;gl=ua</a:t>
            </a:r>
            <a:r>
              <a:rPr lang="uk-UA" sz="14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lvl="0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Исторический музей Г. Я. Седова.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</a:t>
            </a:r>
            <a:r>
              <a:rPr lang="uk-UA" alt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uk-UA" sz="14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https://tass.ru/spec/george_sedov_expedition</a:t>
            </a:r>
            <a:endParaRPr lang="uk-UA" altLang="uk-UA" sz="1400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altLang="uk-UA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Георгий</a:t>
            </a:r>
            <a:r>
              <a:rPr lang="uk-UA" alt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uk-UA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Седов</a:t>
            </a:r>
            <a:r>
              <a:rPr lang="uk-UA" alt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uk-UA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</a:t>
            </a:r>
            <a:r>
              <a:rPr lang="uk-UA" alt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uk-UA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</a:t>
            </a:r>
            <a:r>
              <a:rPr lang="uk-UA" alt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uk-UA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экспедиция</a:t>
            </a:r>
            <a:r>
              <a:rPr lang="uk-UA" alt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 </a:t>
            </a:r>
            <a:r>
              <a:rPr lang="uk-UA" alt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altLang="uk-UA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еверному</a:t>
            </a:r>
            <a:r>
              <a:rPr lang="uk-UA" alt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полюсу.</a:t>
            </a:r>
            <a:endParaRPr lang="uk-UA" alt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i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ru-RU" sz="1400" dirty="0">
                <a:solidFill>
                  <a:srgbClr val="0088CC"/>
                </a:solidFill>
                <a:latin typeface="Noto Sans"/>
                <a:ea typeface="Times New Roman" panose="02020603050405020304" pitchFamily="18" charset="0"/>
                <a:cs typeface="Helvetica" panose="020B0604020202020204" pitchFamily="34" charset="0"/>
                <a:hlinkClick r:id="rId4"/>
              </a:rPr>
              <a:t>https://www.nkj.ru/archive/articles/37800/</a:t>
            </a:r>
            <a:r>
              <a:rPr lang="ru-RU" sz="1400" dirty="0">
                <a:solidFill>
                  <a:srgbClr val="333333"/>
                </a:solidFill>
                <a:latin typeface="Noto Sans"/>
                <a:ea typeface="Times New Roman" panose="02020603050405020304" pitchFamily="18" charset="0"/>
                <a:cs typeface="Helvetica" panose="020B0604020202020204" pitchFamily="34" charset="0"/>
              </a:rPr>
              <a:t> </a:t>
            </a:r>
            <a:endParaRPr lang="ru-RU" sz="1400" dirty="0" smtClean="0">
              <a:solidFill>
                <a:srgbClr val="333333"/>
              </a:solidFill>
              <a:latin typeface="Noto Sans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r>
              <a:rPr lang="ru-RU" sz="1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Наука </a:t>
            </a:r>
            <a:r>
              <a:rPr lang="ru-RU" sz="1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жизнь, Экспедиция Г.Я. Седова на </a:t>
            </a:r>
            <a:r>
              <a:rPr lang="ru-RU" sz="140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Северный </a:t>
            </a:r>
            <a:r>
              <a:rPr lang="ru-RU" sz="140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полюс</a:t>
            </a:r>
            <a:r>
              <a:rPr lang="ru-RU" sz="140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0146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0" descr="Открытая книга векторное изображение ©giraphics 3707816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" name="AutoShape 12" descr="Открытая красная книга: стоковые векторные изображения, иллюстрации |  Depositphot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4" name="Рисунок 13" descr="фоны для презентаций: 20 тыс изображений найдено в Яндекс.Картинках |  Дизайн карты, Презентация, Карта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12" b="4771"/>
          <a:stretch/>
        </p:blipFill>
        <p:spPr bwMode="auto">
          <a:xfrm>
            <a:off x="-180528" y="7937"/>
            <a:ext cx="9324528" cy="687927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155575" y="363419"/>
            <a:ext cx="44519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Море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вдохновляет к путешествиям, открытиям, победам!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Picture 2" descr="Амундсен, Руаль — Википед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661" y="1527006"/>
            <a:ext cx="1327830" cy="17318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10" descr="https://wir.com.ru/public/ckfsys2/files/images/kuk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1527006"/>
            <a:ext cx="1368743" cy="1651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8" descr="Экспедиция Роберта Скотта на Южный полюс. 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03" y="4647049"/>
            <a:ext cx="1378737" cy="16616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1835696" y="4923745"/>
            <a:ext cx="23214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Роберт  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Скотт</a:t>
            </a:r>
          </a:p>
          <a:p>
            <a:pPr lvl="0"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Английский 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полярный исследователь, родился  на военно-морской базе Девон- </a:t>
            </a: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порт, тихоокеанское побережье.</a:t>
            </a:r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15516" y="2917130"/>
            <a:ext cx="17641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14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4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Руал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Амудсен</a:t>
            </a:r>
            <a:endParaRPr lang="ru-RU" sz="1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орвежский полярный исследователь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родился в г. Борге, побережье Норвежского моря.</a:t>
            </a:r>
            <a:endParaRPr lang="ru-RU" sz="1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07704" y="2951947"/>
            <a:ext cx="22494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1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Джеймс Кук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Ан</a:t>
            </a: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глийский путешественник, первооткрыватель, 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родился </a:t>
            </a: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14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Милсборо</a:t>
            </a: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 побережья Северного моря.</a:t>
            </a:r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Рисунок 23" descr="«Он умирал, сжимая компас верный...». Георгий Седов, сын азовского рыбака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40648" y="620688"/>
            <a:ext cx="1872208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Прямоугольник 16"/>
          <p:cNvSpPr/>
          <p:nvPr/>
        </p:nvSpPr>
        <p:spPr>
          <a:xfrm>
            <a:off x="5148064" y="3258850"/>
            <a:ext cx="25202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Георгий Яковлевич Седов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усский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полярный исследователь,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гидрограф, родился на хуторе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Кривая коса,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побережье 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Азовского моря.</a:t>
            </a:r>
          </a:p>
        </p:txBody>
      </p:sp>
    </p:spTree>
    <p:extLst>
      <p:ext uri="{BB962C8B-B14F-4D97-AF65-F5344CB8AC3E}">
        <p14:creationId xmlns:p14="http://schemas.microsoft.com/office/powerpoint/2010/main" val="41760476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ы для презентаций: 20 тыс изображений найдено в Яндекс.Картинках |  Дизайн карты, Презентация, Карта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12" b="4771"/>
          <a:stretch/>
        </p:blipFill>
        <p:spPr bwMode="auto">
          <a:xfrm>
            <a:off x="12993" y="-124607"/>
            <a:ext cx="9324528" cy="698260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009074" y="116632"/>
            <a:ext cx="32403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Сын азовского рыбака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836712"/>
            <a:ext cx="356586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Георгий Яковлевич Седов</a:t>
            </a: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родился </a:t>
            </a:r>
            <a:r>
              <a:rPr lang="ru-RU" sz="1400" dirty="0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3 апреля [5 мая] 1877, в 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бедной рыбацкой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семье</a:t>
            </a:r>
            <a:r>
              <a:rPr lang="ru-RU" sz="1400" dirty="0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хуторе Кривая Коса</a:t>
            </a:r>
            <a:r>
              <a:rPr lang="ru-RU" sz="1400" dirty="0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, земл</a:t>
            </a:r>
            <a:r>
              <a:rPr lang="ru-RU" sz="1400" dirty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400" dirty="0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 Войска Донского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 Из  девятерых детей, только Жорка (так звали Георгия  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дома) стремился к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знаниям.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7882" y="2060848"/>
            <a:ext cx="3901551" cy="5306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uk-UA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uk-UA" sz="1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1891 - 1894 г.</a:t>
            </a:r>
            <a:r>
              <a:rPr lang="ru-RU" altLang="uk-UA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uk-UA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altLang="uk-UA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uk-UA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Георгий </a:t>
            </a:r>
            <a:r>
              <a:rPr lang="ru-RU" altLang="uk-UA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учится </a:t>
            </a:r>
            <a:r>
              <a:rPr lang="ru-RU" altLang="uk-UA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 </a:t>
            </a:r>
            <a:r>
              <a:rPr lang="ru-RU" altLang="uk-UA" sz="14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церковно</a:t>
            </a:r>
            <a:r>
              <a:rPr lang="ru-RU" altLang="uk-UA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 приходской школе. </a:t>
            </a:r>
            <a:r>
              <a:rPr lang="ru-RU" altLang="uk-UA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в 14 лет познал грамоту, окончил школу досрочно, с похвальным листом.</a:t>
            </a:r>
            <a:endParaRPr lang="ru-RU" sz="1400" b="1" dirty="0" smtClean="0">
              <a:solidFill>
                <a:srgbClr val="0070C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1894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altLang="uk-UA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поступил в «Мореходные классы» имени графа </a:t>
            </a:r>
            <a:r>
              <a:rPr lang="ru-RU" altLang="uk-UA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Коцебу</a:t>
            </a:r>
            <a:r>
              <a:rPr lang="ru-RU" altLang="uk-UA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altLang="uk-UA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Ростове-на-Дону</a:t>
            </a:r>
            <a:r>
              <a:rPr lang="uk-UA" altLang="uk-UA" sz="1400" dirty="0" smtClean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uk-UA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успехи </a:t>
            </a:r>
            <a:r>
              <a:rPr lang="ru-RU" altLang="uk-UA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учёбе </a:t>
            </a:r>
            <a:r>
              <a:rPr lang="ru-RU" altLang="uk-UA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освобожден </a:t>
            </a:r>
            <a:r>
              <a:rPr lang="ru-RU" altLang="uk-UA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платы за обучение, </a:t>
            </a:r>
            <a:r>
              <a:rPr lang="ru-RU" altLang="uk-UA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переведен </a:t>
            </a:r>
            <a:r>
              <a:rPr lang="ru-RU" altLang="uk-UA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второй класс без </a:t>
            </a:r>
            <a:r>
              <a:rPr lang="ru-RU" altLang="uk-UA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экзаменов</a:t>
            </a:r>
            <a:r>
              <a:rPr lang="ru-RU" altLang="uk-UA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14.03. 1899 в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городе Поти </a:t>
            </a:r>
            <a:r>
              <a:rPr lang="ru-RU" altLang="uk-UA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сдает экзамен по морскому делу.</a:t>
            </a:r>
            <a:r>
              <a:rPr lang="ru-RU" altLang="uk-UA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Получает 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диплом штурмана дальнего 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плавания. В 21 год, водит 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суда 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коммерческого военного 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флота из Поти в Константинополь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1901 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 </a:t>
            </a:r>
            <a:r>
              <a:rPr lang="ru-RU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кончил полный курс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Петербургского морского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корпуса. 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Получил чин  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поручик адмиралтейства».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 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1902 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Седов участник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арктической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экспедиции А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Н.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Варнека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которая изучает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Северный Ледовитый 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океан, район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острова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Вайгач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экспедиции Седов, впервые 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мыслит о самостоятельных полярных 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исследованиях</a:t>
            </a: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ru-RU" sz="1400" b="1" dirty="0">
              <a:solidFill>
                <a:srgbClr val="39393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947629"/>
            <a:ext cx="4104456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1400" dirty="0" smtClean="0">
                <a:latin typeface="Edwardian Script ITC" panose="030303020407070D08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uk-UA" sz="11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4048" y="255999"/>
            <a:ext cx="3672408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1400" b="1" dirty="0">
              <a:solidFill>
                <a:srgbClr val="39393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400" b="1" dirty="0" smtClean="0">
              <a:solidFill>
                <a:srgbClr val="39393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400" b="1" dirty="0">
              <a:solidFill>
                <a:srgbClr val="39393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400" b="1" dirty="0" smtClean="0">
              <a:solidFill>
                <a:srgbClr val="39393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400" b="1" dirty="0">
              <a:solidFill>
                <a:srgbClr val="39393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400" b="1" dirty="0" smtClean="0">
              <a:solidFill>
                <a:srgbClr val="39393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400" b="1" dirty="0">
              <a:solidFill>
                <a:srgbClr val="39393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400" b="1" dirty="0" smtClean="0">
              <a:solidFill>
                <a:srgbClr val="39393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400" b="1" dirty="0" smtClean="0">
              <a:solidFill>
                <a:srgbClr val="39393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400" b="1" dirty="0">
              <a:solidFill>
                <a:srgbClr val="39393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b="1" dirty="0" smtClean="0">
                <a:solidFill>
                  <a:srgbClr val="39393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</a:p>
          <a:p>
            <a:pPr lvl="0"/>
            <a:r>
              <a:rPr lang="ru-RU" sz="1400" b="1" dirty="0">
                <a:solidFill>
                  <a:srgbClr val="39393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rgbClr val="39393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</a:p>
          <a:p>
            <a:pPr lvl="0"/>
            <a:endParaRPr lang="ru-RU" sz="1400" b="1" dirty="0" smtClean="0">
              <a:solidFill>
                <a:srgbClr val="39393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400" b="1" dirty="0">
              <a:solidFill>
                <a:srgbClr val="39393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400" b="1" dirty="0" smtClean="0">
              <a:solidFill>
                <a:srgbClr val="39393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1400" b="1" dirty="0" smtClean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капитан Седов</a:t>
            </a:r>
            <a:endParaRPr lang="ru-RU" sz="1400" b="1" dirty="0">
              <a:solidFill>
                <a:srgbClr val="39393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b="1" dirty="0" smtClean="0">
                <a:solidFill>
                  <a:srgbClr val="39393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1904 - 1907 </a:t>
            </a:r>
            <a:r>
              <a:rPr lang="ru-RU" sz="1400" b="1" dirty="0" err="1" smtClean="0">
                <a:solidFill>
                  <a:srgbClr val="39393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г.г</a:t>
            </a:r>
            <a:r>
              <a:rPr lang="ru-RU" sz="1400" dirty="0" smtClean="0">
                <a:solidFill>
                  <a:srgbClr val="39393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- служит в Амурской речной                                  </a:t>
            </a:r>
          </a:p>
          <a:p>
            <a:pPr lvl="0"/>
            <a:r>
              <a:rPr lang="ru-RU" sz="1400" dirty="0">
                <a:solidFill>
                  <a:srgbClr val="39393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39393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флотилии</a:t>
            </a:r>
            <a:r>
              <a:rPr lang="ru-RU" sz="14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1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 </a:t>
            </a: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отлично усердную </a:t>
            </a:r>
          </a:p>
          <a:p>
            <a:pPr lvl="0"/>
            <a:r>
              <a:rPr lang="ru-RU" sz="1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службу</a:t>
            </a:r>
            <a:r>
              <a:rPr lang="ru-RU" sz="140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жалован</a:t>
            </a: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орденом Св.</a:t>
            </a:r>
          </a:p>
          <a:p>
            <a:pPr lvl="0"/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1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Станислова</a:t>
            </a:r>
            <a:r>
              <a:rPr lang="ru-RU" sz="1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3-й степени.</a:t>
            </a:r>
          </a:p>
          <a:p>
            <a:pPr lvl="0"/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1909</a:t>
            </a:r>
            <a:r>
              <a:rPr lang="ru-RU" sz="1400" b="1" dirty="0" smtClean="0">
                <a:solidFill>
                  <a:srgbClr val="39393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г.</a:t>
            </a:r>
            <a:r>
              <a:rPr lang="ru-RU" sz="1400" dirty="0" smtClean="0">
                <a:solidFill>
                  <a:srgbClr val="39393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Г. Я. Седов руководит экспедицией на</a:t>
            </a:r>
          </a:p>
          <a:p>
            <a:pPr lvl="0"/>
            <a:r>
              <a:rPr lang="ru-RU" sz="1400" dirty="0">
                <a:solidFill>
                  <a:srgbClr val="39393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39393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реке Колыме, исследует Крестовую</a:t>
            </a:r>
          </a:p>
          <a:p>
            <a:pPr lvl="0"/>
            <a:r>
              <a:rPr lang="ru-RU" sz="1400" dirty="0">
                <a:solidFill>
                  <a:srgbClr val="39393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39393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губу.</a:t>
            </a:r>
          </a:p>
          <a:p>
            <a:pPr lvl="0"/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1910 г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Седов  действительный член Русского</a:t>
            </a:r>
          </a:p>
          <a:p>
            <a:pPr lvl="0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географического общества.</a:t>
            </a:r>
            <a:endParaRPr lang="ru-RU" sz="1400" dirty="0" smtClean="0">
              <a:solidFill>
                <a:srgbClr val="39393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1911 </a:t>
            </a:r>
            <a:r>
              <a:rPr lang="ru-RU" sz="1400" b="1" dirty="0" smtClean="0">
                <a:solidFill>
                  <a:srgbClr val="39393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400" dirty="0" smtClean="0">
                <a:solidFill>
                  <a:srgbClr val="39393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в экспедиции на Каспии создает</a:t>
            </a:r>
            <a:r>
              <a:rPr lang="ru-RU" sz="1400" dirty="0" smtClean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solidFill>
                <a:srgbClr val="2021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dirty="0" smtClean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новые навигационные карты</a:t>
            </a:r>
            <a:r>
              <a:rPr lang="ru-RU" sz="1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</a:t>
            </a:r>
          </a:p>
          <a:p>
            <a:pPr lvl="0"/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Награждён орденом Анны 3-й степени).</a:t>
            </a:r>
            <a:endParaRPr lang="uk-UA" sz="1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2" name="Picture 8" descr="Русский моряк Георгий Седов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884" y="404664"/>
            <a:ext cx="2481080" cy="3312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11826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ы для презентаций: 20 тыс изображений найдено в Яндекс.Картинках |  Дизайн карты, Презентация, Карта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12" b="4771"/>
          <a:stretch/>
        </p:blipFill>
        <p:spPr bwMode="auto">
          <a:xfrm>
            <a:off x="22575" y="-10181"/>
            <a:ext cx="9308617" cy="706647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808929" y="102279"/>
            <a:ext cx="3204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«Смелый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 безумия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поручик»</a:t>
            </a:r>
            <a:endParaRPr lang="uk-UA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1232291"/>
            <a:ext cx="36004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sz="1400" b="1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uk-UA" sz="1400" b="1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9 </a:t>
            </a:r>
            <a:r>
              <a:rPr lang="uk-UA" sz="1400" b="1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(22) </a:t>
            </a:r>
            <a:r>
              <a:rPr lang="uk-UA" sz="1400" b="1" dirty="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марта</a:t>
            </a:r>
            <a:r>
              <a:rPr lang="uk-UA" sz="1400" b="1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1912 г</a:t>
            </a:r>
            <a:r>
              <a:rPr lang="uk-UA" sz="1400" b="1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1400" dirty="0" err="1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Седов</a:t>
            </a:r>
            <a:r>
              <a:rPr lang="uk-UA" sz="1400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пода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ет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рапорт начальнику </a:t>
            </a:r>
            <a:r>
              <a:rPr lang="uk-UA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Главного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uk-UA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идрографического</a:t>
            </a: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управления</a:t>
            </a:r>
            <a:r>
              <a:rPr lang="ru-RU" sz="1400" dirty="0" smtClean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1400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намерении отправиться на </a:t>
            </a:r>
            <a:r>
              <a:rPr lang="ru-RU" sz="1400" dirty="0" smtClean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Северный полюс, излагает </a:t>
            </a:r>
            <a:r>
              <a:rPr lang="ru-RU" sz="1400" dirty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</a:t>
            </a:r>
            <a:r>
              <a:rPr lang="ru-RU" sz="1400" dirty="0" smtClean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будущей экспедиции.  В записке</a:t>
            </a: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генерал-лейтенанту А. И. </a:t>
            </a:r>
            <a:r>
              <a:rPr lang="uk-UA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Вилькицкому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пишет: </a:t>
            </a:r>
            <a:r>
              <a:rPr lang="uk-UA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sz="14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Горячие</a:t>
            </a:r>
            <a:r>
              <a:rPr lang="uk-UA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порывы</a:t>
            </a:r>
            <a:r>
              <a:rPr lang="uk-UA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uk-UA" sz="14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русских</a:t>
            </a:r>
            <a:r>
              <a:rPr lang="uk-UA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людей к </a:t>
            </a:r>
            <a:r>
              <a:rPr lang="uk-UA" sz="14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открытию</a:t>
            </a:r>
            <a:r>
              <a:rPr lang="uk-UA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Северного</a:t>
            </a:r>
            <a:r>
              <a:rPr lang="uk-UA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полюса проявлялись </a:t>
            </a:r>
            <a:r>
              <a:rPr lang="uk-UA" sz="14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еще</a:t>
            </a:r>
            <a:r>
              <a:rPr lang="uk-UA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во </a:t>
            </a:r>
            <a:r>
              <a:rPr lang="uk-UA" sz="14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времена</a:t>
            </a:r>
            <a:r>
              <a:rPr lang="uk-UA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Ломоносова и не </a:t>
            </a:r>
            <a:r>
              <a:rPr lang="uk-UA" sz="14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угасли</a:t>
            </a:r>
            <a:r>
              <a:rPr lang="uk-UA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сих пор. Амундсен </a:t>
            </a:r>
            <a:r>
              <a:rPr lang="uk-UA" sz="14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желает</a:t>
            </a:r>
            <a:r>
              <a:rPr lang="uk-UA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uk-UA" sz="14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идти</a:t>
            </a:r>
            <a:r>
              <a:rPr lang="uk-UA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1913 г., а </a:t>
            </a:r>
            <a:r>
              <a:rPr lang="uk-UA" sz="14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</a:t>
            </a:r>
            <a:r>
              <a:rPr lang="uk-UA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пойдем</a:t>
            </a:r>
            <a:r>
              <a:rPr lang="uk-UA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uk-UA" sz="14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этом</a:t>
            </a:r>
            <a:r>
              <a:rPr lang="uk-UA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году и </a:t>
            </a:r>
            <a:r>
              <a:rPr lang="uk-UA" sz="14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докажем</a:t>
            </a:r>
            <a:r>
              <a:rPr lang="uk-UA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всему</a:t>
            </a:r>
            <a:r>
              <a:rPr lang="uk-UA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миру, </a:t>
            </a:r>
            <a:r>
              <a:rPr lang="uk-UA" sz="14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uk-UA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uk-UA" sz="14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русские</a:t>
            </a:r>
            <a:r>
              <a:rPr lang="uk-UA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способны</a:t>
            </a:r>
            <a:r>
              <a:rPr lang="uk-UA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uk-UA" sz="14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этот</a:t>
            </a:r>
            <a:r>
              <a:rPr lang="uk-UA" sz="1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подвиг...»</a:t>
            </a:r>
            <a:endParaRPr lang="uk-UA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16789" y="4955430"/>
            <a:ext cx="1070229" cy="587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4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Г. Я</a:t>
            </a: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Седов</a:t>
            </a:r>
            <a:endParaRPr lang="uk-UA" sz="14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2" descr="https://cdnimg.rg.ru/i/gallery/96a1f85d/7_a4c521f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13" t="19732" r="5246" b="42000"/>
          <a:stretch/>
        </p:blipFill>
        <p:spPr bwMode="auto">
          <a:xfrm>
            <a:off x="5142330" y="692696"/>
            <a:ext cx="3318102" cy="41639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02852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ы для презентаций: 20 тыс изображений найдено в Яндекс.Картинках |  Дизайн карты, Презентация, Карта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12" b="4771"/>
          <a:stretch/>
        </p:blipFill>
        <p:spPr bwMode="auto">
          <a:xfrm>
            <a:off x="0" y="0"/>
            <a:ext cx="9180512" cy="688538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73190" y="428471"/>
            <a:ext cx="35992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Первая русская </a:t>
            </a:r>
          </a:p>
          <a:p>
            <a:pPr lvl="0" algn="ctr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экспедиция </a:t>
            </a:r>
          </a:p>
          <a:p>
            <a:pPr lvl="0" algn="ctr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Северному полюсу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3190" y="3646259"/>
            <a:ext cx="3599224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endParaRPr lang="uk-UA" sz="1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lvl="0">
              <a:lnSpc>
                <a:spcPct val="150000"/>
              </a:lnSpc>
            </a:pP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uk-UA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Идею</a:t>
            </a: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Первой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русской</a:t>
            </a:r>
            <a:r>
              <a:rPr lang="uk-UA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экспедиции</a:t>
            </a: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Седова</a:t>
            </a: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 </a:t>
            </a:r>
            <a:r>
              <a:rPr lang="uk-UA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Северному</a:t>
            </a: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полюсу</a:t>
            </a:r>
            <a:r>
              <a:rPr lang="uk-UA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uk-UA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1912 г</a:t>
            </a:r>
            <a:r>
              <a:rPr lang="uk-UA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активно</a:t>
            </a:r>
            <a:r>
              <a:rPr lang="uk-UA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поддерживают газетчики,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начальник Главного гидрографического управления А. И.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Вилькицкий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морской министр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России   </a:t>
            </a:r>
          </a:p>
          <a:p>
            <a:pPr lvl="0"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Григорович. </a:t>
            </a:r>
            <a:endParaRPr lang="uk-UA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547101"/>
            <a:ext cx="2945187" cy="27459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972570" y="4187243"/>
            <a:ext cx="36318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Г. Седов с командой на судне «Св. Фока»,      г. Архангельск 1912 год.</a:t>
            </a:r>
            <a:endParaRPr lang="uk-UA" b="1" dirty="0">
              <a:solidFill>
                <a:srgbClr val="0070C0"/>
              </a:solidFill>
            </a:endParaRPr>
          </a:p>
        </p:txBody>
      </p:sp>
      <p:pic>
        <p:nvPicPr>
          <p:cNvPr id="13" name="Picture 6" descr="Георгий Седов: первая русская экспедиция к Северному полюсу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570" y="1628800"/>
            <a:ext cx="3631877" cy="24894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827786" y="774965"/>
            <a:ext cx="42491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Государь Николай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пожаловал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экспедицию</a:t>
            </a:r>
          </a:p>
          <a:p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 тысяч рублей.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157621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ы для презентаций: 20 тыс изображений найдено в Яндекс.Картинках |  Дизайн карты, Презентация, Карта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12" b="4771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432708" y="1202341"/>
            <a:ext cx="3796094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экспедиции с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трудом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было зафрактовано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судно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старая парусно-паровая шхуна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«Святой великомученик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Фока», которую переименовали в «Михаил Суворин»), куплено 60 собак, набрана команда - 27 моряков, закуплено продовольствие.</a:t>
            </a:r>
            <a:endParaRPr lang="ru-RU" sz="1400" dirty="0" smtClean="0">
              <a:solidFill>
                <a:srgbClr val="21252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1400" b="1" dirty="0" smtClean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uk-UA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Picture 2" descr="https://cdnimg.rg.ru/i/gallery/96a1f85d/5_1b631f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011" y="836712"/>
            <a:ext cx="3427463" cy="237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932608" y="5714092"/>
            <a:ext cx="38158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Г. Седов перед отплытием с командой </a:t>
            </a:r>
          </a:p>
          <a:p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судне «Св. Фока» город Архангельск</a:t>
            </a:r>
          </a:p>
          <a:p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1912 год</a:t>
            </a:r>
            <a:r>
              <a:rPr lang="ru-RU" sz="14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400" y="3064483"/>
            <a:ext cx="2386480" cy="28847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«Он умирал, сжимая компас верный...». Георгий Седов, сын азовского рыбака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62607" y="3573016"/>
            <a:ext cx="3421867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439400" y="293747"/>
            <a:ext cx="37894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Полярный</a:t>
            </a:r>
          </a:p>
          <a:p>
            <a:pPr lvl="0"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исследователь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Г. Я. Седов 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5973852"/>
            <a:ext cx="3888432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27 </a:t>
            </a: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августа </a:t>
            </a: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1912 года отважный </a:t>
            </a: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капитан повел команду </a:t>
            </a: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своему бессмертию!</a:t>
            </a:r>
            <a:endParaRPr lang="uk-UA" sz="1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endParaRPr lang="uk-UA" sz="14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6262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ы для презентаций: 20 тыс изображений найдено в Яндекс.Картинках |  Дизайн карты, Презентация, Карта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12" b="4771"/>
          <a:stretch/>
        </p:blipFill>
        <p:spPr bwMode="auto">
          <a:xfrm>
            <a:off x="1" y="0"/>
            <a:ext cx="925252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1187623" y="408631"/>
            <a:ext cx="24429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зимовка</a:t>
            </a:r>
          </a:p>
        </p:txBody>
      </p:sp>
      <p:pic>
        <p:nvPicPr>
          <p:cNvPr id="3074" name="Picture 2" descr="Полярник Георгий Седов: Выбор между смертью и позором — Российская газет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1222" y="3573016"/>
            <a:ext cx="3118607" cy="237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cdnimg.rg.ru/i/gallery/96a1f85d/4_70646be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1745" y="546409"/>
            <a:ext cx="3172663" cy="24256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667397" y="1082353"/>
            <a:ext cx="35195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202124"/>
                </a:solidFill>
                <a:latin typeface="Times New Roman" panose="02020603050405020304" pitchFamily="18" charset="0"/>
              </a:rPr>
              <a:t>       </a:t>
            </a:r>
            <a:r>
              <a:rPr lang="ru-RU" sz="1400" b="1" dirty="0" smtClean="0">
                <a:solidFill>
                  <a:srgbClr val="202124"/>
                </a:solidFill>
                <a:latin typeface="Times New Roman" panose="02020603050405020304" pitchFamily="18" charset="0"/>
              </a:rPr>
              <a:t>15 </a:t>
            </a:r>
            <a:r>
              <a:rPr lang="ru-RU" sz="1400" b="1" dirty="0">
                <a:solidFill>
                  <a:srgbClr val="202124"/>
                </a:solidFill>
                <a:latin typeface="Times New Roman" panose="02020603050405020304" pitchFamily="18" charset="0"/>
              </a:rPr>
              <a:t>сентября 1912 г. </a:t>
            </a:r>
            <a:r>
              <a:rPr lang="ru-RU" sz="1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77 </a:t>
            </a:r>
            <a:r>
              <a:rPr lang="ru-RU" sz="1400" b="1" baseline="30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0 </a:t>
            </a:r>
            <a:r>
              <a:rPr lang="ru-RU" sz="1400" b="1" dirty="0" smtClean="0">
                <a:solidFill>
                  <a:srgbClr val="202124"/>
                </a:solidFill>
                <a:latin typeface="Times New Roman" panose="02020603050405020304" pitchFamily="18" charset="0"/>
              </a:rPr>
              <a:t>с</a:t>
            </a:r>
            <a:r>
              <a:rPr lang="ru-RU" sz="1400" b="1" dirty="0">
                <a:solidFill>
                  <a:srgbClr val="202124"/>
                </a:solidFill>
                <a:latin typeface="Times New Roman" panose="02020603050405020304" pitchFamily="18" charset="0"/>
              </a:rPr>
              <a:t>. ш</a:t>
            </a:r>
            <a:r>
              <a:rPr lang="ru-RU" sz="1400" dirty="0">
                <a:solidFill>
                  <a:srgbClr val="202124"/>
                </a:solidFill>
                <a:latin typeface="Times New Roman" panose="02020603050405020304" pitchFamily="18" charset="0"/>
              </a:rPr>
              <a:t>. </a:t>
            </a:r>
            <a:r>
              <a:rPr lang="ru-RU" sz="14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«Михаил Суворин», встретив непроходимые льды не смог </a:t>
            </a:r>
            <a:r>
              <a:rPr lang="ru-RU" sz="1400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продвинуться </a:t>
            </a:r>
            <a:r>
              <a:rPr lang="ru-RU" sz="1400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вперед. </a:t>
            </a:r>
            <a:endParaRPr lang="uk-UA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28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сентября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Седов приказал потушить котлы, судно стало на зимовку в 200 м от берега Новой Земли, около полуострова Панкратьева, в бухте, названной Седовым «бухтой св. Фоки». </a:t>
            </a:r>
            <a:endParaRPr lang="uk-UA" sz="11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>
              <a:lnSpc>
                <a:spcPct val="150000"/>
              </a:lnSpc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 время зимовки команда вела полярные      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исследования.</a:t>
            </a:r>
            <a:endParaRPr lang="ru-RU" sz="1400" dirty="0">
              <a:latin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947166" y="5949280"/>
            <a:ext cx="32542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Исследования командой территории. </a:t>
            </a:r>
            <a:endParaRPr lang="uk-UA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844430" y="2702584"/>
            <a:ext cx="14596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Судно во льдах.</a:t>
            </a:r>
            <a:endParaRPr lang="uk-UA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6" descr="http://kfinkelshteyn.narod.ru/Tzarskoye_Selo/Uch_zav/Nik_Gimn/Viz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800732"/>
            <a:ext cx="2620147" cy="18605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19134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ы для презентаций: 20 тыс изображений найдено в Яндекс.Картинках |  Дизайн карты, Презентация, Карта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12" b="4771"/>
          <a:stretch/>
        </p:blipFill>
        <p:spPr bwMode="auto">
          <a:xfrm>
            <a:off x="35496" y="-181090"/>
            <a:ext cx="9308617" cy="706647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1092867" y="290991"/>
            <a:ext cx="24068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зимовка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224737"/>
            <a:ext cx="3414714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    3 сентября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1913 </a:t>
            </a:r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г</a:t>
            </a:r>
            <a:r>
              <a:rPr lang="ru-RU" sz="1400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. взломало лед. Корабль </a:t>
            </a:r>
            <a:r>
              <a:rPr lang="ru-RU" sz="1400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смог </a:t>
            </a:r>
            <a:r>
              <a:rPr lang="ru-RU" sz="1400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продолжить </a:t>
            </a:r>
            <a:r>
              <a:rPr lang="ru-RU" sz="1400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свой </a:t>
            </a:r>
            <a:r>
              <a:rPr lang="ru-RU" sz="1400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путь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север к острову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Рудольфа. В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скоре  судно было остановлено непроходимыми  льдами, топливо было на исходе. Команда  остановилась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вторую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зимовку. Местом зимовки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выбрана бухта у северо-западного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берега 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Гукера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Седов назвал ее Тихой.</a:t>
            </a:r>
          </a:p>
          <a:p>
            <a:pPr lvl="0"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Однообразная, недоброкачественная пища, недостаток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свежего мяса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участников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экспедиции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вызывает развитие цинги. Седов  болен тяжелым  бронхитом и  цингой.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8" descr="Мог ли Седов дойти до полюса / Хаб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9" y="3687319"/>
            <a:ext cx="3520388" cy="24779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80112" y="3212976"/>
            <a:ext cx="25590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«Михаил Суворин во льдах».</a:t>
            </a:r>
            <a:endParaRPr lang="uk-UA" b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12130" y="6120911"/>
            <a:ext cx="21430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частники экспедиции.</a:t>
            </a:r>
            <a:endParaRPr lang="uk-UA" b="1" dirty="0">
              <a:solidFill>
                <a:srgbClr val="0070C0"/>
              </a:solidFill>
            </a:endParaRPr>
          </a:p>
        </p:txBody>
      </p:sp>
      <p:pic>
        <p:nvPicPr>
          <p:cNvPr id="9" name="Picture 4" descr="Седов, Георгий Яковлевич - Wikiwa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548680"/>
            <a:ext cx="3520389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93068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ы для презентаций: 20 тыс изображений найдено в Яндекс.Картинках |  Дизайн карты, Презентация, Карта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12" b="4771"/>
          <a:stretch/>
        </p:blipFill>
        <p:spPr bwMode="auto">
          <a:xfrm>
            <a:off x="-164617" y="-41276"/>
            <a:ext cx="9308617" cy="706647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179513" y="314626"/>
            <a:ext cx="3960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Путь к мечте …</a:t>
            </a:r>
          </a:p>
          <a:p>
            <a:pPr lvl="0"/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/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«Он умирал, сжимая     </a:t>
            </a:r>
          </a:p>
          <a:p>
            <a:pPr lvl="0" algn="r"/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компас </a:t>
            </a: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верный ...». 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9684" y="1694413"/>
            <a:ext cx="3820269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февраля 1914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года,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во время полярной темноты и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урагана,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Седов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вышел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полюсу из бухты Тихой с 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матросами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Линником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400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Пустотным</a:t>
            </a:r>
            <a:r>
              <a:rPr lang="ru-RU" sz="1400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      Проходили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небольшие </a:t>
            </a:r>
            <a:r>
              <a:rPr lang="ru-RU" sz="1400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расстояния, у Седова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сильно опухли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ноги, трудно было идти, на седьмой день он был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вынужден </a:t>
            </a:r>
            <a:r>
              <a:rPr lang="ru-RU" sz="1400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сесть на нарту. Лежа, привязанным к нарте, Г.Я. Седов из последних сил вдохновлял товарищей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двигаться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вперед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Северному полюсу.</a:t>
            </a:r>
            <a:r>
              <a:rPr lang="ru-RU" sz="1400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В руках он крепко сжимал компас.</a:t>
            </a: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5 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марта 1914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года капитан умер. Последняя запись в дневнике исследователя: </a:t>
            </a: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         «</a:t>
            </a: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Посвети, солнышко, там, на родине,                </a:t>
            </a: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lvl="0" algn="just">
              <a:lnSpc>
                <a:spcPct val="150000"/>
              </a:lnSpc>
            </a:pP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как </a:t>
            </a: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тяжело нам здесь на льду».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860031" y="260648"/>
            <a:ext cx="371889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Товарищи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похоронили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Г.Я. Седова на             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о.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Рудольф,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покрыв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флагом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он так упорно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вез, чтобы водрузить на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Северном полюсе. </a:t>
            </a:r>
            <a:endParaRPr lang="uk-UA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Могила Г. Я. Седов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051892"/>
            <a:ext cx="3096344" cy="19693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5076056" y="5756095"/>
            <a:ext cx="3685082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040"/>
              </a:lnSpc>
              <a:spcAft>
                <a:spcPts val="1000"/>
              </a:spcAft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ts val="2040"/>
              </a:lnSpc>
              <a:spcAft>
                <a:spcPts val="1000"/>
              </a:spcAft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Могила Г.Я. Седова</a:t>
            </a: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о. Рудольф.</a:t>
            </a:r>
            <a:endParaRPr lang="uk-UA" sz="1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Экспедиция Г.Я. Седова на Северный полюс » ГУП ДНР &amp;quot;РНИИ ЗЕМЛЕУСТРОЙСТВА,  ГЕОДЕЗИИ И КАРТОГРАФИИ&amp;quot;"/>
          <p:cNvSpPr>
            <a:spLocks noChangeAspect="1" noChangeArrowheads="1"/>
          </p:cNvSpPr>
          <p:nvPr/>
        </p:nvSpPr>
        <p:spPr bwMode="auto">
          <a:xfrm>
            <a:off x="14884" y="-193676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028" name="Picture 4" descr="http://donzempro.ru/uploads/posts/2021-05/medium/1621836950_scale_12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889107"/>
            <a:ext cx="3096344" cy="18999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2548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1813</TotalTime>
  <Words>1289</Words>
  <Application>Microsoft Office PowerPoint</Application>
  <PresentationFormat>Экран (4:3)</PresentationFormat>
  <Paragraphs>215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6" baseType="lpstr">
      <vt:lpstr>arial</vt:lpstr>
      <vt:lpstr>Calibri</vt:lpstr>
      <vt:lpstr>Edwardian Script ITC</vt:lpstr>
      <vt:lpstr>Helvetica</vt:lpstr>
      <vt:lpstr>Noto Sans</vt:lpstr>
      <vt:lpstr>Times New Roman</vt:lpstr>
      <vt:lpstr>Tw Cen MT</vt:lpstr>
      <vt:lpstr>Verdana</vt:lpstr>
      <vt:lpstr>Wingdings</vt:lpstr>
      <vt:lpstr>Wingdings 2</vt:lpstr>
      <vt:lpstr>Обычная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Директор</dc:creator>
  <cp:lastModifiedBy>Пользователь</cp:lastModifiedBy>
  <cp:revision>140</cp:revision>
  <dcterms:created xsi:type="dcterms:W3CDTF">2022-01-17T09:56:12Z</dcterms:created>
  <dcterms:modified xsi:type="dcterms:W3CDTF">2023-01-19T09:12:26Z</dcterms:modified>
</cp:coreProperties>
</file>