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877186-7079-4BB2-BAB8-263EC0BC7715}" v="1881" dt="2023-01-19T09:11:19.1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спорт, танцор&#10;&#10;Автоматически созданное описание">
            <a:extLst>
              <a:ext uri="{FF2B5EF4-FFF2-40B4-BE49-F238E27FC236}">
                <a16:creationId xmlns:a16="http://schemas.microsoft.com/office/drawing/2014/main" id="{B0C4483C-7BFF-3FB0-FC65-F5A42256C1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9187" b="5813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8944" y="928"/>
            <a:ext cx="9834112" cy="4884592"/>
          </a:xfrm>
        </p:spPr>
        <p:txBody>
          <a:bodyPr>
            <a:normAutofit/>
          </a:bodyPr>
          <a:lstStyle/>
          <a:p>
            <a:r>
              <a:rPr lang="ru-RU" sz="7200" b="1" dirty="0">
                <a:solidFill>
                  <a:srgbClr val="FFFFFF"/>
                </a:solidFill>
                <a:ea typeface="Calibri Light"/>
                <a:cs typeface="Calibri Light"/>
              </a:rPr>
              <a:t>Усиление королевской власти в конце XV века во Франции и в Англии</a:t>
            </a:r>
            <a:endParaRPr lang="ru-RU" sz="7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CD09BD-0C87-C290-51E3-8ACB8CABD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363" y="269832"/>
            <a:ext cx="4325004" cy="202488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b="1" kern="1200" dirty="0" err="1">
                <a:latin typeface="+mj-lt"/>
                <a:ea typeface="+mj-ea"/>
                <a:cs typeface="+mj-cs"/>
              </a:rPr>
              <a:t>Завершение</a:t>
            </a:r>
            <a:r>
              <a:rPr lang="en-US" b="1" kern="1200" dirty="0">
                <a:latin typeface="+mj-lt"/>
                <a:ea typeface="+mj-ea"/>
                <a:cs typeface="+mj-cs"/>
              </a:rPr>
              <a:t> </a:t>
            </a:r>
            <a:r>
              <a:rPr lang="en-US" b="1" kern="1200" dirty="0" err="1">
                <a:latin typeface="+mj-lt"/>
                <a:ea typeface="+mj-ea"/>
                <a:cs typeface="+mj-cs"/>
              </a:rPr>
              <a:t>объединения</a:t>
            </a:r>
            <a:r>
              <a:rPr lang="en-US" b="1" kern="1200" dirty="0">
                <a:latin typeface="+mj-lt"/>
                <a:ea typeface="+mj-ea"/>
                <a:cs typeface="+mj-cs"/>
              </a:rPr>
              <a:t> </a:t>
            </a:r>
            <a:r>
              <a:rPr lang="en-US" b="1" kern="1200" dirty="0" err="1">
                <a:latin typeface="+mj-lt"/>
                <a:ea typeface="+mj-ea"/>
                <a:cs typeface="+mj-cs"/>
              </a:rPr>
              <a:t>во</a:t>
            </a:r>
            <a:r>
              <a:rPr lang="en-US" b="1" kern="1200" dirty="0">
                <a:latin typeface="+mj-lt"/>
                <a:ea typeface="+mj-ea"/>
                <a:cs typeface="+mj-cs"/>
              </a:rPr>
              <a:t> </a:t>
            </a:r>
            <a:r>
              <a:rPr lang="en-US" b="1" kern="1200" dirty="0" err="1">
                <a:latin typeface="+mj-lt"/>
                <a:ea typeface="+mj-ea"/>
                <a:cs typeface="+mj-cs"/>
              </a:rPr>
              <a:t>Франции</a:t>
            </a:r>
            <a:endParaRPr lang="en-US" b="1" kern="1200" dirty="0" err="1">
              <a:latin typeface="+mj-lt"/>
              <a:ea typeface="Calibri Light"/>
              <a:cs typeface="Calibri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99B549-5C00-299F-C09D-C2570D619268}"/>
              </a:ext>
            </a:extLst>
          </p:cNvPr>
          <p:cNvSpPr txBox="1"/>
          <p:nvPr/>
        </p:nvSpPr>
        <p:spPr>
          <a:xfrm>
            <a:off x="131347" y="2438400"/>
            <a:ext cx="4497530" cy="3785419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err="1"/>
              <a:t>Распахивают</a:t>
            </a:r>
            <a:r>
              <a:rPr lang="en-US" sz="3200" dirty="0"/>
              <a:t> </a:t>
            </a:r>
            <a:r>
              <a:rPr lang="en-US" sz="3200" dirty="0" err="1"/>
              <a:t>земли</a:t>
            </a:r>
            <a:endParaRPr lang="en-US" sz="3200" dirty="0">
              <a:ea typeface="Calibri"/>
              <a:cs typeface="Calibri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err="1"/>
              <a:t>Восстанавливают</a:t>
            </a:r>
            <a:r>
              <a:rPr lang="en-US" sz="3200" dirty="0"/>
              <a:t> </a:t>
            </a:r>
            <a:r>
              <a:rPr lang="en-US" sz="3200" dirty="0" err="1"/>
              <a:t>города</a:t>
            </a:r>
            <a:r>
              <a:rPr lang="en-US" sz="3200" dirty="0"/>
              <a:t> и </a:t>
            </a:r>
            <a:r>
              <a:rPr lang="en-US" sz="3200" dirty="0" err="1"/>
              <a:t>ремесло</a:t>
            </a:r>
            <a:endParaRPr lang="en-US" sz="3200" dirty="0">
              <a:ea typeface="Calibri"/>
              <a:cs typeface="Calibri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err="1"/>
              <a:t>Начинают</a:t>
            </a:r>
            <a:r>
              <a:rPr lang="en-US" sz="3200" dirty="0"/>
              <a:t> </a:t>
            </a:r>
            <a:r>
              <a:rPr lang="en-US" sz="3200" err="1"/>
              <a:t>производство</a:t>
            </a:r>
            <a:r>
              <a:rPr lang="en-US" sz="3200" dirty="0"/>
              <a:t> </a:t>
            </a:r>
            <a:r>
              <a:rPr lang="en-US" sz="3200" err="1"/>
              <a:t>тканей</a:t>
            </a:r>
            <a:r>
              <a:rPr lang="en-US" sz="3200" dirty="0"/>
              <a:t> и </a:t>
            </a:r>
            <a:r>
              <a:rPr lang="en-US" sz="3200" err="1"/>
              <a:t>стекла</a:t>
            </a:r>
            <a:endParaRPr lang="en-US" sz="3200">
              <a:ea typeface="Calibri"/>
              <a:cs typeface="Calibri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err="1"/>
              <a:t>Появляются</a:t>
            </a:r>
            <a:r>
              <a:rPr lang="en-US" sz="3200" dirty="0"/>
              <a:t> </a:t>
            </a:r>
            <a:r>
              <a:rPr lang="en-US" sz="3200" err="1"/>
              <a:t>ярмарки</a:t>
            </a:r>
            <a:endParaRPr lang="en-US" sz="3200">
              <a:ea typeface="Calibri"/>
              <a:cs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кукла, продажа&#10;&#10;Автоматически созданное описание">
            <a:extLst>
              <a:ext uri="{FF2B5EF4-FFF2-40B4-BE49-F238E27FC236}">
                <a16:creationId xmlns:a16="http://schemas.microsoft.com/office/drawing/2014/main" id="{20CCBAC8-1587-F839-E8E7-96D8595747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05862" y="936879"/>
            <a:ext cx="6019331" cy="4980996"/>
          </a:xfrm>
          <a:prstGeom prst="rect">
            <a:avLst/>
          </a:prstGeom>
          <a:effectLst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36FEAE-253E-EFF7-6BDA-A7BA0AE49994}"/>
              </a:ext>
            </a:extLst>
          </p:cNvPr>
          <p:cNvSpPr txBox="1"/>
          <p:nvPr/>
        </p:nvSpPr>
        <p:spPr>
          <a:xfrm>
            <a:off x="4821710" y="5841370"/>
            <a:ext cx="718035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400" b="1" i="1" dirty="0">
                <a:ea typeface="Calibri"/>
                <a:cs typeface="Calibri"/>
              </a:rPr>
              <a:t>"Жизнь во Франции начинает налаживаться"</a:t>
            </a:r>
            <a:endParaRPr lang="ru-RU" sz="2400" b="1" i="1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444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2D83FF2-66DC-ADF7-7FC0-A366ACBDAB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51" y="6090"/>
            <a:ext cx="12217878" cy="6831442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2C55980-BE73-0C90-35C3-88E7A0301E56}"/>
              </a:ext>
            </a:extLst>
          </p:cNvPr>
          <p:cNvSpPr/>
          <p:nvPr/>
        </p:nvSpPr>
        <p:spPr>
          <a:xfrm>
            <a:off x="1388928" y="701842"/>
            <a:ext cx="9460301" cy="70449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D2C530-8CB7-73E3-E570-6269E2D41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err="1">
                <a:ea typeface="Calibri Light"/>
                <a:cs typeface="Calibri Light"/>
              </a:rPr>
              <a:t>Завершение</a:t>
            </a:r>
            <a:r>
              <a:rPr lang="en-US" b="1" dirty="0">
                <a:ea typeface="Calibri Light"/>
                <a:cs typeface="Calibri Light"/>
              </a:rPr>
              <a:t> </a:t>
            </a:r>
            <a:r>
              <a:rPr lang="en-US" b="1" err="1">
                <a:ea typeface="Calibri Light"/>
                <a:cs typeface="Calibri Light"/>
              </a:rPr>
              <a:t>объединения</a:t>
            </a:r>
            <a:r>
              <a:rPr lang="en-US" b="1" dirty="0">
                <a:ea typeface="Calibri Light"/>
                <a:cs typeface="Calibri Light"/>
              </a:rPr>
              <a:t> </a:t>
            </a:r>
            <a:r>
              <a:rPr lang="en-US" b="1" err="1">
                <a:ea typeface="Calibri Light"/>
                <a:cs typeface="Calibri Light"/>
              </a:rPr>
              <a:t>во</a:t>
            </a:r>
            <a:r>
              <a:rPr lang="en-US" b="1" dirty="0">
                <a:ea typeface="Calibri Light"/>
                <a:cs typeface="Calibri Light"/>
              </a:rPr>
              <a:t> </a:t>
            </a:r>
            <a:r>
              <a:rPr lang="en-US" b="1" err="1">
                <a:ea typeface="Calibri Light"/>
                <a:cs typeface="Calibri Light"/>
              </a:rPr>
              <a:t>Франции</a:t>
            </a:r>
            <a:endParaRPr lang="ru-RU" b="1">
              <a:ea typeface="Calibri Light" panose="020F0302020204030204"/>
              <a:cs typeface="Calibri Light" panose="020F0302020204030204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9034131-3539-8EB8-935F-4F28D0A73EEC}"/>
              </a:ext>
            </a:extLst>
          </p:cNvPr>
          <p:cNvSpPr/>
          <p:nvPr/>
        </p:nvSpPr>
        <p:spPr>
          <a:xfrm>
            <a:off x="843346" y="1718850"/>
            <a:ext cx="4787660" cy="4011283"/>
          </a:xfrm>
          <a:prstGeom prst="roundRect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a typeface="Calibri"/>
                <a:cs typeface="Calibri"/>
              </a:rPr>
              <a:t>"За"</a:t>
            </a:r>
          </a:p>
          <a:p>
            <a:pPr marL="342900" indent="-342900">
              <a:buAutoNum type="arabicPeriod"/>
            </a:pPr>
            <a:r>
              <a:rPr lang="ru-RU" sz="3200" dirty="0">
                <a:ea typeface="Calibri"/>
                <a:cs typeface="Calibri"/>
              </a:rPr>
              <a:t>Феодалы (которые лишились власти)</a:t>
            </a:r>
          </a:p>
          <a:p>
            <a:pPr marL="342900" indent="-342900">
              <a:buAutoNum type="arabicPeriod"/>
            </a:pPr>
            <a:r>
              <a:rPr lang="ru-RU" sz="3200" dirty="0">
                <a:ea typeface="Calibri"/>
                <a:cs typeface="Calibri"/>
              </a:rPr>
              <a:t>Горожане</a:t>
            </a:r>
          </a:p>
          <a:p>
            <a:pPr marL="342900" indent="-342900">
              <a:buAutoNum type="arabicPeriod"/>
            </a:pPr>
            <a:r>
              <a:rPr lang="ru-RU" sz="3200" dirty="0">
                <a:ea typeface="Calibri"/>
                <a:cs typeface="Calibri"/>
              </a:rPr>
              <a:t>Рыцари</a:t>
            </a:r>
          </a:p>
          <a:p>
            <a:pPr marL="342900" indent="-342900">
              <a:buAutoNum type="arabicPeriod"/>
            </a:pPr>
            <a:r>
              <a:rPr lang="ru-RU" sz="3200" dirty="0">
                <a:ea typeface="Calibri"/>
                <a:cs typeface="Calibri"/>
              </a:rPr>
              <a:t>Крестьяне</a:t>
            </a:r>
          </a:p>
          <a:p>
            <a:pPr algn="ctr"/>
            <a:endParaRPr lang="ru-RU" dirty="0">
              <a:ea typeface="Calibri"/>
              <a:cs typeface="Calibri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4A3E4C5-9493-35E6-92EF-6DC0327F72E5}"/>
              </a:ext>
            </a:extLst>
          </p:cNvPr>
          <p:cNvSpPr/>
          <p:nvPr/>
        </p:nvSpPr>
        <p:spPr>
          <a:xfrm>
            <a:off x="6579911" y="1704473"/>
            <a:ext cx="4787660" cy="4011283"/>
          </a:xfrm>
          <a:prstGeom prst="roundRect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4400" b="1" dirty="0">
                <a:ea typeface="Calibri"/>
                <a:cs typeface="Calibri"/>
              </a:rPr>
              <a:t>"Против"</a:t>
            </a:r>
          </a:p>
          <a:p>
            <a:pPr algn="ctr"/>
            <a:endParaRPr lang="ru-RU" sz="4400" b="1" dirty="0">
              <a:ea typeface="Calibri"/>
              <a:cs typeface="Calibri"/>
            </a:endParaRPr>
          </a:p>
          <a:p>
            <a:pPr algn="ctr"/>
            <a:r>
              <a:rPr lang="ru-RU" sz="3200" dirty="0">
                <a:ea typeface="Calibri"/>
                <a:cs typeface="Calibri"/>
              </a:rPr>
              <a:t>Крупные феодалы, захватившие земли короля</a:t>
            </a:r>
            <a:endParaRPr lang="ru-RU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3986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1">
            <a:extLst>
              <a:ext uri="{FF2B5EF4-FFF2-40B4-BE49-F238E27FC236}">
                <a16:creationId xmlns:a16="http://schemas.microsoft.com/office/drawing/2014/main" id="{55C01129-3453-464D-A870-ED71C6E89D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3">
            <a:extLst>
              <a:ext uri="{FF2B5EF4-FFF2-40B4-BE49-F238E27FC236}">
                <a16:creationId xmlns:a16="http://schemas.microsoft.com/office/drawing/2014/main" id="{9D2781A6-5C82-4764-B489-F9A599C0A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98833" y="685800"/>
            <a:ext cx="5004061" cy="5486400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A297CB-6EEF-8CF3-9E73-F5C73BA70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203" y="-683894"/>
            <a:ext cx="12300464" cy="1361347"/>
          </a:xfrm>
        </p:spPr>
        <p:txBody>
          <a:bodyPr anchor="b">
            <a:normAutofit/>
          </a:bodyPr>
          <a:lstStyle/>
          <a:p>
            <a:pPr algn="ctr"/>
            <a:r>
              <a:rPr lang="en-US" sz="3600" b="1" dirty="0" err="1">
                <a:solidFill>
                  <a:schemeClr val="bg1">
                    <a:alpha val="60000"/>
                  </a:schemeClr>
                </a:solidFill>
                <a:ea typeface="Calibri Light"/>
                <a:cs typeface="Calibri Light"/>
              </a:rPr>
              <a:t>Завершение</a:t>
            </a:r>
            <a:r>
              <a:rPr lang="en-US" sz="3600" b="1" dirty="0">
                <a:solidFill>
                  <a:schemeClr val="bg1">
                    <a:alpha val="60000"/>
                  </a:schemeClr>
                </a:solidFill>
                <a:ea typeface="Calibri Light"/>
                <a:cs typeface="Calibri Light"/>
              </a:rPr>
              <a:t> </a:t>
            </a:r>
            <a:r>
              <a:rPr lang="en-US" sz="3600" b="1" dirty="0" err="1">
                <a:solidFill>
                  <a:schemeClr val="bg1">
                    <a:alpha val="60000"/>
                  </a:schemeClr>
                </a:solidFill>
                <a:ea typeface="Calibri Light"/>
                <a:cs typeface="Calibri Light"/>
              </a:rPr>
              <a:t>объединения</a:t>
            </a:r>
            <a:r>
              <a:rPr lang="en-US" sz="3600" b="1" dirty="0">
                <a:solidFill>
                  <a:schemeClr val="bg1">
                    <a:alpha val="60000"/>
                  </a:schemeClr>
                </a:solidFill>
                <a:ea typeface="Calibri Light"/>
                <a:cs typeface="Calibri Light"/>
              </a:rPr>
              <a:t> </a:t>
            </a:r>
            <a:r>
              <a:rPr lang="en-US" sz="3600" b="1" dirty="0" err="1">
                <a:solidFill>
                  <a:schemeClr val="bg1">
                    <a:alpha val="60000"/>
                  </a:schemeClr>
                </a:solidFill>
                <a:ea typeface="Calibri Light"/>
                <a:cs typeface="Calibri Light"/>
              </a:rPr>
              <a:t>во</a:t>
            </a:r>
            <a:r>
              <a:rPr lang="en-US" sz="3600" b="1" dirty="0">
                <a:solidFill>
                  <a:schemeClr val="bg1">
                    <a:alpha val="60000"/>
                  </a:schemeClr>
                </a:solidFill>
                <a:ea typeface="Calibri Light"/>
                <a:cs typeface="Calibri Light"/>
              </a:rPr>
              <a:t> </a:t>
            </a:r>
            <a:r>
              <a:rPr lang="en-US" sz="3600" b="1" dirty="0" err="1">
                <a:solidFill>
                  <a:schemeClr val="bg1">
                    <a:alpha val="60000"/>
                  </a:schemeClr>
                </a:solidFill>
                <a:ea typeface="Calibri Light"/>
                <a:cs typeface="Calibri Light"/>
              </a:rPr>
              <a:t>Франции</a:t>
            </a:r>
            <a:endParaRPr lang="ru-RU" sz="2000" dirty="0" err="1">
              <a:solidFill>
                <a:schemeClr val="bg1">
                  <a:alpha val="60000"/>
                </a:schemeClr>
              </a:solidFill>
              <a:ea typeface="Calibri Light" panose="020F0302020204030204"/>
              <a:cs typeface="Calibri Light" panose="020F0302020204030204"/>
            </a:endParaRPr>
          </a:p>
        </p:txBody>
      </p:sp>
      <p:pic>
        <p:nvPicPr>
          <p:cNvPr id="4" name="Рисунок 4" descr="Изображение выглядит как человек, мужчина, носит, шляпа&#10;&#10;Автоматически созданное описание">
            <a:extLst>
              <a:ext uri="{FF2B5EF4-FFF2-40B4-BE49-F238E27FC236}">
                <a16:creationId xmlns:a16="http://schemas.microsoft.com/office/drawing/2014/main" id="{CB976B92-2F85-30F0-CAB5-C928EDC9B6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9799"/>
          <a:stretch/>
        </p:blipFill>
        <p:spPr>
          <a:xfrm>
            <a:off x="680483" y="685795"/>
            <a:ext cx="2931299" cy="5486400"/>
          </a:xfrm>
          <a:prstGeom prst="rect">
            <a:avLst/>
          </a:prstGeom>
        </p:spPr>
      </p:pic>
      <p:pic>
        <p:nvPicPr>
          <p:cNvPr id="5" name="Рисунок 5" descr="Изображение выглядит как текст, человек, желтый, накладные волосы&#10;&#10;Автоматически созданное описание">
            <a:extLst>
              <a:ext uri="{FF2B5EF4-FFF2-40B4-BE49-F238E27FC236}">
                <a16:creationId xmlns:a16="http://schemas.microsoft.com/office/drawing/2014/main" id="{0D901BA3-3E24-C159-3639-195A48993C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066"/>
          <a:stretch/>
        </p:blipFill>
        <p:spPr>
          <a:xfrm>
            <a:off x="8606117" y="685805"/>
            <a:ext cx="2905400" cy="5486399"/>
          </a:xfrm>
          <a:prstGeom prst="rect">
            <a:avLst/>
          </a:prstGeom>
        </p:spPr>
      </p:pic>
      <p:sp>
        <p:nvSpPr>
          <p:cNvPr id="6" name="Выноска: стрелка влево 5">
            <a:extLst>
              <a:ext uri="{FF2B5EF4-FFF2-40B4-BE49-F238E27FC236}">
                <a16:creationId xmlns:a16="http://schemas.microsoft.com/office/drawing/2014/main" id="{56E7155D-D0FF-3E91-5CBD-3CFDC61DF544}"/>
              </a:ext>
            </a:extLst>
          </p:cNvPr>
          <p:cNvSpPr/>
          <p:nvPr/>
        </p:nvSpPr>
        <p:spPr>
          <a:xfrm>
            <a:off x="3703305" y="680276"/>
            <a:ext cx="4672640" cy="2343045"/>
          </a:xfrm>
          <a:prstGeom prst="leftArrow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ea typeface="Calibri"/>
              <a:cs typeface="Calibri"/>
            </a:endParaRPr>
          </a:p>
          <a:p>
            <a:pPr algn="ctr"/>
            <a:r>
              <a:rPr lang="ru-RU" b="1" dirty="0">
                <a:ea typeface="Calibri"/>
                <a:cs typeface="Calibri"/>
              </a:rPr>
              <a:t>Людовик XI Благоразумный</a:t>
            </a:r>
            <a:endParaRPr lang="ru-RU" dirty="0">
              <a:ea typeface="Calibri"/>
              <a:cs typeface="Calibri"/>
            </a:endParaRPr>
          </a:p>
          <a:p>
            <a:pPr algn="ctr"/>
            <a:endParaRPr lang="ru-RU" dirty="0">
              <a:ea typeface="Calibri"/>
              <a:cs typeface="Calibri"/>
            </a:endParaRPr>
          </a:p>
          <a:p>
            <a:pPr algn="ctr"/>
            <a:r>
              <a:rPr lang="ru-RU" dirty="0">
                <a:ea typeface="Calibri"/>
                <a:cs typeface="Calibri"/>
              </a:rPr>
              <a:t>Целеустремлённый, хитрый, лживый, практичный, расчётливый, скупой, натравливал своих врагов друг на друга</a:t>
            </a:r>
          </a:p>
          <a:p>
            <a:pPr algn="ctr"/>
            <a:endParaRPr lang="ru-RU" dirty="0">
              <a:ea typeface="Calibri"/>
              <a:cs typeface="Calibri"/>
            </a:endParaRPr>
          </a:p>
        </p:txBody>
      </p:sp>
      <p:sp>
        <p:nvSpPr>
          <p:cNvPr id="8" name="Выноска: стрелка вправо 7">
            <a:extLst>
              <a:ext uri="{FF2B5EF4-FFF2-40B4-BE49-F238E27FC236}">
                <a16:creationId xmlns:a16="http://schemas.microsoft.com/office/drawing/2014/main" id="{91EEBE0C-9A2F-ED37-ABA6-9972753F2421}"/>
              </a:ext>
            </a:extLst>
          </p:cNvPr>
          <p:cNvSpPr/>
          <p:nvPr/>
        </p:nvSpPr>
        <p:spPr>
          <a:xfrm>
            <a:off x="3815297" y="3429938"/>
            <a:ext cx="4687017" cy="2437658"/>
          </a:xfrm>
          <a:prstGeom prst="rightArrow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ea typeface="Calibri"/>
                <a:cs typeface="Calibri"/>
              </a:rPr>
              <a:t>Карл Смелый </a:t>
            </a:r>
          </a:p>
          <a:p>
            <a:pPr algn="ctr"/>
            <a:endParaRPr lang="ru-RU" dirty="0">
              <a:ea typeface="Calibri"/>
              <a:cs typeface="Calibri"/>
            </a:endParaRPr>
          </a:p>
          <a:p>
            <a:pPr algn="ctr"/>
            <a:r>
              <a:rPr lang="ru-RU" dirty="0">
                <a:ea typeface="Calibri"/>
                <a:cs typeface="Calibri"/>
              </a:rPr>
              <a:t>Образованный, упрямый, отважный, любил простоту, жил по законам рыцарской чести, презирал коварство, храбрый, высокомерный</a:t>
            </a:r>
          </a:p>
          <a:p>
            <a:pPr algn="ctr"/>
            <a:endParaRPr lang="ru-RU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36857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старый, сад&#10;&#10;Автоматически созданное описание">
            <a:extLst>
              <a:ext uri="{FF2B5EF4-FFF2-40B4-BE49-F238E27FC236}">
                <a16:creationId xmlns:a16="http://schemas.microsoft.com/office/drawing/2014/main" id="{8B9CAC4F-C72E-9BB2-6781-0E5B7729E3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58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AB7CAB-63D5-DA99-7A4F-A4DEFF061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13" y="192597"/>
            <a:ext cx="3822189" cy="1899912"/>
          </a:xfrm>
        </p:spPr>
        <p:txBody>
          <a:bodyPr>
            <a:normAutofit/>
          </a:bodyPr>
          <a:lstStyle/>
          <a:p>
            <a:r>
              <a:rPr lang="ru-RU" sz="4000">
                <a:ea typeface="Calibri Light"/>
                <a:cs typeface="Calibri Light"/>
              </a:rPr>
              <a:t>Последствия объединения Франции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EDBC4D-5675-2A2E-FAD9-6C4B0A627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842" y="2218540"/>
            <a:ext cx="4584188" cy="414532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arabicPeriod"/>
            </a:pPr>
            <a:r>
              <a:rPr lang="ru-RU" sz="2400" dirty="0">
                <a:ea typeface="Calibri"/>
                <a:cs typeface="Calibri"/>
              </a:rPr>
              <a:t>Подчинение единой центральной власти</a:t>
            </a:r>
          </a:p>
          <a:p>
            <a:pPr marL="514350" indent="-514350">
              <a:buAutoNum type="arabicPeriod"/>
            </a:pPr>
            <a:r>
              <a:rPr lang="ru-RU" sz="2400" dirty="0">
                <a:ea typeface="Calibri"/>
                <a:cs typeface="Calibri"/>
              </a:rPr>
              <a:t>Окончание феодальной раздробленности</a:t>
            </a:r>
          </a:p>
          <a:p>
            <a:pPr marL="514350" indent="-514350">
              <a:buAutoNum type="arabicPeriod"/>
            </a:pPr>
            <a:r>
              <a:rPr lang="ru-RU" sz="2400" dirty="0">
                <a:ea typeface="Calibri"/>
                <a:cs typeface="Calibri"/>
              </a:rPr>
              <a:t>Установление единого налога</a:t>
            </a:r>
          </a:p>
          <a:p>
            <a:pPr marL="514350" indent="-514350">
              <a:buAutoNum type="arabicPeriod"/>
            </a:pPr>
            <a:r>
              <a:rPr lang="ru-RU" sz="2400" dirty="0">
                <a:ea typeface="Calibri"/>
                <a:cs typeface="Calibri"/>
              </a:rPr>
              <a:t>Покровительство росту городов и расширения торговли</a:t>
            </a:r>
          </a:p>
          <a:p>
            <a:pPr marL="514350" indent="-514350">
              <a:buAutoNum type="arabicPeriod"/>
            </a:pPr>
            <a:r>
              <a:rPr lang="ru-RU" sz="2400" dirty="0">
                <a:ea typeface="Calibri"/>
                <a:cs typeface="Calibri"/>
              </a:rPr>
              <a:t>Появление торгового флота</a:t>
            </a:r>
          </a:p>
          <a:p>
            <a:pPr marL="514350" indent="-514350">
              <a:buAutoNum type="arabicPeriod"/>
            </a:pPr>
            <a:r>
              <a:rPr lang="ru-RU" sz="2400" dirty="0">
                <a:ea typeface="Calibri"/>
                <a:cs typeface="Calibri"/>
              </a:rPr>
              <a:t>Складывание единой культуры, языка, народа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48401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B76D444-2756-434F-AE61-96D69830C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A8B62F13-4B1C-6453-FC7D-27B64FB685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61" r="-1" b="15130"/>
          <a:stretch/>
        </p:blipFill>
        <p:spPr>
          <a:xfrm>
            <a:off x="320040" y="320040"/>
            <a:ext cx="11548872" cy="430346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27B6159-7734-4564-9E0F-C4BC43C36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4782312"/>
            <a:ext cx="11548872" cy="1755648"/>
          </a:xfrm>
          <a:prstGeom prst="rect">
            <a:avLst/>
          </a:prstGeom>
          <a:solidFill>
            <a:schemeClr val="tx1">
              <a:alpha val="93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0011F8-B783-44D5-77FD-EDBDEDE4A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865309"/>
            <a:ext cx="2889504" cy="1345997"/>
          </a:xfrm>
        </p:spPr>
        <p:txBody>
          <a:bodyPr anchor="ctr">
            <a:normAutofit/>
          </a:bodyPr>
          <a:lstStyle/>
          <a:p>
            <a:pPr algn="ctr"/>
            <a:br>
              <a:rPr lang="ru-RU" sz="2600" dirty="0">
                <a:solidFill>
                  <a:schemeClr val="bg1"/>
                </a:solidFill>
                <a:ea typeface="Calibri Light"/>
                <a:cs typeface="Calibri Light"/>
              </a:rPr>
            </a:br>
            <a:r>
              <a:rPr lang="ru-RU" sz="4800" dirty="0">
                <a:solidFill>
                  <a:schemeClr val="bg1"/>
                </a:solidFill>
                <a:ea typeface="Calibri Light"/>
                <a:cs typeface="Calibri Light"/>
              </a:rPr>
              <a:t>1455-1485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2FFB46B-05BC-4950-B18A-9593FDAE6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4059936" y="5237979"/>
            <a:ext cx="0" cy="914400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3D8101F-7A70-0D59-E512-A2A1A9441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9976" y="5009083"/>
            <a:ext cx="6976872" cy="1345997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  <a:latin typeface="Calibri Light"/>
                <a:ea typeface="Calibri Light"/>
                <a:cs typeface="Calibri Light"/>
              </a:rPr>
              <a:t>Война алой и белой розы</a:t>
            </a:r>
            <a:endParaRPr lang="en-US" sz="4400">
              <a:solidFill>
                <a:schemeClr val="bg1"/>
              </a:solidFill>
              <a:ea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700437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9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EC1AE7-1BD7-C90A-3C33-C8696385B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89" y="479618"/>
            <a:ext cx="4169105" cy="1607060"/>
          </a:xfrm>
          <a:noFill/>
          <a:ln w="19050">
            <a:solidFill>
              <a:schemeClr val="tx1"/>
            </a:solidFill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sz="5400" b="1" kern="1200" dirty="0" err="1">
                <a:latin typeface="+mj-lt"/>
                <a:ea typeface="+mj-ea"/>
                <a:cs typeface="+mj-cs"/>
              </a:rPr>
              <a:t>Защитник</a:t>
            </a:r>
            <a:r>
              <a:rPr lang="en-US" sz="5400" b="1" kern="1200" dirty="0">
                <a:latin typeface="+mj-lt"/>
                <a:ea typeface="+mj-ea"/>
                <a:cs typeface="+mj-cs"/>
              </a:rPr>
              <a:t> </a:t>
            </a:r>
            <a:r>
              <a:rPr lang="en-US" sz="5400" b="1" kern="1200" dirty="0" err="1">
                <a:latin typeface="+mj-lt"/>
                <a:ea typeface="+mj-ea"/>
                <a:cs typeface="+mj-cs"/>
              </a:rPr>
              <a:t>Веры</a:t>
            </a:r>
            <a:r>
              <a:rPr lang="en-US" sz="5400" b="1" kern="1200" dirty="0">
                <a:latin typeface="+mj-lt"/>
                <a:ea typeface="+mj-ea"/>
                <a:cs typeface="+mj-cs"/>
              </a:rPr>
              <a:t>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8403B8-49DF-409D-6663-2463548B79E1}"/>
              </a:ext>
            </a:extLst>
          </p:cNvPr>
          <p:cNvSpPr txBox="1"/>
          <p:nvPr/>
        </p:nvSpPr>
        <p:spPr>
          <a:xfrm>
            <a:off x="312789" y="2638043"/>
            <a:ext cx="4226614" cy="394758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/>
              <a:t>30 </a:t>
            </a:r>
            <a:r>
              <a:rPr lang="en-US" sz="2400" dirty="0" err="1"/>
              <a:t>лет</a:t>
            </a:r>
            <a:r>
              <a:rPr lang="en-US" sz="2400" dirty="0"/>
              <a:t> </a:t>
            </a:r>
            <a:r>
              <a:rPr lang="en-US" sz="2400" dirty="0" err="1"/>
              <a:t>Войны</a:t>
            </a:r>
            <a:r>
              <a:rPr lang="en-US" sz="2400" dirty="0"/>
              <a:t> </a:t>
            </a:r>
            <a:r>
              <a:rPr lang="en-US" sz="2400" dirty="0" err="1"/>
              <a:t>Алой</a:t>
            </a:r>
            <a:r>
              <a:rPr lang="en-US" sz="2400" dirty="0"/>
              <a:t> и </a:t>
            </a:r>
            <a:r>
              <a:rPr lang="en-US" sz="2400" dirty="0" err="1"/>
              <a:t>Белой</a:t>
            </a:r>
            <a:r>
              <a:rPr lang="en-US" sz="2400" dirty="0"/>
              <a:t> </a:t>
            </a:r>
            <a:r>
              <a:rPr lang="en-US" sz="2400" dirty="0" err="1"/>
              <a:t>розы</a:t>
            </a:r>
            <a:r>
              <a:rPr lang="en-US" sz="2400" dirty="0"/>
              <a:t> </a:t>
            </a:r>
            <a:r>
              <a:rPr lang="en-US" sz="2400" dirty="0" err="1"/>
              <a:t>унесли</a:t>
            </a:r>
            <a:r>
              <a:rPr lang="en-US" sz="2400" dirty="0"/>
              <a:t> </a:t>
            </a:r>
            <a:r>
              <a:rPr lang="en-US" sz="2400" dirty="0" err="1"/>
              <a:t>почти</a:t>
            </a:r>
            <a:r>
              <a:rPr lang="en-US" sz="2400" dirty="0"/>
              <a:t> </a:t>
            </a:r>
            <a:r>
              <a:rPr lang="en-US" sz="2400" dirty="0" err="1"/>
              <a:t>четверть</a:t>
            </a:r>
            <a:r>
              <a:rPr lang="en-US" sz="2400" dirty="0"/>
              <a:t> </a:t>
            </a:r>
            <a:r>
              <a:rPr lang="en-US" sz="2400" dirty="0" err="1"/>
              <a:t>населения</a:t>
            </a:r>
            <a:r>
              <a:rPr lang="en-US" sz="2400" dirty="0"/>
              <a:t> </a:t>
            </a:r>
            <a:r>
              <a:rPr lang="en-US" sz="2400" dirty="0" err="1"/>
              <a:t>Англии</a:t>
            </a:r>
            <a:r>
              <a:rPr lang="en-US" sz="2400" dirty="0"/>
              <a:t>. В </a:t>
            </a:r>
            <a:r>
              <a:rPr lang="en-US" sz="2400" dirty="0" err="1"/>
              <a:t>ней</a:t>
            </a:r>
            <a:r>
              <a:rPr lang="en-US" sz="2400" dirty="0"/>
              <a:t> </a:t>
            </a:r>
            <a:r>
              <a:rPr lang="en-US" sz="2400" dirty="0" err="1"/>
              <a:t>погибли</a:t>
            </a:r>
            <a:r>
              <a:rPr lang="en-US" sz="2400" dirty="0"/>
              <a:t> 80 </a:t>
            </a:r>
            <a:r>
              <a:rPr lang="en-US" sz="2400" dirty="0" err="1"/>
              <a:t>членов</a:t>
            </a:r>
            <a:r>
              <a:rPr lang="en-US" sz="2400" dirty="0"/>
              <a:t> </a:t>
            </a:r>
            <a:r>
              <a:rPr lang="en-US" sz="2400" dirty="0" err="1"/>
              <a:t>королевских</a:t>
            </a:r>
            <a:r>
              <a:rPr lang="en-US" sz="2400" dirty="0"/>
              <a:t> </a:t>
            </a:r>
            <a:r>
              <a:rPr lang="en-US" sz="2400" dirty="0" err="1"/>
              <a:t>династий</a:t>
            </a:r>
            <a:r>
              <a:rPr lang="en-US" sz="2400" dirty="0"/>
              <a:t> и </a:t>
            </a:r>
            <a:r>
              <a:rPr lang="en-US" sz="2400" dirty="0" err="1"/>
              <a:t>огромное</a:t>
            </a:r>
            <a:r>
              <a:rPr lang="en-US" sz="2400" dirty="0"/>
              <a:t> </a:t>
            </a:r>
            <a:r>
              <a:rPr lang="en-US" sz="2400" dirty="0" err="1"/>
              <a:t>количество</a:t>
            </a:r>
            <a:r>
              <a:rPr lang="en-US" sz="2400" dirty="0"/>
              <a:t> </a:t>
            </a:r>
            <a:r>
              <a:rPr lang="en-US" sz="2400" dirty="0" err="1"/>
              <a:t>знати</a:t>
            </a:r>
            <a:r>
              <a:rPr lang="en-US" sz="2400" dirty="0"/>
              <a:t>.</a:t>
            </a:r>
            <a:endParaRPr lang="en-US" sz="2400" dirty="0">
              <a:ea typeface="Calibri"/>
              <a:cs typeface="Calibri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cs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 err="1"/>
              <a:t>Победивший</a:t>
            </a:r>
            <a:r>
              <a:rPr lang="en-US" sz="2400" dirty="0"/>
              <a:t> в </a:t>
            </a:r>
            <a:r>
              <a:rPr lang="en-US" sz="2400" dirty="0" err="1"/>
              <a:t>борьбе</a:t>
            </a:r>
            <a:r>
              <a:rPr lang="en-US" sz="2400" dirty="0"/>
              <a:t> </a:t>
            </a:r>
            <a:r>
              <a:rPr lang="en-US" sz="2400" dirty="0" err="1"/>
              <a:t>дальний</a:t>
            </a:r>
            <a:r>
              <a:rPr lang="en-US" sz="2400" dirty="0"/>
              <a:t> </a:t>
            </a:r>
            <a:r>
              <a:rPr lang="en-US" sz="2400" dirty="0" err="1"/>
              <a:t>родственник</a:t>
            </a:r>
            <a:r>
              <a:rPr lang="en-US" sz="2400" dirty="0"/>
              <a:t> </a:t>
            </a:r>
            <a:r>
              <a:rPr lang="en-US" sz="2400" dirty="0" err="1"/>
              <a:t>Ланкастеров</a:t>
            </a:r>
            <a:r>
              <a:rPr lang="en-US" sz="2400" dirty="0"/>
              <a:t> - </a:t>
            </a:r>
            <a:r>
              <a:rPr lang="en-US" sz="2400" dirty="0" err="1"/>
              <a:t>генрих</a:t>
            </a:r>
            <a:r>
              <a:rPr lang="en-US" sz="2400" dirty="0"/>
              <a:t> </a:t>
            </a:r>
            <a:r>
              <a:rPr lang="en-US" sz="2400" dirty="0" err="1"/>
              <a:t>Тюдор</a:t>
            </a:r>
            <a:r>
              <a:rPr lang="en-US" sz="2400" dirty="0"/>
              <a:t> </a:t>
            </a:r>
            <a:r>
              <a:rPr lang="en-US" sz="2400" dirty="0" err="1"/>
              <a:t>женился</a:t>
            </a:r>
            <a:r>
              <a:rPr lang="en-US" sz="2400" dirty="0"/>
              <a:t> </a:t>
            </a:r>
            <a:r>
              <a:rPr lang="en-US" sz="2400" dirty="0" err="1"/>
              <a:t>на</a:t>
            </a:r>
            <a:r>
              <a:rPr lang="en-US" sz="2400" dirty="0"/>
              <a:t> </a:t>
            </a:r>
            <a:r>
              <a:rPr lang="en-US" sz="2400" dirty="0" err="1"/>
              <a:t>дочери</a:t>
            </a:r>
            <a:r>
              <a:rPr lang="en-US" sz="2400" dirty="0"/>
              <a:t> </a:t>
            </a:r>
            <a:r>
              <a:rPr lang="en-US" sz="2400" dirty="0" err="1"/>
              <a:t>короля</a:t>
            </a:r>
            <a:r>
              <a:rPr lang="en-US" sz="2400" dirty="0"/>
              <a:t> </a:t>
            </a:r>
            <a:r>
              <a:rPr lang="en-US" sz="2400" dirty="0" err="1"/>
              <a:t>из</a:t>
            </a:r>
            <a:r>
              <a:rPr lang="en-US" sz="2400" dirty="0"/>
              <a:t> </a:t>
            </a:r>
            <a:r>
              <a:rPr lang="en-US" sz="2400" dirty="0" err="1"/>
              <a:t>династии</a:t>
            </a:r>
            <a:r>
              <a:rPr lang="en-US" sz="2400" dirty="0"/>
              <a:t> </a:t>
            </a:r>
            <a:r>
              <a:rPr lang="en-US" sz="2400" dirty="0" err="1"/>
              <a:t>Йорков</a:t>
            </a:r>
            <a:r>
              <a:rPr lang="en-US" sz="2400" dirty="0"/>
              <a:t>. </a:t>
            </a:r>
            <a:endParaRPr lang="en-US" sz="2400" dirty="0">
              <a:ea typeface="Calibri"/>
              <a:cs typeface="Calibri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344CF6A7-8CE2-16E9-3481-2B0812E17E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996" t="49088" r="30779" b="22796"/>
          <a:stretch/>
        </p:blipFill>
        <p:spPr>
          <a:xfrm>
            <a:off x="4823310" y="2083694"/>
            <a:ext cx="6984014" cy="270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6363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EC7CE6-803E-C7DE-1C8F-AB7245627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25" y="-3338"/>
            <a:ext cx="4626928" cy="162232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kern="1200" dirty="0" err="1">
                <a:latin typeface="+mj-lt"/>
                <a:ea typeface="+mj-ea"/>
                <a:cs typeface="+mj-cs"/>
              </a:rPr>
              <a:t>Правление</a:t>
            </a:r>
            <a:r>
              <a:rPr lang="en-US" sz="4000" b="1" kern="1200" dirty="0">
                <a:latin typeface="+mj-lt"/>
                <a:ea typeface="+mj-ea"/>
                <a:cs typeface="+mj-cs"/>
              </a:rPr>
              <a:t> </a:t>
            </a:r>
            <a:r>
              <a:rPr lang="en-US" sz="4000" b="1" kern="1200" dirty="0" err="1">
                <a:latin typeface="+mj-lt"/>
                <a:ea typeface="+mj-ea"/>
                <a:cs typeface="+mj-cs"/>
              </a:rPr>
              <a:t>Генхира</a:t>
            </a:r>
            <a:r>
              <a:rPr lang="en-US" sz="4000" b="1" kern="1200" dirty="0">
                <a:latin typeface="+mj-lt"/>
                <a:ea typeface="+mj-ea"/>
                <a:cs typeface="+mj-cs"/>
              </a:rPr>
              <a:t> </a:t>
            </a:r>
            <a:r>
              <a:rPr lang="en-US" sz="4000" b="1" kern="1200" dirty="0" err="1">
                <a:latin typeface="+mj-lt"/>
                <a:ea typeface="+mj-ea"/>
                <a:cs typeface="+mj-cs"/>
              </a:rPr>
              <a:t>Тюдора</a:t>
            </a:r>
            <a:endParaRPr lang="ru-RU" sz="4000" b="1">
              <a:ea typeface="Calibri Light"/>
              <a:cs typeface="Calibri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C14FCB-297E-6D68-3026-5C028FE41726}"/>
              </a:ext>
            </a:extLst>
          </p:cNvPr>
          <p:cNvSpPr txBox="1"/>
          <p:nvPr/>
        </p:nvSpPr>
        <p:spPr>
          <a:xfrm>
            <a:off x="1950" y="2021457"/>
            <a:ext cx="4626927" cy="4418022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/>
              <a:t>Запретил</a:t>
            </a:r>
            <a:r>
              <a:rPr lang="en-US" sz="2800" dirty="0"/>
              <a:t> </a:t>
            </a:r>
            <a:r>
              <a:rPr lang="en-US" sz="2800" dirty="0" err="1"/>
              <a:t>феодалам</a:t>
            </a:r>
            <a:r>
              <a:rPr lang="en-US" sz="2800" dirty="0"/>
              <a:t> </a:t>
            </a:r>
            <a:r>
              <a:rPr lang="en-US" sz="2800" dirty="0" err="1"/>
              <a:t>содержать</a:t>
            </a:r>
            <a:r>
              <a:rPr lang="en-US" sz="2800" dirty="0"/>
              <a:t> </a:t>
            </a:r>
            <a:r>
              <a:rPr lang="en-US" sz="2800" dirty="0" err="1"/>
              <a:t>вооружённые</a:t>
            </a:r>
            <a:r>
              <a:rPr lang="en-US" sz="2800" dirty="0"/>
              <a:t> </a:t>
            </a:r>
            <a:r>
              <a:rPr lang="en-US" sz="2800" dirty="0" err="1"/>
              <a:t>отряды</a:t>
            </a:r>
            <a:endParaRPr lang="en-US" sz="2800" dirty="0">
              <a:ea typeface="Calibri"/>
              <a:cs typeface="Calibri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err="1"/>
              <a:t>Вёл</a:t>
            </a:r>
            <a:r>
              <a:rPr lang="en-US" sz="2800" dirty="0"/>
              <a:t> </a:t>
            </a:r>
            <a:r>
              <a:rPr lang="en-US" sz="2800" err="1"/>
              <a:t>борьбу</a:t>
            </a:r>
            <a:r>
              <a:rPr lang="en-US" sz="2800" dirty="0"/>
              <a:t> с </a:t>
            </a:r>
            <a:r>
              <a:rPr lang="en-US" sz="2800" err="1"/>
              <a:t>непокорными</a:t>
            </a:r>
            <a:r>
              <a:rPr lang="en-US" sz="2800" dirty="0"/>
              <a:t> </a:t>
            </a:r>
            <a:r>
              <a:rPr lang="en-US" sz="2800" err="1"/>
              <a:t>феодалами</a:t>
            </a:r>
            <a:endParaRPr lang="en-US" sz="2800">
              <a:ea typeface="Calibri"/>
              <a:cs typeface="Calibri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err="1"/>
              <a:t>Пополнял</a:t>
            </a:r>
            <a:r>
              <a:rPr lang="en-US" sz="2800" dirty="0"/>
              <a:t> </a:t>
            </a:r>
            <a:r>
              <a:rPr lang="en-US" sz="2800" err="1"/>
              <a:t>казну</a:t>
            </a:r>
            <a:r>
              <a:rPr lang="en-US" sz="2800" dirty="0"/>
              <a:t> </a:t>
            </a:r>
            <a:r>
              <a:rPr lang="en-US" sz="2800" err="1"/>
              <a:t>разными</a:t>
            </a:r>
            <a:r>
              <a:rPr lang="en-US" sz="2800" dirty="0"/>
              <a:t> </a:t>
            </a:r>
            <a:r>
              <a:rPr lang="en-US" sz="2800" err="1"/>
              <a:t>способами</a:t>
            </a:r>
            <a:endParaRPr lang="en-US" sz="2800">
              <a:ea typeface="Calibri"/>
              <a:cs typeface="Calibri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err="1"/>
              <a:t>Парламент</a:t>
            </a:r>
            <a:r>
              <a:rPr lang="en-US" sz="2800" dirty="0"/>
              <a:t> </a:t>
            </a:r>
            <a:r>
              <a:rPr lang="en-US" sz="2800" err="1"/>
              <a:t>собирал</a:t>
            </a:r>
            <a:r>
              <a:rPr lang="en-US" sz="2800" dirty="0"/>
              <a:t> 2 </a:t>
            </a:r>
            <a:r>
              <a:rPr lang="en-US" sz="2800" err="1"/>
              <a:t>раза</a:t>
            </a:r>
            <a:endParaRPr lang="en-US" sz="2800">
              <a:ea typeface="Calibri"/>
              <a:cs typeface="Calibri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/>
              <a:t>Раздавал</a:t>
            </a:r>
            <a:r>
              <a:rPr lang="en-US" sz="2800" dirty="0"/>
              <a:t> </a:t>
            </a:r>
            <a:r>
              <a:rPr lang="en-US" sz="2800" dirty="0" err="1"/>
              <a:t>земли</a:t>
            </a:r>
            <a:r>
              <a:rPr lang="en-US" sz="2800" dirty="0"/>
              <a:t> и </a:t>
            </a:r>
            <a:r>
              <a:rPr lang="en-US" sz="2800" dirty="0" err="1"/>
              <a:t>титулы</a:t>
            </a:r>
            <a:r>
              <a:rPr lang="en-US" sz="2800" dirty="0"/>
              <a:t> </a:t>
            </a:r>
            <a:r>
              <a:rPr lang="en-US" sz="2800" dirty="0" err="1"/>
              <a:t>своим</a:t>
            </a:r>
            <a:r>
              <a:rPr lang="en-US" sz="2800" dirty="0"/>
              <a:t> </a:t>
            </a:r>
            <a:r>
              <a:rPr lang="en-US" sz="2800" dirty="0" err="1"/>
              <a:t>сторонникам</a:t>
            </a:r>
            <a:endParaRPr lang="en-US" sz="2800" err="1">
              <a:ea typeface="Calibri"/>
              <a:cs typeface="Calibr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екст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5AB7D244-0E23-DE4F-A1F6-06AF5E70A0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107" r="19851"/>
          <a:stretch/>
        </p:blipFill>
        <p:spPr>
          <a:xfrm>
            <a:off x="6283303" y="807593"/>
            <a:ext cx="4264449" cy="523956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55072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75A846-09EB-AFC3-CB5B-2BECA7A05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503" y="968974"/>
            <a:ext cx="11536391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a typeface="Calibri Light"/>
                <a:cs typeface="Calibri Light"/>
              </a:rPr>
              <a:t>Абсолютизм</a:t>
            </a:r>
            <a:r>
              <a:rPr lang="ru-RU" dirty="0">
                <a:ea typeface="Calibri Light"/>
                <a:cs typeface="Calibri Light"/>
              </a:rPr>
              <a:t>  - форма правления, при которой монарху принадлежит неограниченная верховная власть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89E48E-0F67-B7D9-E9DE-AB63A03696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ru-RU"/>
          </a:p>
          <a:p>
            <a:endParaRPr lang="ru-RU" dirty="0">
              <a:ea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FDA43C-AD2D-6ADD-303B-D899EB32365A}"/>
              </a:ext>
            </a:extLst>
          </p:cNvPr>
          <p:cNvSpPr txBox="1"/>
          <p:nvPr/>
        </p:nvSpPr>
        <p:spPr>
          <a:xfrm>
            <a:off x="749513" y="3134263"/>
            <a:ext cx="11439458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4000" b="1" u="sng" dirty="0">
                <a:latin typeface="Calibri Light"/>
                <a:ea typeface="Calibri"/>
                <a:cs typeface="Calibri"/>
              </a:rPr>
              <a:t>Основные черты:</a:t>
            </a:r>
          </a:p>
          <a:p>
            <a:pPr marL="342900" indent="-342900">
              <a:buAutoNum type="arabicPeriod"/>
            </a:pPr>
            <a:r>
              <a:rPr lang="ru-RU" sz="4000" dirty="0">
                <a:latin typeface="Calibri Light"/>
                <a:ea typeface="Calibri"/>
                <a:cs typeface="Calibri"/>
              </a:rPr>
              <a:t>Создание аппарата чиновников</a:t>
            </a:r>
          </a:p>
          <a:p>
            <a:pPr marL="342900" indent="-342900">
              <a:buAutoNum type="arabicPeriod"/>
            </a:pPr>
            <a:r>
              <a:rPr lang="ru-RU" sz="4000" dirty="0">
                <a:latin typeface="Calibri Light"/>
                <a:ea typeface="Calibri"/>
                <a:cs typeface="Calibri"/>
              </a:rPr>
              <a:t>Создание постоянной армии</a:t>
            </a:r>
          </a:p>
          <a:p>
            <a:pPr marL="342900" indent="-342900">
              <a:buAutoNum type="arabicPeriod"/>
            </a:pPr>
            <a:r>
              <a:rPr lang="ru-RU" sz="4000" dirty="0">
                <a:latin typeface="Calibri Light"/>
                <a:ea typeface="Calibri"/>
                <a:cs typeface="Calibri"/>
              </a:rPr>
              <a:t>Отсутствие сословно-представительских органов </a:t>
            </a:r>
          </a:p>
        </p:txBody>
      </p:sp>
    </p:spTree>
    <p:extLst>
      <p:ext uri="{BB962C8B-B14F-4D97-AF65-F5344CB8AC3E}">
        <p14:creationId xmlns:p14="http://schemas.microsoft.com/office/powerpoint/2010/main" val="17904234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Усиление королевской власти в конце XV века во Франции и в Англии</vt:lpstr>
      <vt:lpstr>Завершение объединения во Франции</vt:lpstr>
      <vt:lpstr>Завершение объединения во Франции</vt:lpstr>
      <vt:lpstr>Завершение объединения во Франции</vt:lpstr>
      <vt:lpstr>Последствия объединения Франции</vt:lpstr>
      <vt:lpstr> 1455-1485</vt:lpstr>
      <vt:lpstr>Защитник Веры </vt:lpstr>
      <vt:lpstr>Правление Генхира Тюдора</vt:lpstr>
      <vt:lpstr>Абсолютизм  - форма правления, при которой монарху принадлежит неограниченная верховная власть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260</cp:revision>
  <dcterms:created xsi:type="dcterms:W3CDTF">2023-01-19T08:00:26Z</dcterms:created>
  <dcterms:modified xsi:type="dcterms:W3CDTF">2023-01-19T09:12:38Z</dcterms:modified>
</cp:coreProperties>
</file>