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4" r:id="rId3"/>
    <p:sldId id="265" r:id="rId4"/>
    <p:sldId id="266" r:id="rId5"/>
    <p:sldId id="273" r:id="rId6"/>
    <p:sldId id="268" r:id="rId7"/>
    <p:sldId id="269" r:id="rId8"/>
    <p:sldId id="270" r:id="rId9"/>
    <p:sldId id="274" r:id="rId10"/>
    <p:sldId id="271" r:id="rId11"/>
    <p:sldId id="275" r:id="rId12"/>
    <p:sldId id="272" r:id="rId13"/>
    <p:sldId id="276" r:id="rId14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4604" autoAdjust="0"/>
  </p:normalViewPr>
  <p:slideViewPr>
    <p:cSldViewPr>
      <p:cViewPr varScale="1">
        <p:scale>
          <a:sx n="77" d="100"/>
          <a:sy n="77" d="100"/>
        </p:scale>
        <p:origin x="-13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564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C0531D-44AB-44A2-9E36-D9C2C7338A28}" type="doc">
      <dgm:prSet loTypeId="urn:microsoft.com/office/officeart/2005/8/layout/radial4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EFB970-38EF-4712-ACA5-6C2F19368C1A}">
      <dgm:prSet phldrT="[Текст]"/>
      <dgm:spPr/>
      <dgm:t>
        <a:bodyPr/>
        <a:lstStyle/>
        <a:p>
          <a:r>
            <a:rPr lang="ru-RU" dirty="0" smtClean="0"/>
            <a:t>одаренность</a:t>
          </a:r>
          <a:endParaRPr lang="ru-RU" dirty="0"/>
        </a:p>
      </dgm:t>
    </dgm:pt>
    <dgm:pt modelId="{C2C3E9CB-D68A-4359-978F-7A048A886E63}" type="parTrans" cxnId="{A9F77BAC-7B27-4B59-80A0-65016D2EBA88}">
      <dgm:prSet/>
      <dgm:spPr/>
      <dgm:t>
        <a:bodyPr/>
        <a:lstStyle/>
        <a:p>
          <a:endParaRPr lang="ru-RU"/>
        </a:p>
      </dgm:t>
    </dgm:pt>
    <dgm:pt modelId="{0DBEC93D-8725-4EF1-AFEB-E8695F8E5CA8}" type="sibTrans" cxnId="{A9F77BAC-7B27-4B59-80A0-65016D2EBA88}">
      <dgm:prSet/>
      <dgm:spPr/>
      <dgm:t>
        <a:bodyPr/>
        <a:lstStyle/>
        <a:p>
          <a:endParaRPr lang="ru-RU"/>
        </a:p>
      </dgm:t>
    </dgm:pt>
    <dgm:pt modelId="{870598BA-DF6E-4442-B852-D300E98E04EC}">
      <dgm:prSet phldrT="[Текст]"/>
      <dgm:spPr/>
      <dgm:t>
        <a:bodyPr/>
        <a:lstStyle/>
        <a:p>
          <a:r>
            <a:rPr lang="ru-RU" dirty="0" smtClean="0"/>
            <a:t>Наследственность (природные задатки)</a:t>
          </a:r>
          <a:endParaRPr lang="ru-RU" dirty="0"/>
        </a:p>
      </dgm:t>
    </dgm:pt>
    <dgm:pt modelId="{6FDFB278-E143-4C70-AD21-2A6922779683}" type="parTrans" cxnId="{63CF6A04-8FDA-42D2-A294-CFAE85899CF9}">
      <dgm:prSet/>
      <dgm:spPr/>
      <dgm:t>
        <a:bodyPr/>
        <a:lstStyle/>
        <a:p>
          <a:endParaRPr lang="ru-RU"/>
        </a:p>
      </dgm:t>
    </dgm:pt>
    <dgm:pt modelId="{35E0DAC3-4CFB-4397-A7B2-42262042DC67}" type="sibTrans" cxnId="{63CF6A04-8FDA-42D2-A294-CFAE85899CF9}">
      <dgm:prSet/>
      <dgm:spPr/>
      <dgm:t>
        <a:bodyPr/>
        <a:lstStyle/>
        <a:p>
          <a:endParaRPr lang="ru-RU"/>
        </a:p>
      </dgm:t>
    </dgm:pt>
    <dgm:pt modelId="{02BF1B5A-C01E-4026-A44D-C9D9AC1A8003}">
      <dgm:prSet phldrT="[Текст]"/>
      <dgm:spPr/>
      <dgm:t>
        <a:bodyPr/>
        <a:lstStyle/>
        <a:p>
          <a:r>
            <a:rPr lang="ru-RU" dirty="0" smtClean="0"/>
            <a:t>Социальная среда</a:t>
          </a:r>
          <a:endParaRPr lang="ru-RU" dirty="0"/>
        </a:p>
      </dgm:t>
    </dgm:pt>
    <dgm:pt modelId="{FC9E4192-1695-4BE3-BC84-D504A0419D78}" type="parTrans" cxnId="{164D00C9-161C-4E66-A301-A21F22A049A6}">
      <dgm:prSet/>
      <dgm:spPr/>
      <dgm:t>
        <a:bodyPr/>
        <a:lstStyle/>
        <a:p>
          <a:endParaRPr lang="ru-RU"/>
        </a:p>
      </dgm:t>
    </dgm:pt>
    <dgm:pt modelId="{CB495E47-A62F-4E63-AD03-A4EF5DA1E42C}" type="sibTrans" cxnId="{164D00C9-161C-4E66-A301-A21F22A049A6}">
      <dgm:prSet/>
      <dgm:spPr/>
      <dgm:t>
        <a:bodyPr/>
        <a:lstStyle/>
        <a:p>
          <a:endParaRPr lang="ru-RU"/>
        </a:p>
      </dgm:t>
    </dgm:pt>
    <dgm:pt modelId="{FD294A1E-7989-47BE-996C-D13B2F423FA4}">
      <dgm:prSet phldrT="[Текст]"/>
      <dgm:spPr/>
      <dgm:t>
        <a:bodyPr/>
        <a:lstStyle/>
        <a:p>
          <a:r>
            <a:rPr lang="ru-RU" dirty="0" smtClean="0"/>
            <a:t>Психологические механизмы саморазвития личности</a:t>
          </a:r>
          <a:endParaRPr lang="ru-RU" dirty="0"/>
        </a:p>
      </dgm:t>
    </dgm:pt>
    <dgm:pt modelId="{7FCCC0CB-60F4-4CE2-A135-4F4657E1D9A0}" type="parTrans" cxnId="{69BD38F2-AC1C-4E7C-A2EF-A399F457A0D1}">
      <dgm:prSet/>
      <dgm:spPr/>
      <dgm:t>
        <a:bodyPr/>
        <a:lstStyle/>
        <a:p>
          <a:endParaRPr lang="ru-RU"/>
        </a:p>
      </dgm:t>
    </dgm:pt>
    <dgm:pt modelId="{BF56C752-9DE9-4958-AB15-4708791BE0A5}" type="sibTrans" cxnId="{69BD38F2-AC1C-4E7C-A2EF-A399F457A0D1}">
      <dgm:prSet/>
      <dgm:spPr/>
      <dgm:t>
        <a:bodyPr/>
        <a:lstStyle/>
        <a:p>
          <a:endParaRPr lang="ru-RU"/>
        </a:p>
      </dgm:t>
    </dgm:pt>
    <dgm:pt modelId="{4F41E720-E7B7-4E5D-ABE2-C69F38BC1900}" type="pres">
      <dgm:prSet presAssocID="{73C0531D-44AB-44A2-9E36-D9C2C7338A2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DDC744-28BA-42DC-B08E-2C9FDD97F54C}" type="pres">
      <dgm:prSet presAssocID="{06EFB970-38EF-4712-ACA5-6C2F19368C1A}" presName="centerShape" presStyleLbl="node0" presStyleIdx="0" presStyleCnt="1"/>
      <dgm:spPr/>
      <dgm:t>
        <a:bodyPr/>
        <a:lstStyle/>
        <a:p>
          <a:endParaRPr lang="ru-RU"/>
        </a:p>
      </dgm:t>
    </dgm:pt>
    <dgm:pt modelId="{182FEA26-755B-4BD1-85E9-43604C587BEE}" type="pres">
      <dgm:prSet presAssocID="{6FDFB278-E143-4C70-AD21-2A6922779683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7068CC0B-D380-466A-81D7-5A6FA35B58F7}" type="pres">
      <dgm:prSet presAssocID="{870598BA-DF6E-4442-B852-D300E98E04E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C6B244-AAF1-40D0-88FE-4931AFFD7008}" type="pres">
      <dgm:prSet presAssocID="{FC9E4192-1695-4BE3-BC84-D504A0419D78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A5910D97-5398-4FA4-BFE0-346F02E1BA60}" type="pres">
      <dgm:prSet presAssocID="{02BF1B5A-C01E-4026-A44D-C9D9AC1A800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429BE9-9728-41B9-AC10-FDEC2E409528}" type="pres">
      <dgm:prSet presAssocID="{7FCCC0CB-60F4-4CE2-A135-4F4657E1D9A0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F2E3B1DD-3177-4871-8E7F-16C8996477F9}" type="pres">
      <dgm:prSet presAssocID="{FD294A1E-7989-47BE-996C-D13B2F423FA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BD38F2-AC1C-4E7C-A2EF-A399F457A0D1}" srcId="{06EFB970-38EF-4712-ACA5-6C2F19368C1A}" destId="{FD294A1E-7989-47BE-996C-D13B2F423FA4}" srcOrd="2" destOrd="0" parTransId="{7FCCC0CB-60F4-4CE2-A135-4F4657E1D9A0}" sibTransId="{BF56C752-9DE9-4958-AB15-4708791BE0A5}"/>
    <dgm:cxn modelId="{0C81D5E2-4609-41D2-9DDC-B7ADCB385051}" type="presOf" srcId="{FD294A1E-7989-47BE-996C-D13B2F423FA4}" destId="{F2E3B1DD-3177-4871-8E7F-16C8996477F9}" srcOrd="0" destOrd="0" presId="urn:microsoft.com/office/officeart/2005/8/layout/radial4"/>
    <dgm:cxn modelId="{63CF6A04-8FDA-42D2-A294-CFAE85899CF9}" srcId="{06EFB970-38EF-4712-ACA5-6C2F19368C1A}" destId="{870598BA-DF6E-4442-B852-D300E98E04EC}" srcOrd="0" destOrd="0" parTransId="{6FDFB278-E143-4C70-AD21-2A6922779683}" sibTransId="{35E0DAC3-4CFB-4397-A7B2-42262042DC67}"/>
    <dgm:cxn modelId="{4312A89C-0B10-4C19-A2C4-4EE31406E37C}" type="presOf" srcId="{02BF1B5A-C01E-4026-A44D-C9D9AC1A8003}" destId="{A5910D97-5398-4FA4-BFE0-346F02E1BA60}" srcOrd="0" destOrd="0" presId="urn:microsoft.com/office/officeart/2005/8/layout/radial4"/>
    <dgm:cxn modelId="{A9F77BAC-7B27-4B59-80A0-65016D2EBA88}" srcId="{73C0531D-44AB-44A2-9E36-D9C2C7338A28}" destId="{06EFB970-38EF-4712-ACA5-6C2F19368C1A}" srcOrd="0" destOrd="0" parTransId="{C2C3E9CB-D68A-4359-978F-7A048A886E63}" sibTransId="{0DBEC93D-8725-4EF1-AFEB-E8695F8E5CA8}"/>
    <dgm:cxn modelId="{910834AC-216D-4A64-8180-F0028F89B6D0}" type="presOf" srcId="{7FCCC0CB-60F4-4CE2-A135-4F4657E1D9A0}" destId="{2D429BE9-9728-41B9-AC10-FDEC2E409528}" srcOrd="0" destOrd="0" presId="urn:microsoft.com/office/officeart/2005/8/layout/radial4"/>
    <dgm:cxn modelId="{3739892C-CEAB-40CF-98B8-E5F69438EF66}" type="presOf" srcId="{FC9E4192-1695-4BE3-BC84-D504A0419D78}" destId="{ADC6B244-AAF1-40D0-88FE-4931AFFD7008}" srcOrd="0" destOrd="0" presId="urn:microsoft.com/office/officeart/2005/8/layout/radial4"/>
    <dgm:cxn modelId="{164D00C9-161C-4E66-A301-A21F22A049A6}" srcId="{06EFB970-38EF-4712-ACA5-6C2F19368C1A}" destId="{02BF1B5A-C01E-4026-A44D-C9D9AC1A8003}" srcOrd="1" destOrd="0" parTransId="{FC9E4192-1695-4BE3-BC84-D504A0419D78}" sibTransId="{CB495E47-A62F-4E63-AD03-A4EF5DA1E42C}"/>
    <dgm:cxn modelId="{DCBE3579-9D38-4DAA-AE89-403C64DEE2AB}" type="presOf" srcId="{6FDFB278-E143-4C70-AD21-2A6922779683}" destId="{182FEA26-755B-4BD1-85E9-43604C587BEE}" srcOrd="0" destOrd="0" presId="urn:microsoft.com/office/officeart/2005/8/layout/radial4"/>
    <dgm:cxn modelId="{E2B2334A-7C7C-444B-9855-F0B86D80FAA9}" type="presOf" srcId="{870598BA-DF6E-4442-B852-D300E98E04EC}" destId="{7068CC0B-D380-466A-81D7-5A6FA35B58F7}" srcOrd="0" destOrd="0" presId="urn:microsoft.com/office/officeart/2005/8/layout/radial4"/>
    <dgm:cxn modelId="{D3D39A0C-10D0-4BE7-B5C7-53A6A8DB591E}" type="presOf" srcId="{73C0531D-44AB-44A2-9E36-D9C2C7338A28}" destId="{4F41E720-E7B7-4E5D-ABE2-C69F38BC1900}" srcOrd="0" destOrd="0" presId="urn:microsoft.com/office/officeart/2005/8/layout/radial4"/>
    <dgm:cxn modelId="{757B5748-FB3E-4436-BC07-FE2A81439BD7}" type="presOf" srcId="{06EFB970-38EF-4712-ACA5-6C2F19368C1A}" destId="{A5DDC744-28BA-42DC-B08E-2C9FDD97F54C}" srcOrd="0" destOrd="0" presId="urn:microsoft.com/office/officeart/2005/8/layout/radial4"/>
    <dgm:cxn modelId="{584C3CE1-A8A7-4E36-B6A1-D0EDA5BCF4F9}" type="presParOf" srcId="{4F41E720-E7B7-4E5D-ABE2-C69F38BC1900}" destId="{A5DDC744-28BA-42DC-B08E-2C9FDD97F54C}" srcOrd="0" destOrd="0" presId="urn:microsoft.com/office/officeart/2005/8/layout/radial4"/>
    <dgm:cxn modelId="{AE460C4D-3366-413D-B8A4-33BC3DF04D37}" type="presParOf" srcId="{4F41E720-E7B7-4E5D-ABE2-C69F38BC1900}" destId="{182FEA26-755B-4BD1-85E9-43604C587BEE}" srcOrd="1" destOrd="0" presId="urn:microsoft.com/office/officeart/2005/8/layout/radial4"/>
    <dgm:cxn modelId="{E95856B7-B2BC-4718-8420-404D31B42AF4}" type="presParOf" srcId="{4F41E720-E7B7-4E5D-ABE2-C69F38BC1900}" destId="{7068CC0B-D380-466A-81D7-5A6FA35B58F7}" srcOrd="2" destOrd="0" presId="urn:microsoft.com/office/officeart/2005/8/layout/radial4"/>
    <dgm:cxn modelId="{674782F1-D473-405C-B264-A18A12D20754}" type="presParOf" srcId="{4F41E720-E7B7-4E5D-ABE2-C69F38BC1900}" destId="{ADC6B244-AAF1-40D0-88FE-4931AFFD7008}" srcOrd="3" destOrd="0" presId="urn:microsoft.com/office/officeart/2005/8/layout/radial4"/>
    <dgm:cxn modelId="{90F6C1C4-F05C-4DB5-B6A4-236416D9DCCC}" type="presParOf" srcId="{4F41E720-E7B7-4E5D-ABE2-C69F38BC1900}" destId="{A5910D97-5398-4FA4-BFE0-346F02E1BA60}" srcOrd="4" destOrd="0" presId="urn:microsoft.com/office/officeart/2005/8/layout/radial4"/>
    <dgm:cxn modelId="{5A57076F-C30E-47D1-A56D-2CF50CC0C2B4}" type="presParOf" srcId="{4F41E720-E7B7-4E5D-ABE2-C69F38BC1900}" destId="{2D429BE9-9728-41B9-AC10-FDEC2E409528}" srcOrd="5" destOrd="0" presId="urn:microsoft.com/office/officeart/2005/8/layout/radial4"/>
    <dgm:cxn modelId="{D9CD9F16-5DA1-4C90-88E4-BC9198A0DBC7}" type="presParOf" srcId="{4F41E720-E7B7-4E5D-ABE2-C69F38BC1900}" destId="{F2E3B1DD-3177-4871-8E7F-16C8996477F9}" srcOrd="6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492896"/>
            <a:ext cx="7344816" cy="1440160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205393" y="14401"/>
            <a:ext cx="7831103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403648" y="1340768"/>
            <a:ext cx="7632847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393" y="14401"/>
            <a:ext cx="7831103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1340768"/>
            <a:ext cx="7632847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педагогическое сопровождение одаренного ребенка 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C:\Users\Максим\Pictures\Одаренные дет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929066"/>
            <a:ext cx="1752205" cy="1751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000628" y="5000636"/>
            <a:ext cx="403586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t>МБОУ «</a:t>
            </a:r>
            <a:r>
              <a:rPr lang="ru-RU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t>Выльгортская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t> СОШ №1»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t>Педагог-психолог Иевлева И.В.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571480"/>
            <a:ext cx="7632847" cy="5737840"/>
          </a:xfrm>
        </p:spPr>
        <p:txBody>
          <a:bodyPr>
            <a:normAutofit lnSpcReduction="10000"/>
          </a:bodyPr>
          <a:lstStyle/>
          <a:p>
            <a:pPr algn="ctr">
              <a:buClr>
                <a:srgbClr val="FE8637"/>
              </a:buClr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Охватывают два аспекта поведения одаренного ребенка: </a:t>
            </a:r>
          </a:p>
          <a:p>
            <a:pPr algn="ctr">
              <a:buClr>
                <a:srgbClr val="FE8637"/>
              </a:buCl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инструментальный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мотивационный.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Clr>
                <a:srgbClr val="FE8637"/>
              </a:buClr>
            </a:pP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E8637"/>
              </a:buClr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Мотивационный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характеризует отношение ребенка к той или иной стороне действительности, а также к своей деятельности.</a:t>
            </a:r>
          </a:p>
          <a:p>
            <a:pPr>
              <a:buClr>
                <a:srgbClr val="FE8637"/>
              </a:buClr>
              <a:buNone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E8637"/>
              </a:buClr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Инструментальный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характеризует способы его деятельности.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393" y="428603"/>
            <a:ext cx="7831103" cy="1000133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 работе с одаренными детьми, учитель должен быть: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увлечен своим делом;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способным к экспериментальной, научной и творческой деятельности;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профессионально грамотным;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интеллектуальным, нравственным и эрудированным;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проводником передовых педагогических технологий;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психологом, воспитателем и умелым организатором учебно-воспитательного процесса;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знатоком во всех областях человеческой жизни.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393" y="285728"/>
            <a:ext cx="7831103" cy="107157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работы с одаренными учащимися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творческие мастерские;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групповые занятия по параллелям классов с сильными учащимися;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факультативы;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кружки по интересам;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занятия исследовательской деятельностью;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конкурсы;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интеллектуальный марафон;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научно-практические конференции;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в олимпиадах;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по индивидуальным планам;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сотрудничество с другими школами, ВУЗами.</a:t>
            </a:r>
          </a:p>
          <a:p>
            <a:endParaRPr lang="ru-RU" dirty="0"/>
          </a:p>
        </p:txBody>
      </p:sp>
      <p:pic>
        <p:nvPicPr>
          <p:cNvPr id="4" name="Picture 5" descr="C:\Users\Максим\Pictures\Одаренные де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4214817"/>
            <a:ext cx="1214446" cy="1213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Перечень методик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571612"/>
            <a:ext cx="7632847" cy="473770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«Карта одаренности» (Савенков А.И. «Одаренный ребенок дома и в школе», Екатеринбург, 2004)</a:t>
            </a:r>
          </a:p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Опросник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выявления одаренных учащихся (Е.Н. Задорина)</a:t>
            </a:r>
          </a:p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Опросник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выявления одаренных школьников (А.А. Лосева)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Анкета «Как распознать одаренность» (Л.Г. Кузнецова, Л.П.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Сверч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D:\!!!ОКСАНЫ!!!\картинки космос\ColorsofSpring-v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482710"/>
            <a:ext cx="2817798" cy="2113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393" y="142853"/>
            <a:ext cx="7831103" cy="5786478"/>
          </a:xfrm>
        </p:spPr>
        <p:txBody>
          <a:bodyPr/>
          <a:lstStyle/>
          <a:p>
            <a:pPr eaLnBrk="0" hangingPunct="0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« Одаренных детей трудно учить, с ними сложно жить, но воспитывать их просто невозможно».</a:t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          </a:t>
            </a:r>
            <a:b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  </a:t>
            </a:r>
            <a:r>
              <a:rPr lang="ru-RU" sz="2800" b="1" dirty="0" err="1" smtClean="0">
                <a:solidFill>
                  <a:schemeClr val="tx1"/>
                </a:solidFill>
                <a:latin typeface="Monotype Corsiva" pitchFamily="66" charset="0"/>
              </a:rPr>
              <a:t>Рэй</a:t>
            </a:r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</a:rPr>
              <a:t> Джонсон, американский психолог </a:t>
            </a:r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14290"/>
            <a:ext cx="7822081" cy="609503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Одаренность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это системное, развивающееся в течение жизни качество психики, которое определяет возможность достижения человеком более высоких (необычных, незаурядных) результатов в одном или нескольких видах деятельности по сравнению с другими людьми.</a:t>
            </a:r>
          </a:p>
          <a:p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190500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Одаренность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это качественное своеобразное сочетание способностей, обеспечивающие успешное выполнение деятельности.</a:t>
            </a:r>
          </a:p>
          <a:p>
            <a:pPr indent="190500"/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190500" eaLnBrk="0" hangingPunct="0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Одаренность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совокупность задатков, природных данных, характеристика степени выраженности и своеобразия природных предпосылок способностей;</a:t>
            </a:r>
          </a:p>
          <a:p>
            <a:pPr indent="190500" eaLnBrk="0" hangingPunct="0"/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190500" eaLnBrk="0" hangingPunct="0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Одаренность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талантливость, наличие внутренних условий для выдающихся достижений в деятельности.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428604"/>
            <a:ext cx="7607767" cy="588071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Одаренный ребенок -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ребенок, который выделяется яркими, очевидными, иногда выдающимися достижениями (или имеет внутренние предпосылки для таких достижений) в том или ином виде деятельности. </a:t>
            </a:r>
          </a:p>
          <a:p>
            <a:endParaRPr lang="ru-RU" dirty="0"/>
          </a:p>
        </p:txBody>
      </p:sp>
      <p:pic>
        <p:nvPicPr>
          <p:cNvPr id="4" name="Picture 1" descr="D:\!!!ОКСАНЫ!!!\картинки космос\Безимени-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786190"/>
            <a:ext cx="2065091" cy="26542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Портрет одарённого ребёнка</a:t>
            </a:r>
            <a:endParaRPr lang="ru-RU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285860"/>
            <a:ext cx="7632847" cy="50234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Проявляет любопытство ко многим вещам, постоянно задаёт вопросы.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Предлагает много идей, решений задач, ответов на вопросы.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Свободно высказывает своё мнение, настойчиво, энергично отстаивает его.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Склонен к рискованным действиям.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Обладает богатой фантазией, воображением. Часто озабочен преобразованием, улучшением общества, предметов.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Обладает хорошо развитым чувством юмора, видит юмор в ситуациях, которые могут не казаться другим смешными.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Чувствителен к красоте, внимателен к эстетике вещей.</a:t>
            </a:r>
          </a:p>
          <a:p>
            <a:endParaRPr lang="ru-RU" dirty="0"/>
          </a:p>
        </p:txBody>
      </p:sp>
      <p:pic>
        <p:nvPicPr>
          <p:cNvPr id="4" name="Picture 5" descr="C:\Users\Максим\Pictures\Одаренные де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5429264"/>
            <a:ext cx="1252139" cy="1251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393" y="357165"/>
            <a:ext cx="7831103" cy="85725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Факторы, влияющие на развитие одарённости.</a:t>
            </a:r>
            <a:endParaRPr lang="ru-RU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6"/>
          <p:cNvGraphicFramePr>
            <a:graphicFrameLocks noGrp="1"/>
          </p:cNvGraphicFramePr>
          <p:nvPr>
            <p:ph idx="1"/>
          </p:nvPr>
        </p:nvGraphicFramePr>
        <p:xfrm>
          <a:off x="1428728" y="1785926"/>
          <a:ext cx="7607322" cy="4522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одарённости: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интеллектуальная;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творческая;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академическая (научная);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художественно-изобразительная;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музыкальная;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литературная;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артистическая;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техническая;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лидерская;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спортивная.</a:t>
            </a:r>
          </a:p>
          <a:p>
            <a:endParaRPr lang="ru-RU" dirty="0"/>
          </a:p>
        </p:txBody>
      </p:sp>
      <p:pic>
        <p:nvPicPr>
          <p:cNvPr id="4" name="Picture 5" descr="C:\Users\Максим\Pictures\Одаренные де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3929066"/>
            <a:ext cx="2214578" cy="2213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Признаки одарённости </a:t>
            </a:r>
            <a:endParaRPr lang="ru-RU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те особенности одаренного ребенка,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которые проявляются в его реальной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 и могут быть оценены на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уровне наблюдения за характером его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действий.  </a:t>
            </a:r>
          </a:p>
          <a:p>
            <a:endParaRPr lang="ru-RU" dirty="0"/>
          </a:p>
        </p:txBody>
      </p:sp>
      <p:pic>
        <p:nvPicPr>
          <p:cNvPr id="5" name="Picture 5" descr="C:\Users\Максим\Pictures\pT5dAzek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4143380"/>
            <a:ext cx="4024310" cy="228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393" y="357165"/>
            <a:ext cx="7831103" cy="73735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Три категории одаренных детей: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1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     Дети с необыкновенно высоким общим уровнем умственного развития при прочих равных условиях (такие дети чаще всего встречаются в дошкольном и младшем школьном возрасте).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      Дети с признаками специальной умственной одаренности – в определенной области науки (подростковый образ).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      Учащиеся, не достигающие по каким-либо причинам успехов в учении, но обладающие яркой познавательной активностью, оригинальностью психического склада, незаурядными умственными резервами (чаще встречаются в старшем школьном возрасте).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8c262c4727ec8456dd142cb211c0c9e8586a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2051</TotalTime>
  <Words>442</Words>
  <Application>Microsoft Office PowerPoint</Application>
  <PresentationFormat>Экран (4:3)</PresentationFormat>
  <Paragraphs>80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Психолого - педагогическое сопровождение одаренного ребенка </vt:lpstr>
      <vt:lpstr>« Одаренных детей трудно учить, с ними сложно жить, но воспитывать их просто невозможно».              Рэй Джонсон, американский психолог  </vt:lpstr>
      <vt:lpstr>Слайд 3</vt:lpstr>
      <vt:lpstr>Слайд 4</vt:lpstr>
      <vt:lpstr>Портрет одарённого ребёнка</vt:lpstr>
      <vt:lpstr>Факторы, влияющие на развитие одарённости.</vt:lpstr>
      <vt:lpstr>Виды одарённости:</vt:lpstr>
      <vt:lpstr>Признаки одарённости </vt:lpstr>
      <vt:lpstr>Три категории одаренных детей: </vt:lpstr>
      <vt:lpstr>Слайд 10</vt:lpstr>
      <vt:lpstr>При работе с одаренными детьми, учитель должен быть: </vt:lpstr>
      <vt:lpstr>Формы работы с одаренными учащимися </vt:lpstr>
      <vt:lpstr>Перечень методик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Многоцветный</dc:title>
  <dc:creator>obstinate</dc:creator>
  <dc:description>Шаблон презентации с сайта https://presentation-creation.ru/</dc:description>
  <cp:lastModifiedBy>Психолог</cp:lastModifiedBy>
  <cp:revision>746</cp:revision>
  <dcterms:created xsi:type="dcterms:W3CDTF">2018-02-25T09:09:03Z</dcterms:created>
  <dcterms:modified xsi:type="dcterms:W3CDTF">2023-01-19T09:35:15Z</dcterms:modified>
</cp:coreProperties>
</file>