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02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18249-BA56-40DA-B79A-2B88B063885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E0BEC1-F4A1-4361-9F13-1EA708590F4B}">
      <dgm:prSet/>
      <dgm:spPr/>
      <dgm:t>
        <a:bodyPr/>
        <a:lstStyle/>
        <a:p>
          <a:pPr algn="ctr" rtl="0"/>
          <a:r>
            <a:rPr lang="ru-RU" dirty="0" smtClean="0"/>
            <a:t>Как можно назвать осень в сентябре? – ранняя, золотая</a:t>
          </a:r>
          <a:endParaRPr lang="ru-RU" dirty="0"/>
        </a:p>
      </dgm:t>
    </dgm:pt>
    <dgm:pt modelId="{CA62254B-321D-4B7B-8795-3DC832BB5A17}" type="parTrans" cxnId="{3146D531-2E42-4E3B-86D4-050901C0C2DB}">
      <dgm:prSet/>
      <dgm:spPr/>
      <dgm:t>
        <a:bodyPr/>
        <a:lstStyle/>
        <a:p>
          <a:endParaRPr lang="ru-RU"/>
        </a:p>
      </dgm:t>
    </dgm:pt>
    <dgm:pt modelId="{657FEEEB-D1E3-4F20-A007-571157559A47}" type="sibTrans" cxnId="{3146D531-2E42-4E3B-86D4-050901C0C2DB}">
      <dgm:prSet/>
      <dgm:spPr/>
      <dgm:t>
        <a:bodyPr/>
        <a:lstStyle/>
        <a:p>
          <a:endParaRPr lang="ru-RU"/>
        </a:p>
      </dgm:t>
    </dgm:pt>
    <dgm:pt modelId="{CB143E67-A3E8-4823-A857-AAB95E8A351F}" type="pres">
      <dgm:prSet presAssocID="{40D18249-BA56-40DA-B79A-2B88B06388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584B95-BAAD-4180-88FE-A4B84B5D9A45}" type="pres">
      <dgm:prSet presAssocID="{B5E0BEC1-F4A1-4361-9F13-1EA708590F4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522367-994F-4E89-911D-CD569FA2ECD6}" type="presOf" srcId="{B5E0BEC1-F4A1-4361-9F13-1EA708590F4B}" destId="{C6584B95-BAAD-4180-88FE-A4B84B5D9A45}" srcOrd="0" destOrd="0" presId="urn:microsoft.com/office/officeart/2005/8/layout/vList2"/>
    <dgm:cxn modelId="{0E2FC7A3-2EBA-456E-A419-47BA4B1C46E7}" type="presOf" srcId="{40D18249-BA56-40DA-B79A-2B88B0638855}" destId="{CB143E67-A3E8-4823-A857-AAB95E8A351F}" srcOrd="0" destOrd="0" presId="urn:microsoft.com/office/officeart/2005/8/layout/vList2"/>
    <dgm:cxn modelId="{3146D531-2E42-4E3B-86D4-050901C0C2DB}" srcId="{40D18249-BA56-40DA-B79A-2B88B0638855}" destId="{B5E0BEC1-F4A1-4361-9F13-1EA708590F4B}" srcOrd="0" destOrd="0" parTransId="{CA62254B-321D-4B7B-8795-3DC832BB5A17}" sibTransId="{657FEEEB-D1E3-4F20-A007-571157559A47}"/>
    <dgm:cxn modelId="{F121A1A7-707B-4365-AC1C-F16531D01638}" type="presParOf" srcId="{CB143E67-A3E8-4823-A857-AAB95E8A351F}" destId="{C6584B95-BAAD-4180-88FE-A4B84B5D9A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EB38FBF-FD1D-4A69-9F36-B76EF20030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04697A9-2E51-4188-AD70-B31FC8608732}">
      <dgm:prSet custT="1"/>
      <dgm:spPr/>
      <dgm:t>
        <a:bodyPr/>
        <a:lstStyle/>
        <a:p>
          <a:pPr algn="ctr" rtl="0"/>
          <a:r>
            <a:rPr lang="ru-RU" sz="1800" smtClean="0"/>
            <a:t>Итог занятия</a:t>
          </a:r>
          <a:endParaRPr lang="ru-RU" sz="1800"/>
        </a:p>
      </dgm:t>
    </dgm:pt>
    <dgm:pt modelId="{6E4CF182-A151-4831-97BF-66E9E59777D5}" type="parTrans" cxnId="{8F934B89-A3B7-49C9-A141-EA7AFB76A920}">
      <dgm:prSet/>
      <dgm:spPr/>
      <dgm:t>
        <a:bodyPr/>
        <a:lstStyle/>
        <a:p>
          <a:endParaRPr lang="ru-RU"/>
        </a:p>
      </dgm:t>
    </dgm:pt>
    <dgm:pt modelId="{5E32892F-743F-426C-B320-E7198B6174D4}" type="sibTrans" cxnId="{8F934B89-A3B7-49C9-A141-EA7AFB76A920}">
      <dgm:prSet/>
      <dgm:spPr/>
      <dgm:t>
        <a:bodyPr/>
        <a:lstStyle/>
        <a:p>
          <a:endParaRPr lang="ru-RU"/>
        </a:p>
      </dgm:t>
    </dgm:pt>
    <dgm:pt modelId="{9182A953-304A-4EA8-B3AF-3A0EB87B937B}" type="pres">
      <dgm:prSet presAssocID="{CEB38FBF-FD1D-4A69-9F36-B76EF20030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9C3491-9D97-4192-9CF1-841510B4944F}" type="pres">
      <dgm:prSet presAssocID="{104697A9-2E51-4188-AD70-B31FC86087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414AE6-BEB1-41FC-9B71-DAA22F2DD1A7}" type="presOf" srcId="{104697A9-2E51-4188-AD70-B31FC8608732}" destId="{4E9C3491-9D97-4192-9CF1-841510B4944F}" srcOrd="0" destOrd="0" presId="urn:microsoft.com/office/officeart/2005/8/layout/vList2"/>
    <dgm:cxn modelId="{F73C58AB-01CC-4110-A834-7DD22B74190F}" type="presOf" srcId="{CEB38FBF-FD1D-4A69-9F36-B76EF2003029}" destId="{9182A953-304A-4EA8-B3AF-3A0EB87B937B}" srcOrd="0" destOrd="0" presId="urn:microsoft.com/office/officeart/2005/8/layout/vList2"/>
    <dgm:cxn modelId="{8F934B89-A3B7-49C9-A141-EA7AFB76A920}" srcId="{CEB38FBF-FD1D-4A69-9F36-B76EF2003029}" destId="{104697A9-2E51-4188-AD70-B31FC8608732}" srcOrd="0" destOrd="0" parTransId="{6E4CF182-A151-4831-97BF-66E9E59777D5}" sibTransId="{5E32892F-743F-426C-B320-E7198B6174D4}"/>
    <dgm:cxn modelId="{4ECBD6D5-9178-48AC-BC71-52626A7D7F72}" type="presParOf" srcId="{9182A953-304A-4EA8-B3AF-3A0EB87B937B}" destId="{4E9C3491-9D97-4192-9CF1-841510B494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D049C4-F7B0-4926-A922-604F4CF670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89D0717-4359-47A9-9189-C4517467526F}">
      <dgm:prSet/>
      <dgm:spPr/>
      <dgm:t>
        <a:bodyPr/>
        <a:lstStyle/>
        <a:p>
          <a:pPr algn="ctr" rtl="0"/>
          <a:r>
            <a:rPr lang="ru-RU" dirty="0" smtClean="0"/>
            <a:t>В октябре - дождливая</a:t>
          </a:r>
          <a:endParaRPr lang="ru-RU" dirty="0"/>
        </a:p>
      </dgm:t>
    </dgm:pt>
    <dgm:pt modelId="{1F3B4AB7-C23C-4A49-ABAC-92CFD8874942}" type="parTrans" cxnId="{84920553-23E5-4A1C-AAFE-EE118B3747AE}">
      <dgm:prSet/>
      <dgm:spPr/>
      <dgm:t>
        <a:bodyPr/>
        <a:lstStyle/>
        <a:p>
          <a:endParaRPr lang="ru-RU"/>
        </a:p>
      </dgm:t>
    </dgm:pt>
    <dgm:pt modelId="{BD8BB8C0-1B58-4377-B7D8-024541855857}" type="sibTrans" cxnId="{84920553-23E5-4A1C-AAFE-EE118B3747AE}">
      <dgm:prSet/>
      <dgm:spPr/>
      <dgm:t>
        <a:bodyPr/>
        <a:lstStyle/>
        <a:p>
          <a:endParaRPr lang="ru-RU"/>
        </a:p>
      </dgm:t>
    </dgm:pt>
    <dgm:pt modelId="{9FCC22B9-2BA5-4F5C-A120-AEE025D99093}" type="pres">
      <dgm:prSet presAssocID="{28D049C4-F7B0-4926-A922-604F4CF670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F0532F-7E90-4609-A9EF-8D679BFEE30C}" type="pres">
      <dgm:prSet presAssocID="{C89D0717-4359-47A9-9189-C451746752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683DBF-DFE2-4F1C-B424-009BAF2421C3}" type="presOf" srcId="{28D049C4-F7B0-4926-A922-604F4CF670CB}" destId="{9FCC22B9-2BA5-4F5C-A120-AEE025D99093}" srcOrd="0" destOrd="0" presId="urn:microsoft.com/office/officeart/2005/8/layout/vList2"/>
    <dgm:cxn modelId="{84920553-23E5-4A1C-AAFE-EE118B3747AE}" srcId="{28D049C4-F7B0-4926-A922-604F4CF670CB}" destId="{C89D0717-4359-47A9-9189-C4517467526F}" srcOrd="0" destOrd="0" parTransId="{1F3B4AB7-C23C-4A49-ABAC-92CFD8874942}" sibTransId="{BD8BB8C0-1B58-4377-B7D8-024541855857}"/>
    <dgm:cxn modelId="{F56F975F-8D09-45FC-A347-40619BCB63EC}" type="presOf" srcId="{C89D0717-4359-47A9-9189-C4517467526F}" destId="{EAF0532F-7E90-4609-A9EF-8D679BFEE30C}" srcOrd="0" destOrd="0" presId="urn:microsoft.com/office/officeart/2005/8/layout/vList2"/>
    <dgm:cxn modelId="{B5B55A0E-F517-438B-B39E-A2FFD683D172}" type="presParOf" srcId="{9FCC22B9-2BA5-4F5C-A120-AEE025D99093}" destId="{EAF0532F-7E90-4609-A9EF-8D679BFEE30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9BC52B-352F-4BB6-A359-386F3B8B94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C25F826-E651-4F9C-95DE-4A14410BA57E}">
      <dgm:prSet/>
      <dgm:spPr/>
      <dgm:t>
        <a:bodyPr/>
        <a:lstStyle/>
        <a:p>
          <a:pPr algn="ctr" rtl="0"/>
          <a:r>
            <a:rPr lang="ru-RU" dirty="0" smtClean="0"/>
            <a:t>В ноябре - поздняя</a:t>
          </a:r>
          <a:endParaRPr lang="ru-RU" dirty="0"/>
        </a:p>
      </dgm:t>
    </dgm:pt>
    <dgm:pt modelId="{A0E65560-C10E-4C6A-B06B-5AAD04A9796D}" type="parTrans" cxnId="{278D225E-A0EE-4DD5-AB0B-16C9D50FA7B5}">
      <dgm:prSet/>
      <dgm:spPr/>
      <dgm:t>
        <a:bodyPr/>
        <a:lstStyle/>
        <a:p>
          <a:endParaRPr lang="ru-RU"/>
        </a:p>
      </dgm:t>
    </dgm:pt>
    <dgm:pt modelId="{9B3C0C7A-FA90-4C17-99F8-5FA6CF7A72EC}" type="sibTrans" cxnId="{278D225E-A0EE-4DD5-AB0B-16C9D50FA7B5}">
      <dgm:prSet/>
      <dgm:spPr/>
      <dgm:t>
        <a:bodyPr/>
        <a:lstStyle/>
        <a:p>
          <a:endParaRPr lang="ru-RU"/>
        </a:p>
      </dgm:t>
    </dgm:pt>
    <dgm:pt modelId="{622B9213-2AF1-4790-ACD1-566A9C9E0338}" type="pres">
      <dgm:prSet presAssocID="{4A9BC52B-352F-4BB6-A359-386F3B8B94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C31E1F-FCFB-4775-A324-2E429D89747E}" type="pres">
      <dgm:prSet presAssocID="{8C25F826-E651-4F9C-95DE-4A14410BA57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E9F04B-A714-4005-AC26-6BF4847030FC}" type="presOf" srcId="{8C25F826-E651-4F9C-95DE-4A14410BA57E}" destId="{F0C31E1F-FCFB-4775-A324-2E429D89747E}" srcOrd="0" destOrd="0" presId="urn:microsoft.com/office/officeart/2005/8/layout/vList2"/>
    <dgm:cxn modelId="{2DCE0395-70CB-46B4-B0CF-35EC00F7F7E0}" type="presOf" srcId="{4A9BC52B-352F-4BB6-A359-386F3B8B944E}" destId="{622B9213-2AF1-4790-ACD1-566A9C9E0338}" srcOrd="0" destOrd="0" presId="urn:microsoft.com/office/officeart/2005/8/layout/vList2"/>
    <dgm:cxn modelId="{278D225E-A0EE-4DD5-AB0B-16C9D50FA7B5}" srcId="{4A9BC52B-352F-4BB6-A359-386F3B8B944E}" destId="{8C25F826-E651-4F9C-95DE-4A14410BA57E}" srcOrd="0" destOrd="0" parTransId="{A0E65560-C10E-4C6A-B06B-5AAD04A9796D}" sibTransId="{9B3C0C7A-FA90-4C17-99F8-5FA6CF7A72EC}"/>
    <dgm:cxn modelId="{EF439580-FF91-4C82-8497-AAC0D743C842}" type="presParOf" srcId="{622B9213-2AF1-4790-ACD1-566A9C9E0338}" destId="{F0C31E1F-FCFB-4775-A324-2E429D8974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AB1BC3-00C8-4684-AF2E-CD709000C1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B640F9B-DA4E-45C1-9D72-F16133D05604}">
      <dgm:prSet custT="1"/>
      <dgm:spPr/>
      <dgm:t>
        <a:bodyPr/>
        <a:lstStyle/>
        <a:p>
          <a:pPr algn="ctr" rtl="0"/>
          <a:r>
            <a:rPr lang="ru-RU" sz="1800" smtClean="0"/>
            <a:t>Пальчиковая гимнастика</a:t>
          </a:r>
          <a:endParaRPr lang="ru-RU" sz="1800"/>
        </a:p>
      </dgm:t>
    </dgm:pt>
    <dgm:pt modelId="{5530BB12-E293-4055-AF3B-773937B54865}" type="parTrans" cxnId="{56438E20-8F69-4727-A8E9-671C6D4EFB6A}">
      <dgm:prSet/>
      <dgm:spPr/>
      <dgm:t>
        <a:bodyPr/>
        <a:lstStyle/>
        <a:p>
          <a:endParaRPr lang="ru-RU"/>
        </a:p>
      </dgm:t>
    </dgm:pt>
    <dgm:pt modelId="{CB507BA0-10AF-4143-A2A2-10A3DE36CC5D}" type="sibTrans" cxnId="{56438E20-8F69-4727-A8E9-671C6D4EFB6A}">
      <dgm:prSet/>
      <dgm:spPr/>
      <dgm:t>
        <a:bodyPr/>
        <a:lstStyle/>
        <a:p>
          <a:endParaRPr lang="ru-RU"/>
        </a:p>
      </dgm:t>
    </dgm:pt>
    <dgm:pt modelId="{1CD3A68B-4178-4460-A7EF-5B3C3D38FBDF}" type="pres">
      <dgm:prSet presAssocID="{B5AB1BC3-00C8-4684-AF2E-CD709000C1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AB065C-5B53-4049-8D6E-1D82D8740217}" type="pres">
      <dgm:prSet presAssocID="{2B640F9B-DA4E-45C1-9D72-F16133D0560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61106E-86DC-4C66-9631-CAC0FF10FE84}" type="presOf" srcId="{B5AB1BC3-00C8-4684-AF2E-CD709000C189}" destId="{1CD3A68B-4178-4460-A7EF-5B3C3D38FBDF}" srcOrd="0" destOrd="0" presId="urn:microsoft.com/office/officeart/2005/8/layout/vList2"/>
    <dgm:cxn modelId="{56438E20-8F69-4727-A8E9-671C6D4EFB6A}" srcId="{B5AB1BC3-00C8-4684-AF2E-CD709000C189}" destId="{2B640F9B-DA4E-45C1-9D72-F16133D05604}" srcOrd="0" destOrd="0" parTransId="{5530BB12-E293-4055-AF3B-773937B54865}" sibTransId="{CB507BA0-10AF-4143-A2A2-10A3DE36CC5D}"/>
    <dgm:cxn modelId="{53D33F7F-0F1B-4F6A-9900-09AED5F591A7}" type="presOf" srcId="{2B640F9B-DA4E-45C1-9D72-F16133D05604}" destId="{3CAB065C-5B53-4049-8D6E-1D82D8740217}" srcOrd="0" destOrd="0" presId="urn:microsoft.com/office/officeart/2005/8/layout/vList2"/>
    <dgm:cxn modelId="{95067816-E2C5-4C1F-A854-89A95C448C72}" type="presParOf" srcId="{1CD3A68B-4178-4460-A7EF-5B3C3D38FBDF}" destId="{3CAB065C-5B53-4049-8D6E-1D82D87402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3E9C6E-20A1-471E-B6F3-B5170BDE3D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DBFE7E4-776D-40E6-8C88-8ED35FD9DC50}">
      <dgm:prSet custT="1"/>
      <dgm:spPr/>
      <dgm:t>
        <a:bodyPr/>
        <a:lstStyle/>
        <a:p>
          <a:pPr algn="ctr" rtl="0"/>
          <a:r>
            <a:rPr lang="ru-RU" sz="1800" smtClean="0"/>
            <a:t>Расскажи про осень. (составление предложений)</a:t>
          </a:r>
          <a:endParaRPr lang="ru-RU" sz="1800"/>
        </a:p>
      </dgm:t>
    </dgm:pt>
    <dgm:pt modelId="{4CB3D12C-B17F-4B58-AA19-677470E8E82B}" type="parTrans" cxnId="{FD06B3F3-DAC6-4298-8C37-75925CCD6E9F}">
      <dgm:prSet/>
      <dgm:spPr/>
      <dgm:t>
        <a:bodyPr/>
        <a:lstStyle/>
        <a:p>
          <a:endParaRPr lang="ru-RU"/>
        </a:p>
      </dgm:t>
    </dgm:pt>
    <dgm:pt modelId="{501B420E-35D2-4BE8-8E54-8F6282389EAD}" type="sibTrans" cxnId="{FD06B3F3-DAC6-4298-8C37-75925CCD6E9F}">
      <dgm:prSet/>
      <dgm:spPr/>
      <dgm:t>
        <a:bodyPr/>
        <a:lstStyle/>
        <a:p>
          <a:endParaRPr lang="ru-RU"/>
        </a:p>
      </dgm:t>
    </dgm:pt>
    <dgm:pt modelId="{57BFEF6F-0522-4D8E-8ABB-2617DB1C8B2F}" type="pres">
      <dgm:prSet presAssocID="{1E3E9C6E-20A1-471E-B6F3-B5170BDE3D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26AD5B-9626-4801-B903-2E654EC096F9}" type="pres">
      <dgm:prSet presAssocID="{2DBFE7E4-776D-40E6-8C88-8ED35FD9DC5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9C5F9A-19E6-4FA5-BA92-E5BB874030B9}" type="presOf" srcId="{2DBFE7E4-776D-40E6-8C88-8ED35FD9DC50}" destId="{D426AD5B-9626-4801-B903-2E654EC096F9}" srcOrd="0" destOrd="0" presId="urn:microsoft.com/office/officeart/2005/8/layout/vList2"/>
    <dgm:cxn modelId="{FD06B3F3-DAC6-4298-8C37-75925CCD6E9F}" srcId="{1E3E9C6E-20A1-471E-B6F3-B5170BDE3DE4}" destId="{2DBFE7E4-776D-40E6-8C88-8ED35FD9DC50}" srcOrd="0" destOrd="0" parTransId="{4CB3D12C-B17F-4B58-AA19-677470E8E82B}" sibTransId="{501B420E-35D2-4BE8-8E54-8F6282389EAD}"/>
    <dgm:cxn modelId="{C409B625-B2CF-4B0B-A9A8-00F808E27E09}" type="presOf" srcId="{1E3E9C6E-20A1-471E-B6F3-B5170BDE3DE4}" destId="{57BFEF6F-0522-4D8E-8ABB-2617DB1C8B2F}" srcOrd="0" destOrd="0" presId="urn:microsoft.com/office/officeart/2005/8/layout/vList2"/>
    <dgm:cxn modelId="{E1690250-5CDC-4F82-B1C2-4C0F40B9EB91}" type="presParOf" srcId="{57BFEF6F-0522-4D8E-8ABB-2617DB1C8B2F}" destId="{D426AD5B-9626-4801-B903-2E654EC096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A124F0-9B43-42D2-876F-840006485DF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49DC0F-E2A4-45E5-8629-41D9CA1F6A96}">
      <dgm:prSet/>
      <dgm:spPr/>
      <dgm:t>
        <a:bodyPr/>
        <a:lstStyle/>
        <a:p>
          <a:pPr algn="ctr" rtl="0"/>
          <a:r>
            <a:rPr lang="ru-RU" dirty="0" smtClean="0"/>
            <a:t>Игра «Один – много»</a:t>
          </a:r>
          <a:endParaRPr lang="ru-RU" dirty="0"/>
        </a:p>
      </dgm:t>
    </dgm:pt>
    <dgm:pt modelId="{6612E278-8A20-413B-A2C5-15093DEA147E}" type="parTrans" cxnId="{B11C3541-6632-4261-9113-6A844647EDC2}">
      <dgm:prSet/>
      <dgm:spPr/>
      <dgm:t>
        <a:bodyPr/>
        <a:lstStyle/>
        <a:p>
          <a:pPr algn="ctr"/>
          <a:endParaRPr lang="ru-RU"/>
        </a:p>
      </dgm:t>
    </dgm:pt>
    <dgm:pt modelId="{3F484FBA-F006-49D5-A8A1-9FC7615F1FDD}" type="sibTrans" cxnId="{B11C3541-6632-4261-9113-6A844647EDC2}">
      <dgm:prSet/>
      <dgm:spPr/>
      <dgm:t>
        <a:bodyPr/>
        <a:lstStyle/>
        <a:p>
          <a:pPr algn="ctr"/>
          <a:endParaRPr lang="ru-RU"/>
        </a:p>
      </dgm:t>
    </dgm:pt>
    <dgm:pt modelId="{45EFAA25-9C66-4417-A0DB-7CBBB2E290EF}" type="pres">
      <dgm:prSet presAssocID="{09A124F0-9B43-42D2-876F-840006485D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E2584B-D049-481E-ABFF-2D4E9C6BE05F}" type="pres">
      <dgm:prSet presAssocID="{2F49DC0F-E2A4-45E5-8629-41D9CA1F6A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7ED43E-3832-4C55-9ACE-C47B0CD1F26E}" type="presOf" srcId="{09A124F0-9B43-42D2-876F-840006485DF1}" destId="{45EFAA25-9C66-4417-A0DB-7CBBB2E290EF}" srcOrd="0" destOrd="0" presId="urn:microsoft.com/office/officeart/2005/8/layout/vList2"/>
    <dgm:cxn modelId="{888CE252-A2D8-4F0A-8EBA-6C8388341C01}" type="presOf" srcId="{2F49DC0F-E2A4-45E5-8629-41D9CA1F6A96}" destId="{94E2584B-D049-481E-ABFF-2D4E9C6BE05F}" srcOrd="0" destOrd="0" presId="urn:microsoft.com/office/officeart/2005/8/layout/vList2"/>
    <dgm:cxn modelId="{B11C3541-6632-4261-9113-6A844647EDC2}" srcId="{09A124F0-9B43-42D2-876F-840006485DF1}" destId="{2F49DC0F-E2A4-45E5-8629-41D9CA1F6A96}" srcOrd="0" destOrd="0" parTransId="{6612E278-8A20-413B-A2C5-15093DEA147E}" sibTransId="{3F484FBA-F006-49D5-A8A1-9FC7615F1FDD}"/>
    <dgm:cxn modelId="{14CB645E-4391-41D2-A431-65598DC5A4ED}" type="presParOf" srcId="{45EFAA25-9C66-4417-A0DB-7CBBB2E290EF}" destId="{94E2584B-D049-481E-ABFF-2D4E9C6BE0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94DDBA0-BDBA-4021-808F-F9FB20E989F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4E74942-874F-402D-B065-0B0B9FE38C9A}">
      <dgm:prSet/>
      <dgm:spPr/>
      <dgm:t>
        <a:bodyPr/>
        <a:lstStyle/>
        <a:p>
          <a:pPr algn="ctr" rtl="0"/>
          <a:r>
            <a:rPr lang="ru-RU" b="1" dirty="0" smtClean="0"/>
            <a:t>Физкультминутка </a:t>
          </a:r>
          <a:r>
            <a:rPr lang="ru-RU" b="1" i="1" dirty="0" smtClean="0"/>
            <a:t> «Осенние листочки»</a:t>
          </a:r>
          <a:endParaRPr lang="ru-RU" dirty="0"/>
        </a:p>
      </dgm:t>
    </dgm:pt>
    <dgm:pt modelId="{CEA796BC-D0AF-477A-A5EE-F57857AC479A}" type="parTrans" cxnId="{E7F4126C-92D7-4A5B-A09D-6C2B39F044DA}">
      <dgm:prSet/>
      <dgm:spPr/>
      <dgm:t>
        <a:bodyPr/>
        <a:lstStyle/>
        <a:p>
          <a:endParaRPr lang="ru-RU"/>
        </a:p>
      </dgm:t>
    </dgm:pt>
    <dgm:pt modelId="{7CBFA7E2-F3A4-4819-B0A9-2F6EDA9C8125}" type="sibTrans" cxnId="{E7F4126C-92D7-4A5B-A09D-6C2B39F044DA}">
      <dgm:prSet/>
      <dgm:spPr/>
      <dgm:t>
        <a:bodyPr/>
        <a:lstStyle/>
        <a:p>
          <a:endParaRPr lang="ru-RU"/>
        </a:p>
      </dgm:t>
    </dgm:pt>
    <dgm:pt modelId="{47A067CC-6294-410D-B2F3-88F032E8D4DA}" type="pres">
      <dgm:prSet presAssocID="{194DDBA0-BDBA-4021-808F-F9FB20E989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281D11-C749-4EAA-8364-593B81AEE4B7}" type="pres">
      <dgm:prSet presAssocID="{D4E74942-874F-402D-B065-0B0B9FE38C9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F4126C-92D7-4A5B-A09D-6C2B39F044DA}" srcId="{194DDBA0-BDBA-4021-808F-F9FB20E989F1}" destId="{D4E74942-874F-402D-B065-0B0B9FE38C9A}" srcOrd="0" destOrd="0" parTransId="{CEA796BC-D0AF-477A-A5EE-F57857AC479A}" sibTransId="{7CBFA7E2-F3A4-4819-B0A9-2F6EDA9C8125}"/>
    <dgm:cxn modelId="{6684DF76-B869-42CF-B84C-74A66F87249D}" type="presOf" srcId="{194DDBA0-BDBA-4021-808F-F9FB20E989F1}" destId="{47A067CC-6294-410D-B2F3-88F032E8D4DA}" srcOrd="0" destOrd="0" presId="urn:microsoft.com/office/officeart/2005/8/layout/vList2"/>
    <dgm:cxn modelId="{FBE7B5EA-0462-4949-B705-B7B25D456224}" type="presOf" srcId="{D4E74942-874F-402D-B065-0B0B9FE38C9A}" destId="{3C281D11-C749-4EAA-8364-593B81AEE4B7}" srcOrd="0" destOrd="0" presId="urn:microsoft.com/office/officeart/2005/8/layout/vList2"/>
    <dgm:cxn modelId="{03EC88F5-2119-4212-A1E2-F80B1046C590}" type="presParOf" srcId="{47A067CC-6294-410D-B2F3-88F032E8D4DA}" destId="{3C281D11-C749-4EAA-8364-593B81AEE4B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CD7413-DC64-4613-B1D8-1730284F06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9D9982D-7DC8-4689-AAB1-E92D411E94D6}">
      <dgm:prSet custT="1"/>
      <dgm:spPr/>
      <dgm:t>
        <a:bodyPr/>
        <a:lstStyle/>
        <a:p>
          <a:pPr algn="ctr" rtl="0"/>
          <a:r>
            <a:rPr lang="ru-RU" sz="1800" dirty="0" smtClean="0"/>
            <a:t>Игра «Назови, какая погода»</a:t>
          </a:r>
          <a:endParaRPr lang="ru-RU" sz="1800" dirty="0"/>
        </a:p>
      </dgm:t>
    </dgm:pt>
    <dgm:pt modelId="{F758DCFD-BC8B-4D7F-9E09-7F9BBDB8566E}" type="parTrans" cxnId="{C4189FAB-1718-4401-9BAA-B5839EC1E0FC}">
      <dgm:prSet/>
      <dgm:spPr/>
      <dgm:t>
        <a:bodyPr/>
        <a:lstStyle/>
        <a:p>
          <a:endParaRPr lang="ru-RU"/>
        </a:p>
      </dgm:t>
    </dgm:pt>
    <dgm:pt modelId="{56AEE03C-39CC-40D5-B8B0-1F992F31D859}" type="sibTrans" cxnId="{C4189FAB-1718-4401-9BAA-B5839EC1E0FC}">
      <dgm:prSet/>
      <dgm:spPr/>
      <dgm:t>
        <a:bodyPr/>
        <a:lstStyle/>
        <a:p>
          <a:endParaRPr lang="ru-RU"/>
        </a:p>
      </dgm:t>
    </dgm:pt>
    <dgm:pt modelId="{1CFC6D2C-4B70-4BDD-8A13-858ACEED13F5}" type="pres">
      <dgm:prSet presAssocID="{34CD7413-DC64-4613-B1D8-1730284F06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DA9A5A-0E66-4C36-8D97-08C38D806791}" type="pres">
      <dgm:prSet presAssocID="{09D9982D-7DC8-4689-AAB1-E92D411E94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189FAB-1718-4401-9BAA-B5839EC1E0FC}" srcId="{34CD7413-DC64-4613-B1D8-1730284F0669}" destId="{09D9982D-7DC8-4689-AAB1-E92D411E94D6}" srcOrd="0" destOrd="0" parTransId="{F758DCFD-BC8B-4D7F-9E09-7F9BBDB8566E}" sibTransId="{56AEE03C-39CC-40D5-B8B0-1F992F31D859}"/>
    <dgm:cxn modelId="{B44A92FC-B2D2-4B29-9B81-B47BD28A8733}" type="presOf" srcId="{34CD7413-DC64-4613-B1D8-1730284F0669}" destId="{1CFC6D2C-4B70-4BDD-8A13-858ACEED13F5}" srcOrd="0" destOrd="0" presId="urn:microsoft.com/office/officeart/2005/8/layout/vList2"/>
    <dgm:cxn modelId="{07C81A4A-D889-46A0-977A-C002E86C798A}" type="presOf" srcId="{09D9982D-7DC8-4689-AAB1-E92D411E94D6}" destId="{01DA9A5A-0E66-4C36-8D97-08C38D806791}" srcOrd="0" destOrd="0" presId="urn:microsoft.com/office/officeart/2005/8/layout/vList2"/>
    <dgm:cxn modelId="{DF4E1CE2-85AB-4DCA-A111-C728F36B5384}" type="presParOf" srcId="{1CFC6D2C-4B70-4BDD-8A13-858ACEED13F5}" destId="{01DA9A5A-0E66-4C36-8D97-08C38D8067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C152629-32DE-46E6-BC16-703D6BE621A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BA4972-E365-4422-AA0E-4894767F2DCF}">
      <dgm:prSet custT="1"/>
      <dgm:spPr/>
      <dgm:t>
        <a:bodyPr/>
        <a:lstStyle/>
        <a:p>
          <a:pPr algn="ctr" rtl="0"/>
          <a:r>
            <a:rPr lang="ru-RU" sz="1800" dirty="0" smtClean="0"/>
            <a:t>Игра «Закончи предложение»</a:t>
          </a:r>
          <a:endParaRPr lang="ru-RU" sz="1800" dirty="0"/>
        </a:p>
      </dgm:t>
    </dgm:pt>
    <dgm:pt modelId="{C9C732C2-1AD1-42A4-A05F-7C03AEFDDD21}" type="parTrans" cxnId="{D5E7F1ED-4240-4191-85AF-542C86D73D48}">
      <dgm:prSet/>
      <dgm:spPr/>
      <dgm:t>
        <a:bodyPr/>
        <a:lstStyle/>
        <a:p>
          <a:endParaRPr lang="ru-RU"/>
        </a:p>
      </dgm:t>
    </dgm:pt>
    <dgm:pt modelId="{C2A5031F-60A1-4BA0-8F90-B9EBC01C8E62}" type="sibTrans" cxnId="{D5E7F1ED-4240-4191-85AF-542C86D73D48}">
      <dgm:prSet/>
      <dgm:spPr/>
      <dgm:t>
        <a:bodyPr/>
        <a:lstStyle/>
        <a:p>
          <a:endParaRPr lang="ru-RU"/>
        </a:p>
      </dgm:t>
    </dgm:pt>
    <dgm:pt modelId="{2B5CFE84-3F12-4048-8ABA-F19295685703}" type="pres">
      <dgm:prSet presAssocID="{3C152629-32DE-46E6-BC16-703D6BE621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6C0275-4558-4C12-AA07-61BDA0B47928}" type="pres">
      <dgm:prSet presAssocID="{77BA4972-E365-4422-AA0E-4894767F2D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7F1ED-4240-4191-85AF-542C86D73D48}" srcId="{3C152629-32DE-46E6-BC16-703D6BE621A4}" destId="{77BA4972-E365-4422-AA0E-4894767F2DCF}" srcOrd="0" destOrd="0" parTransId="{C9C732C2-1AD1-42A4-A05F-7C03AEFDDD21}" sibTransId="{C2A5031F-60A1-4BA0-8F90-B9EBC01C8E62}"/>
    <dgm:cxn modelId="{8A281342-3960-4C05-859E-FD0B43015EB1}" type="presOf" srcId="{3C152629-32DE-46E6-BC16-703D6BE621A4}" destId="{2B5CFE84-3F12-4048-8ABA-F19295685703}" srcOrd="0" destOrd="0" presId="urn:microsoft.com/office/officeart/2005/8/layout/vList2"/>
    <dgm:cxn modelId="{A1F3CEF3-7EE2-4B8E-B3B3-B79A09C92B5A}" type="presOf" srcId="{77BA4972-E365-4422-AA0E-4894767F2DCF}" destId="{FC6C0275-4558-4C12-AA07-61BDA0B47928}" srcOrd="0" destOrd="0" presId="urn:microsoft.com/office/officeart/2005/8/layout/vList2"/>
    <dgm:cxn modelId="{EB71DB7B-D9FF-4DE7-AEDB-B435FB9575B1}" type="presParOf" srcId="{2B5CFE84-3F12-4048-8ABA-F19295685703}" destId="{FC6C0275-4558-4C12-AA07-61BDA0B479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584B95-BAAD-4180-88FE-A4B84B5D9A45}">
      <dsp:nvSpPr>
        <dsp:cNvPr id="0" name=""/>
        <dsp:cNvSpPr/>
      </dsp:nvSpPr>
      <dsp:spPr>
        <a:xfrm>
          <a:off x="0" y="14285"/>
          <a:ext cx="2952328" cy="61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Как можно назвать осень в сентябре? – ранняя, золотая</a:t>
          </a:r>
          <a:endParaRPr lang="ru-RU" sz="1600" kern="1200" dirty="0"/>
        </a:p>
      </dsp:txBody>
      <dsp:txXfrm>
        <a:off x="30157" y="44442"/>
        <a:ext cx="2892014" cy="5574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C3491-9D97-4192-9CF1-841510B4944F}">
      <dsp:nvSpPr>
        <dsp:cNvPr id="0" name=""/>
        <dsp:cNvSpPr/>
      </dsp:nvSpPr>
      <dsp:spPr>
        <a:xfrm>
          <a:off x="0" y="185"/>
          <a:ext cx="3816424" cy="368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Итог занятия</a:t>
          </a:r>
          <a:endParaRPr lang="ru-RU" sz="1800" kern="1200"/>
        </a:p>
      </dsp:txBody>
      <dsp:txXfrm>
        <a:off x="18011" y="18196"/>
        <a:ext cx="3780402" cy="332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0532F-7E90-4609-A9EF-8D679BFEE30C}">
      <dsp:nvSpPr>
        <dsp:cNvPr id="0" name=""/>
        <dsp:cNvSpPr/>
      </dsp:nvSpPr>
      <dsp:spPr>
        <a:xfrm>
          <a:off x="0" y="9166"/>
          <a:ext cx="244827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октябре - дождливая</a:t>
          </a:r>
          <a:endParaRPr lang="ru-RU" sz="1500" kern="1200" dirty="0"/>
        </a:p>
      </dsp:txBody>
      <dsp:txXfrm>
        <a:off x="17134" y="26300"/>
        <a:ext cx="2414004" cy="316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31E1F-FCFB-4775-A324-2E429D89747E}">
      <dsp:nvSpPr>
        <dsp:cNvPr id="0" name=""/>
        <dsp:cNvSpPr/>
      </dsp:nvSpPr>
      <dsp:spPr>
        <a:xfrm>
          <a:off x="0" y="9166"/>
          <a:ext cx="2520280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 ноябре - поздняя</a:t>
          </a:r>
          <a:endParaRPr lang="ru-RU" sz="1500" kern="1200" dirty="0"/>
        </a:p>
      </dsp:txBody>
      <dsp:txXfrm>
        <a:off x="17134" y="26300"/>
        <a:ext cx="2486012" cy="316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AB065C-5B53-4049-8D6E-1D82D8740217}">
      <dsp:nvSpPr>
        <dsp:cNvPr id="0" name=""/>
        <dsp:cNvSpPr/>
      </dsp:nvSpPr>
      <dsp:spPr>
        <a:xfrm>
          <a:off x="0" y="185"/>
          <a:ext cx="7200800" cy="368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Пальчиковая гимнастика</a:t>
          </a:r>
          <a:endParaRPr lang="ru-RU" sz="1800" kern="1200"/>
        </a:p>
      </dsp:txBody>
      <dsp:txXfrm>
        <a:off x="18011" y="18196"/>
        <a:ext cx="7164778" cy="332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26AD5B-9626-4801-B903-2E654EC096F9}">
      <dsp:nvSpPr>
        <dsp:cNvPr id="0" name=""/>
        <dsp:cNvSpPr/>
      </dsp:nvSpPr>
      <dsp:spPr>
        <a:xfrm>
          <a:off x="0" y="185"/>
          <a:ext cx="7344816" cy="368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Расскажи про осень. (составление предложений)</a:t>
          </a:r>
          <a:endParaRPr lang="ru-RU" sz="1800" kern="1200"/>
        </a:p>
      </dsp:txBody>
      <dsp:txXfrm>
        <a:off x="18011" y="18196"/>
        <a:ext cx="7308794" cy="3329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2584B-D049-481E-ABFF-2D4E9C6BE05F}">
      <dsp:nvSpPr>
        <dsp:cNvPr id="0" name=""/>
        <dsp:cNvSpPr/>
      </dsp:nvSpPr>
      <dsp:spPr>
        <a:xfrm>
          <a:off x="0" y="9166"/>
          <a:ext cx="3744416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Игра «Один – много»</a:t>
          </a:r>
          <a:endParaRPr lang="ru-RU" sz="1500" kern="1200" dirty="0"/>
        </a:p>
      </dsp:txBody>
      <dsp:txXfrm>
        <a:off x="17134" y="26300"/>
        <a:ext cx="3710148" cy="3167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81D11-C749-4EAA-8364-593B81AEE4B7}">
      <dsp:nvSpPr>
        <dsp:cNvPr id="0" name=""/>
        <dsp:cNvSpPr/>
      </dsp:nvSpPr>
      <dsp:spPr>
        <a:xfrm>
          <a:off x="0" y="5416"/>
          <a:ext cx="6264695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Физкультминутка </a:t>
          </a:r>
          <a:r>
            <a:rPr lang="ru-RU" sz="1600" b="1" i="1" kern="1200" dirty="0" smtClean="0"/>
            <a:t> «Осенние листочки»</a:t>
          </a:r>
          <a:endParaRPr lang="ru-RU" sz="1600" kern="1200" dirty="0"/>
        </a:p>
      </dsp:txBody>
      <dsp:txXfrm>
        <a:off x="18277" y="23693"/>
        <a:ext cx="6228141" cy="3378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A9A5A-0E66-4C36-8D97-08C38D806791}">
      <dsp:nvSpPr>
        <dsp:cNvPr id="0" name=""/>
        <dsp:cNvSpPr/>
      </dsp:nvSpPr>
      <dsp:spPr>
        <a:xfrm>
          <a:off x="0" y="185"/>
          <a:ext cx="3384376" cy="368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Игра «Назови, какая погода»</a:t>
          </a:r>
          <a:endParaRPr lang="ru-RU" sz="1800" kern="1200" dirty="0"/>
        </a:p>
      </dsp:txBody>
      <dsp:txXfrm>
        <a:off x="18011" y="18196"/>
        <a:ext cx="3348354" cy="3329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C0275-4558-4C12-AA07-61BDA0B47928}">
      <dsp:nvSpPr>
        <dsp:cNvPr id="0" name=""/>
        <dsp:cNvSpPr/>
      </dsp:nvSpPr>
      <dsp:spPr>
        <a:xfrm>
          <a:off x="0" y="185"/>
          <a:ext cx="3816424" cy="368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Игра «Закончи предложение»</a:t>
          </a:r>
          <a:endParaRPr lang="ru-RU" sz="1800" kern="1200" dirty="0"/>
        </a:p>
      </dsp:txBody>
      <dsp:txXfrm>
        <a:off x="18011" y="18196"/>
        <a:ext cx="3780402" cy="332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2D9706-D34F-448D-8D52-30351E1C88D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FAF2C7-D896-4500-98EB-B4ED2FDCE0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QuickStyle" Target="../diagrams/quickStyle2.xml"/><Relationship Id="rId18" Type="http://schemas.openxmlformats.org/officeDocument/2006/relationships/diagramQuickStyle" Target="../diagrams/quickStyle3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1.xml"/><Relationship Id="rId12" Type="http://schemas.openxmlformats.org/officeDocument/2006/relationships/diagramLayout" Target="../diagrams/layout2.xml"/><Relationship Id="rId17" Type="http://schemas.openxmlformats.org/officeDocument/2006/relationships/diagramLayout" Target="../diagrams/layout3.xml"/><Relationship Id="rId2" Type="http://schemas.openxmlformats.org/officeDocument/2006/relationships/image" Target="../media/image7.jpeg"/><Relationship Id="rId16" Type="http://schemas.openxmlformats.org/officeDocument/2006/relationships/diagramData" Target="../diagrams/data3.xml"/><Relationship Id="rId20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diagramData" Target="../diagrams/data2.xml"/><Relationship Id="rId5" Type="http://schemas.openxmlformats.org/officeDocument/2006/relationships/diagramData" Target="../diagrams/data1.xml"/><Relationship Id="rId15" Type="http://schemas.microsoft.com/office/2007/relationships/diagramDrawing" Target="../diagrams/drawing2.xml"/><Relationship Id="rId10" Type="http://schemas.openxmlformats.org/officeDocument/2006/relationships/image" Target="../media/image10.jpeg"/><Relationship Id="rId19" Type="http://schemas.openxmlformats.org/officeDocument/2006/relationships/diagramColors" Target="../diagrams/colors3.xml"/><Relationship Id="rId4" Type="http://schemas.openxmlformats.org/officeDocument/2006/relationships/image" Target="../media/image9.jpeg"/><Relationship Id="rId9" Type="http://schemas.microsoft.com/office/2007/relationships/diagramDrawing" Target="../diagrams/drawing1.xml"/><Relationship Id="rId14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1" y="612666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Логопедическое занятие </a:t>
            </a:r>
          </a:p>
          <a:p>
            <a:pPr algn="ctr"/>
            <a:r>
              <a:rPr lang="ru-RU" sz="2000" b="1" i="1" dirty="0" smtClean="0"/>
              <a:t>Лексическая тема: «Осень»</a:t>
            </a:r>
          </a:p>
          <a:p>
            <a:pPr algn="ctr"/>
            <a:r>
              <a:rPr lang="ru-RU" sz="2000" b="1" i="1" dirty="0" smtClean="0"/>
              <a:t>Старший дошкольный </a:t>
            </a:r>
            <a:r>
              <a:rPr lang="ru-RU" sz="2000" b="1" i="1" dirty="0" smtClean="0"/>
              <a:t>возраст</a:t>
            </a:r>
          </a:p>
          <a:p>
            <a:pPr algn="ctr"/>
            <a:r>
              <a:rPr lang="ru-RU" sz="2000" b="1" i="1" dirty="0" smtClean="0"/>
              <a:t>Учитель-логопед Короткова Ю.Ю.</a:t>
            </a:r>
            <a:endParaRPr lang="ru-RU" sz="2000" b="1" i="1" dirty="0" smtClean="0"/>
          </a:p>
          <a:p>
            <a:pPr algn="ctr"/>
            <a:endParaRPr lang="ru-RU" sz="1600" dirty="0"/>
          </a:p>
        </p:txBody>
      </p:sp>
      <p:pic>
        <p:nvPicPr>
          <p:cNvPr id="3" name="Рисунок 2" descr="https://fsd.multiurok.ru/html/2017/11/06/s_5a0076bf5cbc6/img4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74550"/>
            <a:ext cx="8064895" cy="45787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097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6e2/000ab541-4e253c1e/img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923802"/>
            <a:ext cx="8784976" cy="47284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11560" y="692696"/>
            <a:ext cx="7992888" cy="123110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В чьем царстве мы побывали?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Какая она Королева Осень?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Что собирают осенью?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400" dirty="0"/>
          </a:p>
          <a:p>
            <a:pPr marL="285750" indent="-285750">
              <a:buFont typeface="Arial" pitchFamily="34" charset="0"/>
              <a:buChar char="•"/>
            </a:pPr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Где собирают урожай (овощей, фруктов, ягод, грибов)?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Как называются осенние месяцы?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63505627"/>
              </p:ext>
            </p:extLst>
          </p:nvPr>
        </p:nvGraphicFramePr>
        <p:xfrm>
          <a:off x="2483768" y="476672"/>
          <a:ext cx="381642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240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992888" cy="55076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45720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Цели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Georgia"/>
                <a:cs typeface="Georgia"/>
              </a:rPr>
              <a:t>НОД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:</a:t>
            </a:r>
            <a:endParaRPr lang="ru-RU" b="1" dirty="0" smtClean="0">
              <a:effectLst/>
              <a:latin typeface="Georgia"/>
              <a:ea typeface="Georgia"/>
              <a:cs typeface="Georgia"/>
            </a:endParaRPr>
          </a:p>
          <a:p>
            <a:pPr indent="-215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Коррекционно-образовательная:</a:t>
            </a:r>
            <a:endParaRPr lang="ru-RU" i="1" dirty="0" smtClean="0">
              <a:effectLst/>
              <a:latin typeface="Georgia"/>
              <a:ea typeface="Georgia"/>
              <a:cs typeface="Georgi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учить детей подбирать признаки к слову «осень» и согласовывать имена существи­тельные с именами прилагательными в роде, числе и падеже.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215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Коррекционно-развивающие:</a:t>
            </a:r>
            <a:endParaRPr lang="ru-RU" i="1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развивать у детей умение составлять неболь­шие по объему предложения; отвечать на во­просы полным предложением;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уточнять, активизировать и развивать сло­варный запас детей по теме;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закреплять умение отвечать на вопросы полным предложением;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упражнять в образовании множественного числа имен существительных.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21590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Коррекционно-воспитательная:</a:t>
            </a:r>
            <a:endParaRPr lang="ru-RU" i="1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воспитывать у детей интерес к тем изменени­ям в природе, которые происходят осенью;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  <a:tabLst>
                <a:tab pos="46609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- формировать эстетическое восприятие осен­него пейзажа.</a:t>
            </a:r>
            <a:endParaRPr lang="ru-RU" dirty="0" smtClean="0">
              <a:effectLst/>
              <a:latin typeface="Georgia"/>
              <a:ea typeface="Georgia"/>
              <a:cs typeface="Georgia"/>
            </a:endParaRPr>
          </a:p>
          <a:p>
            <a:pPr indent="-457200" algn="just">
              <a:lnSpc>
                <a:spcPct val="115000"/>
              </a:lnSpc>
              <a:spcAft>
                <a:spcPts val="0"/>
              </a:spcAft>
            </a:pPr>
            <a:r>
              <a:rPr lang="ru-RU" b="1" spc="0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Оборудование: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Georgia"/>
                <a:cs typeface="Georgia"/>
              </a:rPr>
              <a:t>сюжетные картины «Осень»; предметные картинки с изображением солн­ца, дождя, листьев, облаков, ветра, пшени­цы, овощей, фруктов, ягод, грибов, одежды.</a:t>
            </a:r>
            <a:endParaRPr lang="ru-RU" dirty="0">
              <a:effectLst/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0931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34563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Время года отгадай:</a:t>
            </a:r>
          </a:p>
          <a:p>
            <a:r>
              <a:rPr lang="ru-RU" i="1" dirty="0"/>
              <a:t>Собирают урожай,</a:t>
            </a:r>
          </a:p>
          <a:p>
            <a:r>
              <a:rPr lang="ru-RU" i="1" dirty="0"/>
              <a:t>Разноцветный лес красивый,</a:t>
            </a:r>
          </a:p>
          <a:p>
            <a:r>
              <a:rPr lang="ru-RU" i="1" dirty="0"/>
              <a:t>Мокнут скошенные нивы,</a:t>
            </a:r>
          </a:p>
          <a:p>
            <a:r>
              <a:rPr lang="ru-RU" i="1" dirty="0"/>
              <a:t>Тучи по небу гуляют,</a:t>
            </a:r>
          </a:p>
          <a:p>
            <a:r>
              <a:rPr lang="ru-RU" i="1" dirty="0"/>
              <a:t>Птицы к югу улетают,</a:t>
            </a:r>
          </a:p>
          <a:p>
            <a:r>
              <a:rPr lang="ru-RU" i="1" dirty="0"/>
              <a:t>Грибники в леса спешат,</a:t>
            </a:r>
          </a:p>
          <a:p>
            <a:r>
              <a:rPr lang="ru-RU" i="1" dirty="0"/>
              <a:t>Листья желтые летят,</a:t>
            </a:r>
          </a:p>
          <a:p>
            <a:r>
              <a:rPr lang="ru-RU" i="1" dirty="0"/>
              <a:t>Ёжик листья собирает,</a:t>
            </a:r>
          </a:p>
          <a:p>
            <a:r>
              <a:rPr lang="ru-RU" i="1" dirty="0"/>
              <a:t>Свою норку утепляет.		(Осень)</a:t>
            </a:r>
          </a:p>
        </p:txBody>
      </p:sp>
      <p:pic>
        <p:nvPicPr>
          <p:cNvPr id="4" name="Рисунок 3" descr="https://i.pinimg.com/originals/87/e9/6b/87e96b7233aea7e1d66f55ac4335d26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8639"/>
            <a:ext cx="2743200" cy="187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pinimg.com/originals/57/bf/a6/57bfa670078adf36d9b0fec170b1615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2669540" cy="1883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5.infourok.ru/uploads/ex/100b/00066522-f61e4dfc/hello_html_m7008c36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24665"/>
            <a:ext cx="2552700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ds04.infourok.ru/uploads/ex/0f9a/0000e671-3f608db1/img1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2520280" cy="1837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0-tub-ru.yandex.net/i?id=735d87c1acbe0c5ffe7521c1db521a26-l&amp;n=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7"/>
            <a:ext cx="2376264" cy="1787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703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525203"/>
            <a:ext cx="3421013" cy="22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15616" y="116632"/>
            <a:ext cx="65527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Царство осени</a:t>
            </a:r>
            <a:endParaRPr lang="ru-RU" sz="3200" b="1" i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https://i.pinimg.com/736x/0c/1b/20/0c1b20b9ff2037290753ec529211af9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01406"/>
            <a:ext cx="1835517" cy="295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80" y="2579196"/>
            <a:ext cx="3408700" cy="215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812966909"/>
              </p:ext>
            </p:extLst>
          </p:nvPr>
        </p:nvGraphicFramePr>
        <p:xfrm>
          <a:off x="323528" y="1772816"/>
          <a:ext cx="295232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15816" y="4365104"/>
            <a:ext cx="3437014" cy="224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546152645"/>
              </p:ext>
            </p:extLst>
          </p:nvPr>
        </p:nvGraphicFramePr>
        <p:xfrm>
          <a:off x="3347864" y="3933056"/>
          <a:ext cx="2448272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993388626"/>
              </p:ext>
            </p:extLst>
          </p:nvPr>
        </p:nvGraphicFramePr>
        <p:xfrm>
          <a:off x="5940152" y="1988840"/>
          <a:ext cx="2520280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32272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d44/0000a983-46f340a8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784975" cy="59046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47837777"/>
              </p:ext>
            </p:extLst>
          </p:nvPr>
        </p:nvGraphicFramePr>
        <p:xfrm>
          <a:off x="1115616" y="188640"/>
          <a:ext cx="7200800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3195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e35/000c6a44-606cb52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92" y="836712"/>
            <a:ext cx="7848872" cy="58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82487787"/>
              </p:ext>
            </p:extLst>
          </p:nvPr>
        </p:nvGraphicFramePr>
        <p:xfrm>
          <a:off x="899592" y="332656"/>
          <a:ext cx="734481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804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55761890"/>
              </p:ext>
            </p:extLst>
          </p:nvPr>
        </p:nvGraphicFramePr>
        <p:xfrm>
          <a:off x="2555776" y="260648"/>
          <a:ext cx="374441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https://i.pinimg.com/originals/90/2c/2b/902c2bbccb72ca76cf3bbe95741174e9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539826"/>
            <a:ext cx="1244600" cy="12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pinimg.com/originals/90/2c/2b/902c2bbccb72ca76cf3bbe95741174e9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513" y="3061288"/>
            <a:ext cx="1244600" cy="12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.pinimg.com/originals/90/2c/2b/902c2bbccb72ca76cf3bbe95741174e9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512" y="3704561"/>
            <a:ext cx="1244600" cy="12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.pinimg.com/originals/90/2c/2b/902c2bbccb72ca76cf3bbe95741174e9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92" y="3229478"/>
            <a:ext cx="1244600" cy="12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g-fotki.yandex.ru/get/9652/48968035.2a7/0_e4b43_7dc3d005_orig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342" y="4995516"/>
            <a:ext cx="845820" cy="1048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g-fotki.yandex.ru/get/9652/48968035.2a7/0_e4b43_7dc3d005_orig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252" y="4941168"/>
            <a:ext cx="845820" cy="1048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g-fotki.yandex.ru/get/9652/48968035.2a7/0_e4b43_7dc3d005_orig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47" y="5304610"/>
            <a:ext cx="845820" cy="1048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g-fotki.yandex.ru/get/9652/48968035.2a7/0_e4b43_7dc3d005_orig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873" y="5040834"/>
            <a:ext cx="845820" cy="1048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www.luminasolar.com/hs-fs/hubfs/LuminaSolar_February2019%20/Images/cloud-watercolor-1.jpg?width=1599&amp;height=936&amp;name=cloud-watercolor-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91283"/>
            <a:ext cx="2139950" cy="1252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www.luminasolar.com/hs-fs/hubfs/LuminaSolar_February2019%20/Images/cloud-watercolor-1.jpg?width=1599&amp;height=936&amp;name=cloud-watercolor-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192" y="1268760"/>
            <a:ext cx="2139950" cy="1252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www.luminasolar.com/hs-fs/hubfs/LuminaSolar_February2019%20/Images/cloud-watercolor-1.jpg?width=1599&amp;height=936&amp;name=cloud-watercolor-1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162" y="548680"/>
            <a:ext cx="2139950" cy="1252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img11.postila.ru/data/94/20/5e/fb/94205efb781de4bd1694e25c7edccee49aad631b411dbeaa840caed3da066302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877" y="2508922"/>
            <a:ext cx="1443990" cy="196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img11.postila.ru/data/94/20/5e/fb/94205efb781de4bd1694e25c7edccee49aad631b411dbeaa840caed3da066302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524" y="2204864"/>
            <a:ext cx="1443990" cy="196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img11.postila.ru/data/94/20/5e/fb/94205efb781de4bd1694e25c7edccee49aad631b411dbeaa840caed3da066302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30" y="2837384"/>
            <a:ext cx="1443990" cy="1960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https://img11.postila.ru/data/94/20/5e/fb/94205efb781de4bd1694e25c7edccee49aad631b411dbeaa840caed3da066302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91364"/>
            <a:ext cx="1443990" cy="196088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Стрелка вправо 22"/>
          <p:cNvSpPr/>
          <p:nvPr/>
        </p:nvSpPr>
        <p:spPr>
          <a:xfrm>
            <a:off x="3257059" y="1412776"/>
            <a:ext cx="1386949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1619672" y="3933056"/>
            <a:ext cx="149187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6688192" y="3874955"/>
            <a:ext cx="980152" cy="290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794693" y="5519708"/>
            <a:ext cx="1579559" cy="309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6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900igr.net/up/datas/55176/0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900igr.net/up/datas/55176/01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https://ds05.infourok.ru/uploads/ex/135d/00030d14-bb60a6e7/hello_html_3b30e65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996952"/>
            <a:ext cx="8368481" cy="386104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3608" y="548680"/>
            <a:ext cx="7200800" cy="359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Мы листики осенние,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 ветках мы сидим.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(Дети встают в круг, руки над головой в  кольцо.)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Дунул ветер – полетели.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(Руки в стороны.)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Мы летели, мы летели,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(Бег по кругу.)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на землю тихо сели,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(Присели.)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Ветер снова набежал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листочки все поднял.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(Встали, руки в стороны.)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Повертел их, покрутил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(Покружились.)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на землю опустил.		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(Присели.)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924589869"/>
              </p:ext>
            </p:extLst>
          </p:nvPr>
        </p:nvGraphicFramePr>
        <p:xfrm>
          <a:off x="1475656" y="312738"/>
          <a:ext cx="6264696" cy="385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73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ds05.infourok.ru/uploads/ex/135d/00030d14-bb60a6e7/hello_html_3b30e65b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3673262"/>
            <a:ext cx="7848872" cy="318473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69435887"/>
              </p:ext>
            </p:extLst>
          </p:nvPr>
        </p:nvGraphicFramePr>
        <p:xfrm>
          <a:off x="395536" y="404664"/>
          <a:ext cx="338437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1124744"/>
            <a:ext cx="3240360" cy="4552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Какая погода бывает осенью, если идет дождь? – дождливая,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дует ветер – ветреная,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на улице холодно, какая погода? – холодная,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пасмурно – пасмурная,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сыро – сырая,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 хмуро – хмурая,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по небу плывут серые, темные облака – облачная.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 солнечно – солнечная,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Если  ясно – ясная.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43740144"/>
              </p:ext>
            </p:extLst>
          </p:nvPr>
        </p:nvGraphicFramePr>
        <p:xfrm>
          <a:off x="4716016" y="404664"/>
          <a:ext cx="381642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4048" y="1052736"/>
            <a:ext cx="3744416" cy="26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поле собирают урожай (чего?) - … 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(Пшеницы)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огороде собирают урожай (чего?) - … 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(Овощей)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саду собирают урожай (чего?) - … 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(Фруктов)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лесу собирают урожай (чего?) - … </a:t>
            </a:r>
            <a:r>
              <a:rPr lang="ru-RU" i="1" dirty="0" smtClean="0">
                <a:effectLst/>
                <a:latin typeface="Times New Roman"/>
                <a:ea typeface="Calibri"/>
                <a:cs typeface="Times New Roman"/>
              </a:rPr>
              <a:t>(Ягод, грибов)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46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404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Женёк Коротков</dc:creator>
  <cp:lastModifiedBy>Женёк Коротков</cp:lastModifiedBy>
  <cp:revision>28</cp:revision>
  <dcterms:created xsi:type="dcterms:W3CDTF">2020-02-17T14:53:07Z</dcterms:created>
  <dcterms:modified xsi:type="dcterms:W3CDTF">2023-01-19T07:17:13Z</dcterms:modified>
</cp:coreProperties>
</file>