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6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6" r:id="rId11"/>
    <p:sldId id="271" r:id="rId12"/>
    <p:sldId id="265" r:id="rId13"/>
    <p:sldId id="268" r:id="rId14"/>
    <p:sldId id="290" r:id="rId15"/>
    <p:sldId id="267" r:id="rId16"/>
    <p:sldId id="269" r:id="rId17"/>
    <p:sldId id="270" r:id="rId18"/>
    <p:sldId id="273" r:id="rId19"/>
    <p:sldId id="272" r:id="rId20"/>
    <p:sldId id="274" r:id="rId21"/>
    <p:sldId id="276" r:id="rId22"/>
    <p:sldId id="275" r:id="rId23"/>
    <p:sldId id="277" r:id="rId24"/>
    <p:sldId id="280" r:id="rId25"/>
    <p:sldId id="278" r:id="rId26"/>
    <p:sldId id="279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00CC99"/>
    <a:srgbClr val="99CC00"/>
    <a:srgbClr val="FFCC66"/>
    <a:srgbClr val="FFFF66"/>
    <a:srgbClr val="FF9900"/>
    <a:srgbClr val="FF9966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28" autoAdjust="0"/>
  </p:normalViewPr>
  <p:slideViewPr>
    <p:cSldViewPr>
      <p:cViewPr varScale="1">
        <p:scale>
          <a:sx n="55" d="100"/>
          <a:sy n="55" d="100"/>
        </p:scale>
        <p:origin x="141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A4E6A9-4517-439A-B3D8-2F9129044F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123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0D111E-CA2B-4965-8D3B-2668F42E8C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252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0D111E-CA2B-4965-8D3B-2668F42E8C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57483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0D111E-CA2B-4965-8D3B-2668F42E8C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956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0D111E-CA2B-4965-8D3B-2668F42E8C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664028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0D111E-CA2B-4965-8D3B-2668F42E8C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9219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4CF41A-F70A-4564-A0B2-AA143D9AD3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859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71B7EB-E766-4EA4-9D8A-8527022BAF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5189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3AE94-874F-4CCA-A8EF-7C235D8738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5901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63F6D-6F92-4883-A8AB-5DCD38B00A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1955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6673E-67D1-4C7B-966E-C1754F2E0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8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142E5D-477C-4D77-BD0B-1F8DE41BDC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4157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05F6-779F-4697-B119-F111F7769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0191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91482-C945-4157-A07B-1600D1D61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3995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08819-6AE3-423C-9E11-56F060401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1221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C4ABA-BA5D-4A72-8504-38C5F6D51E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939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6D0417-2CFD-4820-8298-19E21DB874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920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8782F7-C83A-4F5A-9893-62D90F8256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566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73EE9A-8E7A-4406-B905-4360304971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407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1C757F-1804-4986-A916-68A4CD781A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44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2C3083-B8F4-4B00-AE19-24F0B8CD8C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475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6B531D-5F11-4482-9FBE-4B98386269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446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DD8742-D90D-46AF-B0D6-42F6DF3E54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320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4B0D111E-CA2B-4965-8D3B-2668F42E8C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137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  <p:sldLayoutId id="2147483928" r:id="rId12"/>
    <p:sldLayoutId id="2147483929" r:id="rId13"/>
    <p:sldLayoutId id="2147483930" r:id="rId14"/>
    <p:sldLayoutId id="2147483931" r:id="rId15"/>
    <p:sldLayoutId id="2147483932" r:id="rId16"/>
    <p:sldLayoutId id="2147483933" r:id="rId17"/>
    <p:sldLayoutId id="2147483934" r:id="rId18"/>
    <p:sldLayoutId id="2147483935" r:id="rId19"/>
    <p:sldLayoutId id="2147483936" r:id="rId20"/>
    <p:sldLayoutId id="2147483937" r:id="rId21"/>
    <p:sldLayoutId id="2147483938" r:id="rId22"/>
    <p:sldLayoutId id="2147483939" r:id="rId23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1054;&#1073;%20&#1072;&#1074;&#1090;&#1086;&#1088;&#1077;.ppt#-1,5,5. &#1059;&#1088;&#1086;&#1082;&#1080; &#1092;&#1080;&#1079;&#1082;&#1091;&#1083;&#1100;&#1090;&#1091;&#1088;&#1099;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&#1042;&#1086;&#1083;&#1077;&#1081;&#1073;&#1086;&#1083;.ppt#-1,8,&#1054; &#1090;&#1077;&#1093;&#1085;&#1080;&#1082;&#1077; &#1080;&#1075;&#1088;&#1099;" TargetMode="External"/><Relationship Id="rId1" Type="http://schemas.openxmlformats.org/officeDocument/2006/relationships/slideLayout" Target="../slideLayouts/slideLayout17.xml"/><Relationship Id="rId4" Type="http://schemas.openxmlformats.org/officeDocument/2006/relationships/hyperlink" Target="&#1042;&#1086;&#1083;&#1077;&#1081;&#1073;&#1086;&#1083;.ppt#-1,2,&#1057;&#1086;&#1076;&#1077;&#1088;&#1078;&#1072;&#1085;&#1080;&#1077;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6;&#1083;&#1077;&#1081;&#1073;&#1086;&#1083;.ppt#-1,2,&#1057;&#1086;&#1076;&#1077;&#1088;&#1078;&#1072;&#1085;&#1080;&#1077;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6;&#1083;&#1077;&#1081;&#1073;&#1086;&#1083;.ppt#-1,10,&#1055;&#1077;&#1088;&#1077;&#1076;&#1072;&#1095;&#1072; &#1084;&#1103;&#1095;&#1072; &#1089;&#1074;&#1077;&#1088;&#1093;&#1091; &#1076;&#1074;&#1091;&#1084;&#1103; &#1088;&#1091;&#1082;&#1072;&#1084;&#1080;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Relationship Id="rId6" Type="http://schemas.openxmlformats.org/officeDocument/2006/relationships/slide" Target="slide31.xml"/><Relationship Id="rId5" Type="http://schemas.openxmlformats.org/officeDocument/2006/relationships/hyperlink" Target="&#1042;&#1086;&#1083;&#1077;&#1081;&#1073;&#1086;&#1083;.ppt#-1,2,&#1057;&#1086;&#1076;&#1077;&#1088;&#1078;&#1072;&#1085;&#1080;&#1077;" TargetMode="Externa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&#1042;&#1086;&#1083;&#1077;&#1081;&#1073;&#1086;&#1083;.ppt#-1,10,&#1055;&#1077;&#1088;&#1077;&#1076;&#1072;&#1095;&#1072; &#1084;&#1103;&#1095;&#1072; &#1089;&#1074;&#1077;&#1088;&#1093;&#1091; &#1076;&#1074;&#1091;&#1084;&#1103; &#1088;&#1091;&#1082;&#1072;&#1084;&#1080;" TargetMode="External"/><Relationship Id="rId1" Type="http://schemas.openxmlformats.org/officeDocument/2006/relationships/slideLayout" Target="../slideLayouts/slideLayout17.xml"/><Relationship Id="rId5" Type="http://schemas.openxmlformats.org/officeDocument/2006/relationships/slide" Target="slide31.xml"/><Relationship Id="rId4" Type="http://schemas.openxmlformats.org/officeDocument/2006/relationships/hyperlink" Target="&#1042;&#1086;&#1083;&#1077;&#1081;&#1073;&#1086;&#1083;.ppt#-1,2,&#1057;&#1086;&#1076;&#1077;&#1088;&#1078;&#1072;&#1085;&#1080;&#1077;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&#1042;&#1086;&#1083;&#1077;&#1081;&#1073;&#1086;&#1083;.ppt#-1,10,&#1055;&#1077;&#1088;&#1077;&#1076;&#1072;&#1095;&#1072; &#1084;&#1103;&#1095;&#1072; &#1089;&#1074;&#1077;&#1088;&#1093;&#1091; &#1076;&#1074;&#1091;&#1084;&#1103; &#1088;&#1091;&#1082;&#1072;&#1084;&#1080;" TargetMode="External"/><Relationship Id="rId1" Type="http://schemas.openxmlformats.org/officeDocument/2006/relationships/slideLayout" Target="../slideLayouts/slideLayout17.xml"/><Relationship Id="rId5" Type="http://schemas.openxmlformats.org/officeDocument/2006/relationships/slide" Target="slide32.xml"/><Relationship Id="rId4" Type="http://schemas.openxmlformats.org/officeDocument/2006/relationships/hyperlink" Target="&#1042;&#1086;&#1083;&#1077;&#1081;&#1073;&#1086;&#1083;.ppt#-1,2,&#1057;&#1086;&#1076;&#1077;&#1088;&#1078;&#1072;&#1085;&#1080;&#1077;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6;&#1083;&#1077;&#1081;&#1073;&#1086;&#1083;.ppt#-1,10,&#1055;&#1077;&#1088;&#1077;&#1076;&#1072;&#1095;&#1072; &#1084;&#1103;&#1095;&#1072; &#1089;&#1074;&#1077;&#1088;&#1093;&#1091; &#1076;&#1074;&#1091;&#1084;&#1103; &#1088;&#1091;&#1082;&#1072;&#1084;&#1080;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2.xml"/><Relationship Id="rId6" Type="http://schemas.openxmlformats.org/officeDocument/2006/relationships/slide" Target="slide31.xml"/><Relationship Id="rId5" Type="http://schemas.openxmlformats.org/officeDocument/2006/relationships/hyperlink" Target="&#1042;&#1086;&#1083;&#1077;&#1081;&#1073;&#1086;&#1083;.ppt#-1,2,&#1057;&#1086;&#1076;&#1077;&#1088;&#1078;&#1072;&#1085;&#1080;&#1077;" TargetMode="Externa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&#1042;&#1086;&#1083;&#1077;&#1081;&#1073;&#1086;&#1083;.ppt#-1,8,&#1054; &#1090;&#1077;&#1093;&#1085;&#1080;&#1082;&#1077; &#1080;&#1075;&#1088;&#1099;" TargetMode="External"/><Relationship Id="rId1" Type="http://schemas.openxmlformats.org/officeDocument/2006/relationships/slideLayout" Target="../slideLayouts/slideLayout20.xml"/><Relationship Id="rId4" Type="http://schemas.openxmlformats.org/officeDocument/2006/relationships/hyperlink" Target="&#1042;&#1086;&#1083;&#1077;&#1081;&#1073;&#1086;&#1083;.ppt#-1,2,&#1057;&#1086;&#1076;&#1077;&#1088;&#1078;&#1072;&#1085;&#1080;&#1077;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&#1042;&#1086;&#1083;&#1077;&#1081;&#1073;&#1086;&#1083;.ppt#-1,16,&#1054;&#1090;&#1073;&#1080;&#1074;&#1072;&#1085;&#1080;&#1077; &#1084;&#1103;&#1095;&#1072; &#1082;&#1091;&#1083;&#1072;&#1082;&#1086;&#1084;" TargetMode="External"/><Relationship Id="rId1" Type="http://schemas.openxmlformats.org/officeDocument/2006/relationships/slideLayout" Target="../slideLayouts/slideLayout17.xml"/><Relationship Id="rId4" Type="http://schemas.openxmlformats.org/officeDocument/2006/relationships/hyperlink" Target="&#1042;&#1086;&#1083;&#1077;&#1081;&#1073;&#1086;&#1083;.ppt#-1,2,&#1057;&#1086;&#1076;&#1077;&#1088;&#1078;&#1072;&#1085;&#1080;&#1077;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0.xml"/><Relationship Id="rId6" Type="http://schemas.openxmlformats.org/officeDocument/2006/relationships/hyperlink" Target="&#1042;&#1086;&#1083;&#1077;&#1081;&#1073;&#1086;&#1083;.ppt#-1,2,&#1057;&#1086;&#1076;&#1077;&#1088;&#1078;&#1072;&#1085;&#1080;&#1077;" TargetMode="External"/><Relationship Id="rId5" Type="http://schemas.openxmlformats.org/officeDocument/2006/relationships/hyperlink" Target="&#1042;&#1086;&#1083;&#1077;&#1081;&#1073;&#1086;&#1083;.ppt#-1,20,&#1058;&#1077;&#1093;&#1085;&#1080;&#1082;&#1072; &#1074;&#1099;&#1087;&#1086;&#1083;&#1085;&#1077;&#1085;&#1080;&#1103; &#1074;&#1077;&#1088;&#1093;&#1085;&#1077;&#1081; &#1087;&#1088;&#1103;&#1084;&#1086;&#1081; &#1087;&#1086;&#1076;&#1072;&#1095;&#1080;" TargetMode="External"/><Relationship Id="rId4" Type="http://schemas.openxmlformats.org/officeDocument/2006/relationships/hyperlink" Target="&#1042;&#1086;&#1083;&#1077;&#1081;&#1073;&#1086;&#1083;.ppt#-1,19,&#1058;&#1077;&#1093;&#1085;&#1080;&#1082;&#1072; &#1074;&#1099;&#1087;&#1086;&#1083;&#1085;&#1077;&#1085;&#1080;&#1103; &#1085;&#1080;&#1078;&#1085;&#1077;&#1081; &#1087;&#1088;&#1103;&#1084;&#1086;&#1081; &#1087;&#1086;&#1076;&#1072;&#1095;&#1080;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6;&#1083;&#1077;&#1081;&#1073;&#1086;&#1083;.ppt#-1,2,&#1057;&#1086;&#1076;&#1077;&#1088;&#1078;&#1072;&#1085;&#1080;&#1077;" TargetMode="External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7.xml"/><Relationship Id="rId4" Type="http://schemas.openxmlformats.org/officeDocument/2006/relationships/slide" Target="slide3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&#1042;&#1086;&#1083;&#1077;&#1081;&#1073;&#1086;&#1083;.ppt#-1,9,&#1057;&#1090;&#1086;&#1081;&#1082;&#1072; &#1074;&#1086;&#1083;&#1077;&#1081;&#1073;&#1086;&#1083;&#1080;&#1089;&#1090;&#1072;" TargetMode="External"/><Relationship Id="rId13" Type="http://schemas.openxmlformats.org/officeDocument/2006/relationships/hyperlink" Target="&#1042;&#1086;&#1083;&#1077;&#1081;&#1073;&#1086;&#1083;.ppt#-1,21,&#1055;&#1088;&#1080;&#1077;&#1084; &#1084;&#1103;&#1095;&#1072;" TargetMode="External"/><Relationship Id="rId18" Type="http://schemas.openxmlformats.org/officeDocument/2006/relationships/hyperlink" Target="&#1042;&#1086;&#1083;&#1077;&#1081;&#1073;&#1086;&#1083;.ppt#-1,32,&#1055;&#1088;&#1080;&#1077;&#1084;&#1099;" TargetMode="External"/><Relationship Id="rId3" Type="http://schemas.openxmlformats.org/officeDocument/2006/relationships/hyperlink" Target="&#1042;&#1086;&#1083;&#1077;&#1081;&#1073;&#1086;&#1083;.ppt#-1,4,&#1056;&#1072;&#1079;&#1084;&#1077;&#1088;&#1099; &#1080; &#1083;&#1080;&#1085;&#1080;&#1080; &#1087;&#1083;&#1086;&#1097;&#1072;&#1076;&#1082;&#1080;" TargetMode="External"/><Relationship Id="rId7" Type="http://schemas.openxmlformats.org/officeDocument/2006/relationships/hyperlink" Target="&#1042;&#1086;&#1083;&#1077;&#1081;&#1073;&#1086;&#1083;.ppt#-1,8,&#1054; &#1090;&#1077;&#1093;&#1085;&#1080;&#1082;&#1077; &#1080;&#1075;&#1088;&#1099;" TargetMode="External"/><Relationship Id="rId12" Type="http://schemas.openxmlformats.org/officeDocument/2006/relationships/hyperlink" Target="&#1042;&#1086;&#1083;&#1077;&#1081;&#1073;&#1086;&#1083;.ppt#-1,18,&#1055;&#1086;&#1076;&#1072;&#1095;&#1080;" TargetMode="External"/><Relationship Id="rId17" Type="http://schemas.openxmlformats.org/officeDocument/2006/relationships/hyperlink" Target="&#1042;&#1086;&#1083;&#1077;&#1081;&#1073;&#1086;&#1083;.ppt#-1,31,&#1055;&#1077;&#1088;&#1077;&#1076;&#1072;&#1095;&#1080;" TargetMode="External"/><Relationship Id="rId2" Type="http://schemas.openxmlformats.org/officeDocument/2006/relationships/hyperlink" Target="&#1042;&#1086;&#1083;&#1077;&#1081;&#1073;&#1086;&#1083;.ppt#-1,3,&#1048;&#1079; &#1080;&#1089;&#1090;&#1086;&#1088;&#1080;&#1080; &#1074;&#1086;&#1083;&#1077;&#1081;&#1073;&#1086;&#1083;&#1072;" TargetMode="External"/><Relationship Id="rId16" Type="http://schemas.openxmlformats.org/officeDocument/2006/relationships/hyperlink" Target="&#1042;&#1086;&#1083;&#1077;&#1081;&#1073;&#1086;&#1083;.ppt#-1,29,&#1041;&#1083;&#1086;&#1082;&#1080;&#1088;&#1086;&#1074;&#1072;&#1085;&#1080;&#1103; &#1084;&#1103;&#1095;&#1072;" TargetMode="External"/><Relationship Id="rId20" Type="http://schemas.openxmlformats.org/officeDocument/2006/relationships/image" Target="../media/image3.gif"/><Relationship Id="rId1" Type="http://schemas.openxmlformats.org/officeDocument/2006/relationships/slideLayout" Target="../slideLayouts/slideLayout17.xml"/><Relationship Id="rId6" Type="http://schemas.openxmlformats.org/officeDocument/2006/relationships/hyperlink" Target="&#1042;&#1086;&#1083;&#1077;&#1081;&#1073;&#1086;&#1083;.ppt#-1,7,&#1055;&#1088;&#1072;&#1074;&#1080;&#1083;&#1072; &#1080;&#1075;&#1088;&#1099;" TargetMode="External"/><Relationship Id="rId11" Type="http://schemas.openxmlformats.org/officeDocument/2006/relationships/hyperlink" Target="&#1042;&#1086;&#1083;&#1077;&#1081;&#1073;&#1086;&#1083;.ppt#-1,16,&#1054;&#1090;&#1073;&#1080;&#1074;&#1072;&#1085;&#1080;&#1077; &#1084;&#1103;&#1095;&#1072; &#1082;&#1091;&#1083;&#1072;&#1082;&#1086;&#1084;" TargetMode="External"/><Relationship Id="rId5" Type="http://schemas.openxmlformats.org/officeDocument/2006/relationships/hyperlink" Target="&#1042;&#1086;&#1083;&#1077;&#1081;&#1073;&#1086;&#1083;.ppt#-1,6,&#1054;&#1076;&#1077;&#1078;&#1076;&#1072;" TargetMode="External"/><Relationship Id="rId15" Type="http://schemas.openxmlformats.org/officeDocument/2006/relationships/hyperlink" Target="&#1042;&#1086;&#1083;&#1077;&#1081;&#1073;&#1086;&#1083;.ppt#-1,27,&#1053;&#1072;&#1087;&#1072;&#1076;&#1072;&#1102;&#1097;&#1080;&#1081; &#1091;&#1076;&#1072;&#1088;" TargetMode="External"/><Relationship Id="rId10" Type="http://schemas.openxmlformats.org/officeDocument/2006/relationships/hyperlink" Target="&#1042;&#1086;&#1083;&#1077;&#1081;&#1073;&#1086;&#1083;.ppt#-1,11,&#1055;&#1088;&#1072;&#1074;&#1080;&#1083;&#1100;&#1085;&#1086;&#1077; &#1087;&#1086;&#1083;&#1086;&#1078;&#1077;&#1085;&#1080;&#1077; &#1082;&#1080;&#1089;&#1090;&#1077;&#1081; &#1080; &#1087;&#1072;&#1083;&#1100;&#1094;&#1077;&#1074;" TargetMode="External"/><Relationship Id="rId19" Type="http://schemas.openxmlformats.org/officeDocument/2006/relationships/hyperlink" Target="&#1042;&#1086;&#1083;&#1077;&#1081;&#1073;&#1086;&#1083;.ppt#-1,33,&#1055;&#1086;&#1076;&#1072;&#1095;&#1080;" TargetMode="External"/><Relationship Id="rId4" Type="http://schemas.openxmlformats.org/officeDocument/2006/relationships/hyperlink" Target="&#1042;&#1086;&#1083;&#1077;&#1081;&#1073;&#1086;&#1083;.ppt#-1,5,&#1042;&#1086;&#1083;&#1077;&#1081;&#1073;&#1086;&#1083;&#1100;&#1085;&#1099;&#1081; &#1084;&#1103;&#1095;" TargetMode="External"/><Relationship Id="rId9" Type="http://schemas.openxmlformats.org/officeDocument/2006/relationships/hyperlink" Target="&#1042;&#1086;&#1083;&#1077;&#1081;&#1073;&#1086;&#1083;.ppt#-1,10,&#1055;&#1077;&#1088;&#1077;&#1076;&#1072;&#1095;&#1072; &#1084;&#1103;&#1095;&#1072; &#1089;&#1074;&#1077;&#1088;&#1093;&#1091; &#1076;&#1074;&#1091;&#1084;&#1103; &#1088;&#1091;&#1082;&#1072;&#1084;&#1080;" TargetMode="External"/><Relationship Id="rId14" Type="http://schemas.openxmlformats.org/officeDocument/2006/relationships/hyperlink" Target="&#1042;&#1086;&#1083;&#1077;&#1081;&#1073;&#1086;&#1083;.ppt#-1,24,&#1055;&#1088;&#1080;&#1077;&#1084; &#1084;&#1103;&#1095;&#1072; &#1074; &#1087;&#1072;&#1076;&#1077;&#1085;&#1080;&#1077;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6;&#1083;&#1077;&#1081;&#1073;&#1086;&#1083;.ppt#-1,2,&#1057;&#1086;&#1076;&#1077;&#1088;&#1078;&#1072;&#1085;&#1080;&#1077;" TargetMode="External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1.xml"/><Relationship Id="rId4" Type="http://schemas.openxmlformats.org/officeDocument/2006/relationships/slide" Target="slide3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&#1042;&#1086;&#1083;&#1077;&#1081;&#1073;&#1086;&#1083;.ppt#-1,8,&#1054; &#1090;&#1077;&#1093;&#1085;&#1080;&#1082;&#1077; &#1080;&#1075;&#1088;&#1099;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&#1042;&#1086;&#1083;&#1077;&#1081;&#1073;&#1086;&#1083;.ppt#-1,2,&#1057;&#1086;&#1076;&#1077;&#1088;&#1078;&#1072;&#1085;&#1080;&#1077;" TargetMode="External"/><Relationship Id="rId5" Type="http://schemas.openxmlformats.org/officeDocument/2006/relationships/hyperlink" Target="&#1042;&#1086;&#1083;&#1077;&#1081;&#1073;&#1086;&#1083;.ppt#-1,23,&#1058;&#1077;&#1093;&#1085;&#1080;&#1082;&#1072; &#1074;&#1099;&#1087;&#1086;&#1083;&#1085;&#1077;&#1085;&#1080;&#1103; &#1087;&#1088;&#1080;&#1077;&#1084;&#1072; &#1084;&#1103;&#1095;&#1072; &#1089;&#1085;&#1080;&#1079;&#1091; &#1076;&#1074;&#1091;&#1084;&#1103; &#1088;&#1091;&#1082;&#1072;&#1084;&#1080;" TargetMode="External"/><Relationship Id="rId4" Type="http://schemas.openxmlformats.org/officeDocument/2006/relationships/hyperlink" Target="&#1042;&#1086;&#1083;&#1077;&#1081;&#1073;&#1086;&#1083;.ppt#-1,22,&#1058;&#1077;&#1093;&#1085;&#1080;&#1082;&#1072; &#1074;&#1099;&#1087;&#1086;&#1083;&#1085;&#1077;&#1085;&#1080;&#1103; &#1087;&#1088;&#1080;&#1077;&#1084;&#1072; &#1084;&#1103;&#1095;&#1072; &#1076;&#1074;&#1091;&#1084;&#1103; &#1088;&#1091;&#1082;&#1072;&#1084;&#1080; &#1089;&#1074;&#1077;&#1088;&#1093;&#1091;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&#1042;&#1086;&#1083;&#1077;&#1081;&#1073;&#1086;&#1083;.ppt#-1,21,&#1055;&#1088;&#1080;&#1077;&#1084; &#1084;&#1103;&#1095;&#1072;" TargetMode="External"/><Relationship Id="rId1" Type="http://schemas.openxmlformats.org/officeDocument/2006/relationships/slideLayout" Target="../slideLayouts/slideLayout21.xml"/><Relationship Id="rId4" Type="http://schemas.openxmlformats.org/officeDocument/2006/relationships/hyperlink" Target="&#1042;&#1086;&#1083;&#1077;&#1081;&#1073;&#1086;&#1083;.ppt#-1,2,&#1057;&#1086;&#1076;&#1077;&#1088;&#1078;&#1072;&#1085;&#1080;&#1077;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2.xml"/><Relationship Id="rId5" Type="http://schemas.openxmlformats.org/officeDocument/2006/relationships/slide" Target="slide32.xml"/><Relationship Id="rId4" Type="http://schemas.openxmlformats.org/officeDocument/2006/relationships/hyperlink" Target="&#1042;&#1086;&#1083;&#1077;&#1081;&#1073;&#1086;&#1083;.ppt#-1,2,&#1057;&#1086;&#1076;&#1077;&#1088;&#1078;&#1072;&#1085;&#1080;&#1077;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&#1042;&#1086;&#1083;&#1077;&#1081;&#1073;&#1086;&#1083;.ppt#-1,8,&#1054; &#1090;&#1077;&#1093;&#1085;&#1080;&#1082;&#1077; &#1080;&#1075;&#1088;&#1099;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&#1042;&#1086;&#1083;&#1077;&#1081;&#1073;&#1086;&#1083;.ppt#-1,2,&#1057;&#1086;&#1076;&#1077;&#1088;&#1078;&#1072;&#1085;&#1080;&#1077;" TargetMode="External"/><Relationship Id="rId5" Type="http://schemas.openxmlformats.org/officeDocument/2006/relationships/hyperlink" Target="&#1042;&#1086;&#1083;&#1077;&#1081;&#1073;&#1086;&#1083;.ppt#-1,26,&#1058;&#1077;&#1093;&#1085;&#1080;&#1082;&#1072; &#1074;&#1099;&#1087;&#1086;&#1083;&#1085;&#1077;&#1085;&#1080;&#1103; &#1087;&#1088;&#1080;&#1077;&#1084;&#1072; &#1084;&#1103;&#1095;&#1072; &#1086;&#1076;&#1085;&#1086;&#1081; &#1088;&#1091;&#1082;&#1086;&#1081; &#1074;&#1087;&#1072;&#1076;&#1077;&#1085;&#1080;&#1080; &#1074;&#1087;&#1077;&#1088;&#1077;..." TargetMode="External"/><Relationship Id="rId4" Type="http://schemas.openxmlformats.org/officeDocument/2006/relationships/hyperlink" Target="&#1042;&#1086;&#1083;&#1077;&#1081;&#1073;&#1086;&#1083;.ppt#-1,25,&#1058;&#1077;&#1093;&#1085;&#1080;&#1082;&#1072; &#1074;&#1099;&#1087;&#1086;&#1083;&#1085;&#1077;&#1085;&#1080;&#1103; &#1087;&#1088;&#1080;&#1077;&#1084;&#1072; &#1084;&#1103;&#1095;&#1072; &#1086;&#1076;&#1085;&#1086;&#1081; &#1088;&#1091;&#1082;&#1086;&#1081; &#1089; &#1087;&#1086;&#1089;&#1083;&#1077;&#1076;&#1091;&#1102;&#1097;&#1080;&#1084; ...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6;&#1083;&#1077;&#1081;&#1073;&#1086;&#1083;.ppt#-1,2,&#1057;&#1086;&#1076;&#1077;&#1088;&#1078;&#1072;&#1085;&#1080;&#1077;" TargetMode="External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1.xml"/><Relationship Id="rId4" Type="http://schemas.openxmlformats.org/officeDocument/2006/relationships/slide" Target="slide3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6;&#1083;&#1077;&#1081;&#1073;&#1086;&#1083;.ppt#-1,2,&#1057;&#1086;&#1076;&#1077;&#1088;&#1078;&#1072;&#1085;&#1080;&#1077;" TargetMode="External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2.xml"/><Relationship Id="rId4" Type="http://schemas.openxmlformats.org/officeDocument/2006/relationships/slide" Target="slide3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&#1042;&#1086;&#1083;&#1077;&#1081;&#1073;&#1086;&#1083;.ppt#-1,8,&#1054; &#1090;&#1077;&#1093;&#1085;&#1080;&#1082;&#1077; &#1080;&#1075;&#1088;&#1099;" TargetMode="External"/><Relationship Id="rId1" Type="http://schemas.openxmlformats.org/officeDocument/2006/relationships/slideLayout" Target="../slideLayouts/slideLayout18.xml"/><Relationship Id="rId4" Type="http://schemas.openxmlformats.org/officeDocument/2006/relationships/hyperlink" Target="&#1042;&#1086;&#1083;&#1077;&#1081;&#1073;&#1086;&#1083;.ppt#-1,2,&#1057;&#1086;&#1076;&#1077;&#1088;&#1078;&#1072;&#1085;&#1080;&#1077;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6;&#1083;&#1077;&#1081;&#1073;&#1086;&#1083;.ppt#-1,2,&#1057;&#1086;&#1076;&#1077;&#1088;&#1078;&#1072;&#1085;&#1080;&#1077;" TargetMode="External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&#1042;&#1086;&#1083;&#1077;&#1081;&#1073;&#1086;&#1083;.ppt#-1,8,&#1054; &#1090;&#1077;&#1093;&#1085;&#1080;&#1082;&#1077; &#1080;&#1075;&#1088;&#1099;" TargetMode="External"/><Relationship Id="rId1" Type="http://schemas.openxmlformats.org/officeDocument/2006/relationships/slideLayout" Target="../slideLayouts/slideLayout20.xml"/><Relationship Id="rId4" Type="http://schemas.openxmlformats.org/officeDocument/2006/relationships/hyperlink" Target="&#1042;&#1086;&#1083;&#1077;&#1081;&#1073;&#1086;&#1083;.ppt#-1,2,&#1057;&#1086;&#1076;&#1077;&#1088;&#1078;&#1072;&#1085;&#1080;&#1077;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6;&#1083;&#1077;&#1081;&#1073;&#1086;&#1083;.ppt#-1,2,&#1057;&#1086;&#1076;&#1077;&#1088;&#1078;&#1072;&#1085;&#1080;&#1077;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6;&#1083;&#1077;&#1081;&#1073;&#1086;&#1083;.ppt#-1,2,&#1057;&#1086;&#1076;&#1077;&#1088;&#1078;&#1072;&#1085;&#1080;&#1077;" TargetMode="External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&#1042;&#1086;&#1083;&#1077;&#1081;&#1073;&#1086;&#1083;.ppt#-1,2,&#1057;&#1086;&#1076;&#1077;&#1088;&#1078;&#1072;&#1085;&#1080;&#1077;" TargetMode="External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hyperlink" Target="&#1042;&#1086;&#1083;&#1077;&#1081;&#1073;&#1086;&#1083;.ppt#-1,12,&#1058;&#1077;&#1093;&#1085;&#1080;&#1082;&#1072; &#1074;&#1099;&#1087;&#1086;&#1083;&#1085;&#1077;&#1085;&#1080;&#1103; &#1087;&#1077;&#1088;&#1077;&#1076;&#1072;&#1095;&#1080; &#1084;&#1103;&#1095;&#1072; &#1089;&#1074;&#1077;&#1088;&#1093;&#1091; &#1076;&#1074;&#1091;&#1084;&#1103; &#1088;&#1091;&#1082;&#1072;&#1084;&#1080;" TargetMode="External"/><Relationship Id="rId1" Type="http://schemas.openxmlformats.org/officeDocument/2006/relationships/slideLayout" Target="../slideLayouts/slideLayout23.xml"/><Relationship Id="rId6" Type="http://schemas.openxmlformats.org/officeDocument/2006/relationships/slide" Target="slide15.xml"/><Relationship Id="rId5" Type="http://schemas.openxmlformats.org/officeDocument/2006/relationships/image" Target="../media/image14.png"/><Relationship Id="rId4" Type="http://schemas.openxmlformats.org/officeDocument/2006/relationships/hyperlink" Target="&#1042;&#1086;&#1083;&#1077;&#1081;&#1073;&#1086;&#1083;.ppt#-1,13,&#1058;&#1077;&#1093;&#1085;&#1080;&#1082;&#1072; &#1074;&#1099;&#1087;&#1086;&#1083;&#1085;&#1077;&#1085;&#1080;&#1103; &#1087;&#1077;&#1088;&#1077;&#1076;&#1072;&#1095;&#1080; &#1084;&#1103;&#1095;&#1072; &#1095;&#1077;&#1088;&#1077;&#1079; &#1089;&#1077;&#1090;&#1082;&#1091; &#1074; &#1087;&#1088;&#1099;&#1078;&#1082;&#1077;" TargetMode="Externa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&#1042;&#1086;&#1083;&#1077;&#1081;&#1073;&#1086;&#1083;.ppt#-1,2,&#1057;&#1086;&#1076;&#1077;&#1088;&#1078;&#1072;&#1085;&#1080;&#1077;" TargetMode="External"/><Relationship Id="rId3" Type="http://schemas.openxmlformats.org/officeDocument/2006/relationships/image" Target="../media/image32.png"/><Relationship Id="rId7" Type="http://schemas.openxmlformats.org/officeDocument/2006/relationships/image" Target="../media/image34.png"/><Relationship Id="rId2" Type="http://schemas.openxmlformats.org/officeDocument/2006/relationships/hyperlink" Target="&#1042;&#1086;&#1083;&#1077;&#1081;&#1073;&#1086;&#1083;.ppt#-1,25,&#1058;&#1077;&#1093;&#1085;&#1080;&#1082;&#1072; &#1074;&#1099;&#1087;&#1086;&#1083;&#1085;&#1077;&#1085;&#1080;&#1103; &#1087;&#1088;&#1080;&#1077;&#1084;&#1072; &#1084;&#1103;&#1095;&#1072; &#1086;&#1076;&#1085;&#1086;&#1081; &#1088;&#1091;&#1082;&#1086;&#1081; &#1089; &#1087;&#1086;&#1089;&#1083;&#1077;&#1076;&#1091;&#1102;&#1097;&#1080;&#1084; ..." TargetMode="External"/><Relationship Id="rId1" Type="http://schemas.openxmlformats.org/officeDocument/2006/relationships/slideLayout" Target="../slideLayouts/slideLayout23.xml"/><Relationship Id="rId6" Type="http://schemas.openxmlformats.org/officeDocument/2006/relationships/hyperlink" Target="&#1042;&#1086;&#1083;&#1077;&#1081;&#1073;&#1086;&#1083;.ppt#-1,23,&#1058;&#1077;&#1093;&#1085;&#1080;&#1082;&#1072; &#1074;&#1099;&#1087;&#1086;&#1083;&#1085;&#1077;&#1085;&#1080;&#1103; &#1087;&#1088;&#1080;&#1077;&#1084;&#1072; &#1084;&#1103;&#1095;&#1072; &#1089;&#1085;&#1080;&#1079;&#1091; &#1076;&#1074;&#1091;&#1084;&#1103; &#1088;&#1091;&#1082;&#1072;&#1084;&#1080;" TargetMode="External"/><Relationship Id="rId5" Type="http://schemas.openxmlformats.org/officeDocument/2006/relationships/image" Target="../media/image33.png"/><Relationship Id="rId4" Type="http://schemas.openxmlformats.org/officeDocument/2006/relationships/hyperlink" Target="&#1042;&#1086;&#1083;&#1077;&#1081;&#1073;&#1086;&#1083;.ppt#-1,26,&#1058;&#1077;&#1093;&#1085;&#1080;&#1082;&#1072; &#1074;&#1099;&#1087;&#1086;&#1083;&#1085;&#1077;&#1085;&#1080;&#1103; &#1087;&#1088;&#1080;&#1077;&#1084;&#1072; &#1084;&#1103;&#1095;&#1072; &#1086;&#1076;&#1085;&#1086;&#1081; &#1088;&#1091;&#1082;&#1086;&#1081; &#1074;&#1087;&#1072;&#1076;&#1077;&#1085;&#1080;&#1080; &#1074;&#1087;&#1077;&#1088;&#1077;...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hyperlink" Target="&#1054;&#1073;%20&#1072;&#1074;&#1090;&#1086;&#1088;&#1077;.ppt#-1,5,5. &#1059;&#1088;&#1086;&#1082;&#1080; &#1092;&#1080;&#1079;&#1082;&#1091;&#1083;&#1100;&#1090;&#1091;&#1088;&#1099;" TargetMode="External"/><Relationship Id="rId2" Type="http://schemas.openxmlformats.org/officeDocument/2006/relationships/hyperlink" Target="&#1042;&#1086;&#1083;&#1077;&#1081;&#1073;&#1086;&#1083;.ppt#-1,19,&#1058;&#1077;&#1093;&#1085;&#1080;&#1082;&#1072; &#1074;&#1099;&#1087;&#1086;&#1083;&#1085;&#1077;&#1085;&#1080;&#1103; &#1085;&#1080;&#1078;&#1085;&#1077;&#1081; &#1087;&#1088;&#1103;&#1084;&#1086;&#1081; &#1087;&#1086;&#1076;&#1072;&#1095;&#1080;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&#1042;&#1086;&#1083;&#1077;&#1081;&#1073;&#1086;&#1083;.ppt#-1,2,&#1057;&#1086;&#1076;&#1077;&#1088;&#1078;&#1072;&#1085;&#1080;&#1077;" TargetMode="External"/><Relationship Id="rId5" Type="http://schemas.openxmlformats.org/officeDocument/2006/relationships/image" Target="../media/image36.png"/><Relationship Id="rId4" Type="http://schemas.openxmlformats.org/officeDocument/2006/relationships/hyperlink" Target="&#1042;&#1086;&#1083;&#1077;&#1081;&#1073;&#1086;&#1083;.ppt#-1,20,&#1058;&#1077;&#1093;&#1085;&#1080;&#1082;&#1072; &#1074;&#1099;&#1087;&#1086;&#1083;&#1085;&#1077;&#1085;&#1080;&#1103; &#1074;&#1077;&#1088;&#1093;&#1085;&#1077;&#1081; &#1087;&#1088;&#1103;&#1084;&#1086;&#1081; &#1087;&#1086;&#1076;&#1072;&#1095;&#1080;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6;&#1083;&#1077;&#1081;&#1073;&#1086;&#1083;.ppt#-1,2,&#1057;&#1086;&#1076;&#1077;&#1088;&#1078;&#1072;&#1085;&#1080;&#1077;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6;&#1083;&#1077;&#1081;&#1073;&#1086;&#1083;.ppt#-1,2,&#1057;&#1086;&#1076;&#1077;&#1088;&#1078;&#1072;&#1085;&#1080;&#1077;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6;&#1083;&#1077;&#1081;&#1073;&#1086;&#1083;.ppt#-1,2,&#1057;&#1086;&#1076;&#1077;&#1088;&#1078;&#1072;&#1085;&#1080;&#1077;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6;&#1083;&#1077;&#1081;&#1073;&#1086;&#1083;.ppt#-1,2,&#1057;&#1086;&#1076;&#1077;&#1088;&#1078;&#1072;&#1085;&#1080;&#1077;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&#1042;&#1086;&#1083;&#1077;&#1081;&#1073;&#1086;&#1083;.ppt#-1,29,&#1041;&#1083;&#1086;&#1082;&#1080;&#1088;&#1086;&#1074;&#1072;&#1085;&#1080;&#1103; &#1084;&#1103;&#1095;&#1072;" TargetMode="External"/><Relationship Id="rId3" Type="http://schemas.openxmlformats.org/officeDocument/2006/relationships/hyperlink" Target="&#1042;&#1086;&#1083;&#1077;&#1081;&#1073;&#1086;&#1083;.ppt#-1,18,&#1055;&#1086;&#1076;&#1072;&#1095;&#1080;" TargetMode="External"/><Relationship Id="rId7" Type="http://schemas.openxmlformats.org/officeDocument/2006/relationships/hyperlink" Target="&#1042;&#1086;&#1083;&#1077;&#1081;&#1073;&#1086;&#1083;.ppt#-1,27,&#1053;&#1072;&#1087;&#1072;&#1076;&#1072;&#1102;&#1097;&#1080;&#1081; &#1091;&#1076;&#1072;&#1088;" TargetMode="External"/><Relationship Id="rId2" Type="http://schemas.openxmlformats.org/officeDocument/2006/relationships/hyperlink" Target="&#1042;&#1086;&#1083;&#1077;&#1081;&#1073;&#1086;&#1083;.ppt#-1,21,&#1055;&#1088;&#1080;&#1077;&#1084; &#1084;&#1103;&#1095;&#1072;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42;&#1086;&#1083;&#1077;&#1081;&#1073;&#1086;&#1083;.ppt#-1,16,&#1054;&#1090;&#1073;&#1080;&#1074;&#1072;&#1085;&#1080;&#1077; &#1084;&#1103;&#1095;&#1072; &#1082;&#1091;&#1083;&#1072;&#1082;&#1086;&#1084;" TargetMode="External"/><Relationship Id="rId5" Type="http://schemas.openxmlformats.org/officeDocument/2006/relationships/hyperlink" Target="&#1042;&#1086;&#1083;&#1077;&#1081;&#1073;&#1086;&#1083;.ppt#-1,2,&#1057;&#1086;&#1076;&#1077;&#1088;&#1078;&#1072;&#1085;&#1080;&#1077;" TargetMode="External"/><Relationship Id="rId4" Type="http://schemas.openxmlformats.org/officeDocument/2006/relationships/hyperlink" Target="&#1042;&#1086;&#1083;&#1077;&#1081;&#1073;&#1086;&#1083;.ppt#-1,10,&#1055;&#1077;&#1088;&#1077;&#1076;&#1072;&#1095;&#1072; &#1084;&#1103;&#1095;&#1072; &#1089;&#1074;&#1077;&#1088;&#1093;&#1091; &#1076;&#1074;&#1091;&#1084;&#1103; &#1088;&#1091;&#1082;&#1072;&#1084;&#1080;" TargetMode="External"/><Relationship Id="rId9" Type="http://schemas.openxmlformats.org/officeDocument/2006/relationships/slide" Target="slide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6;&#1083;&#1077;&#1081;&#1073;&#1086;&#1083;.ppt#-1,2,&#1057;&#1086;&#1076;&#1077;&#1088;&#1078;&#1072;&#1085;&#1080;&#1077;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5301207"/>
            <a:ext cx="6400800" cy="1153567"/>
          </a:xfrm>
        </p:spPr>
        <p:txBody>
          <a:bodyPr>
            <a:normAutofit/>
          </a:bodyPr>
          <a:lstStyle/>
          <a:p>
            <a:pPr eaLnBrk="1" hangingPunct="1"/>
            <a:r>
              <a:rPr lang="ru-RU" i="1" dirty="0" smtClean="0"/>
              <a:t>Изучение и совершенствование техники волейбола</a:t>
            </a:r>
          </a:p>
          <a:p>
            <a:pPr eaLnBrk="1" hangingPunct="1"/>
            <a:r>
              <a:rPr lang="ru-RU" i="1" dirty="0" smtClean="0"/>
              <a:t>5-11 </a:t>
            </a:r>
            <a:r>
              <a:rPr lang="ru-RU" i="1" dirty="0" smtClean="0"/>
              <a:t>класс</a:t>
            </a:r>
          </a:p>
          <a:p>
            <a:pPr eaLnBrk="1" hangingPunct="1"/>
            <a:endParaRPr lang="ru-RU" i="1" dirty="0" smtClean="0"/>
          </a:p>
          <a:p>
            <a:pPr eaLnBrk="1" hangingPunct="1"/>
            <a:endParaRPr lang="ru-RU" b="1" i="1" dirty="0" smtClean="0"/>
          </a:p>
        </p:txBody>
      </p:sp>
      <p:sp>
        <p:nvSpPr>
          <p:cNvPr id="3075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5937250"/>
            <a:ext cx="719137" cy="3397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524750" y="5937250"/>
            <a:ext cx="719138" cy="3397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WordArt 7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827088" y="650875"/>
            <a:ext cx="6409208" cy="10499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i="1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Волейбол</a:t>
            </a:r>
          </a:p>
        </p:txBody>
      </p:sp>
      <p:sp>
        <p:nvSpPr>
          <p:cNvPr id="3078" name="AutoShape 9">
            <a:hlinkClick r:id="rId3" action="ppaction://hlinkpres?slideindex=5&amp;slidetitle=5. Уроки физкультуры" highlightClick="1"/>
          </p:cNvPr>
          <p:cNvSpPr>
            <a:spLocks noChangeArrowheads="1"/>
          </p:cNvSpPr>
          <p:nvPr/>
        </p:nvSpPr>
        <p:spPr bwMode="auto">
          <a:xfrm>
            <a:off x="468313" y="5937250"/>
            <a:ext cx="719137" cy="339725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3" y="2039067"/>
            <a:ext cx="7056437" cy="3249564"/>
          </a:xfrm>
          <a:prstGeom prst="rect">
            <a:avLst/>
          </a:prstGeom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410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i="1" smtClean="0"/>
              <a:t>Передача мяча сверху двумя руками</a:t>
            </a:r>
          </a:p>
        </p:txBody>
      </p:sp>
      <p:sp>
        <p:nvSpPr>
          <p:cNvPr id="48140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40188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i="1" smtClean="0"/>
              <a:t>Передача мяча сверху двумя руками составляет основу игры.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i="1" smtClean="0"/>
              <a:t>При взаимодействии нападающих для ускорения атаки и дезорганизации блока.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i="1" smtClean="0"/>
              <a:t>Она дает возможность выполнять различные упражнения по технике, а также играть через сетку.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600" i="1" smtClean="0">
              <a:solidFill>
                <a:schemeClr val="hlink"/>
              </a:solidFill>
            </a:endParaRPr>
          </a:p>
        </p:txBody>
      </p:sp>
      <p:pic>
        <p:nvPicPr>
          <p:cNvPr id="48137" name="Picture 9" descr="в4">
            <a:hlinkClick r:id="rId2" action="ppaction://hlinkpres?slideindex=8&amp;slidetitle=О технике игры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03800" y="1628775"/>
            <a:ext cx="3265488" cy="4530725"/>
          </a:xfrm>
        </p:spPr>
      </p:pic>
      <p:sp>
        <p:nvSpPr>
          <p:cNvPr id="12293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719137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AutoShape 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516688" y="6237288"/>
            <a:ext cx="719137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Text Box 13"/>
          <p:cNvSpPr txBox="1">
            <a:spLocks noChangeArrowheads="1"/>
          </p:cNvSpPr>
          <p:nvPr/>
        </p:nvSpPr>
        <p:spPr bwMode="auto">
          <a:xfrm>
            <a:off x="7235825" y="6308725"/>
            <a:ext cx="1008063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4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8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/>
      <p:bldP spid="4814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8" name="Rectangle 1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i="1" smtClean="0"/>
              <a:t>Правильное положение кистей и пальцев</a:t>
            </a:r>
          </a:p>
        </p:txBody>
      </p:sp>
      <p:pic>
        <p:nvPicPr>
          <p:cNvPr id="63495" name="Picture 7" descr="вол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62754" y="1600200"/>
            <a:ext cx="6218492" cy="2189163"/>
          </a:xfrm>
          <a:noFill/>
        </p:spPr>
      </p:pic>
      <p:sp>
        <p:nvSpPr>
          <p:cNvPr id="63499" name="Rectangle 11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373688"/>
            <a:ext cx="8229600" cy="7572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Положение кистей рук и расположение пальцев на мяче, во время передачи мяча.</a:t>
            </a:r>
          </a:p>
        </p:txBody>
      </p:sp>
      <p:sp>
        <p:nvSpPr>
          <p:cNvPr id="13317" name="Text Box 12"/>
          <p:cNvSpPr txBox="1">
            <a:spLocks noChangeArrowheads="1"/>
          </p:cNvSpPr>
          <p:nvPr/>
        </p:nvSpPr>
        <p:spPr bwMode="auto">
          <a:xfrm>
            <a:off x="7164388" y="6381750"/>
            <a:ext cx="1008062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3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  <p:sp>
        <p:nvSpPr>
          <p:cNvPr id="13318" name="AutoShape 1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19138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9" name="AutoShape 1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443663" y="6308725"/>
            <a:ext cx="719137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63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8" grpId="0"/>
      <p:bldP spid="6349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i="1" smtClean="0"/>
              <a:t>Техника выполнения передачи мяча сверху двумя руками</a:t>
            </a:r>
          </a:p>
        </p:txBody>
      </p:sp>
      <p:pic>
        <p:nvPicPr>
          <p:cNvPr id="44039" name="Picture 7" descr="волейб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557338"/>
            <a:ext cx="3384550" cy="2976562"/>
          </a:xfrm>
          <a:noFill/>
        </p:spPr>
      </p:pic>
      <p:pic>
        <p:nvPicPr>
          <p:cNvPr id="44040" name="Picture 8" descr="волейб">
            <a:hlinkClick r:id="rId3" action="ppaction://hlinkpres?slideindex=10&amp;slidetitle=Передача мяча сверху двумя руками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886325" y="1341438"/>
            <a:ext cx="3059113" cy="3167062"/>
          </a:xfrm>
        </p:spPr>
      </p:pic>
      <p:sp>
        <p:nvSpPr>
          <p:cNvPr id="44042" name="Rectangle 10"/>
          <p:cNvSpPr>
            <a:spLocks noGrp="1" noChangeArrowheads="1"/>
          </p:cNvSpPr>
          <p:nvPr>
            <p:ph type="body" sz="half" idx="3"/>
          </p:nvPr>
        </p:nvSpPr>
        <p:spPr>
          <a:xfrm>
            <a:off x="468313" y="4437063"/>
            <a:ext cx="8229600" cy="20161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При выполнении передачи нужно успеть занять устойчивое исходное положение, затем, разгибая ноги и руки, отрывистыми касанием кончиков пальцев рук мячу придается нужное направление.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Встреча рук с мячом происходит над лицом несколько впереди, нельзя мяч отбивать ладонями, это нарушение правил игры. </a:t>
            </a:r>
          </a:p>
        </p:txBody>
      </p:sp>
      <p:sp>
        <p:nvSpPr>
          <p:cNvPr id="14342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19138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3" name="AutoShape 1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443663" y="6308725"/>
            <a:ext cx="719137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4" name="Text Box 16"/>
          <p:cNvSpPr txBox="1">
            <a:spLocks noChangeArrowheads="1"/>
          </p:cNvSpPr>
          <p:nvPr/>
        </p:nvSpPr>
        <p:spPr bwMode="auto">
          <a:xfrm>
            <a:off x="7164388" y="6381750"/>
            <a:ext cx="1008062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5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  <p:sp>
        <p:nvSpPr>
          <p:cNvPr id="14345" name="AutoShape 17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31913" y="6308725"/>
            <a:ext cx="719137" cy="3603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6" name="AutoShape 1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31913" y="6308725"/>
            <a:ext cx="719137" cy="3603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4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4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4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  <p:bldP spid="4404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i="1" smtClean="0"/>
              <a:t>Техника выполнения передачи мяча через сетку в прыжке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40188" cy="4530725"/>
          </a:xfrm>
        </p:spPr>
        <p:txBody>
          <a:bodyPr/>
          <a:lstStyle/>
          <a:p>
            <a:pPr eaLnBrk="1" hangingPunct="1"/>
            <a:endParaRPr lang="ru-RU" sz="2000" i="1" smtClean="0"/>
          </a:p>
          <a:p>
            <a:pPr eaLnBrk="1" hangingPunct="1"/>
            <a:endParaRPr lang="ru-RU" sz="2000" i="1" smtClean="0"/>
          </a:p>
          <a:p>
            <a:pPr eaLnBrk="1" hangingPunct="1"/>
            <a:endParaRPr lang="ru-RU" sz="2000" i="1" smtClean="0"/>
          </a:p>
          <a:p>
            <a:pPr eaLnBrk="1" hangingPunct="1"/>
            <a:r>
              <a:rPr lang="ru-RU" sz="2000" i="1" smtClean="0"/>
              <a:t>Прыжок выполняется с места и с укороченного разбега (1-2 шага) толчком двух ног.</a:t>
            </a:r>
          </a:p>
          <a:p>
            <a:pPr eaLnBrk="1" hangingPunct="1"/>
            <a:r>
              <a:rPr lang="ru-RU" sz="2000" i="1" smtClean="0"/>
              <a:t>Передача выполняется в высшей точка прыжка за счет активного разгибания рук.  </a:t>
            </a:r>
          </a:p>
        </p:txBody>
      </p:sp>
      <p:pic>
        <p:nvPicPr>
          <p:cNvPr id="56327" name="Picture 7" descr="волейб3">
            <a:hlinkClick r:id="rId2" action="ppaction://hlinkpres?slideindex=10&amp;slidetitle=Передача мяча сверху двумя руками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92725" y="1628775"/>
            <a:ext cx="2700338" cy="4530725"/>
          </a:xfrm>
        </p:spPr>
      </p:pic>
      <p:sp>
        <p:nvSpPr>
          <p:cNvPr id="15365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308725"/>
            <a:ext cx="719137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6" name="AutoShape 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516688" y="6308725"/>
            <a:ext cx="719137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7235825" y="6381750"/>
            <a:ext cx="1008063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4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  <p:sp>
        <p:nvSpPr>
          <p:cNvPr id="15368" name="AutoShape 1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31913" y="6237288"/>
            <a:ext cx="719137" cy="360362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6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6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6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6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/>
      <p:bldP spid="5632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i="1" smtClean="0"/>
              <a:t>Техника выполнения передачи мяча двумя руками снизу</a:t>
            </a:r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844675"/>
            <a:ext cx="40386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000" i="1" smtClean="0"/>
              <a:t>    При передаче следует выполнять некоторое сопровождение мяча руками. Руки должны занимать одинаковое,  постоянное положение. Малейшее повышение одного предплечья над другим изменит направление отскока мяча.</a:t>
            </a:r>
          </a:p>
        </p:txBody>
      </p:sp>
      <p:pic>
        <p:nvPicPr>
          <p:cNvPr id="116743" name="Picture 7" descr="5">
            <a:hlinkClick r:id="rId2" action="ppaction://hlinkpres?slideindex=10&amp;slidetitle=Передача мяча сверху двумя руками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718154"/>
            <a:ext cx="4038600" cy="2294817"/>
          </a:xfrm>
        </p:spPr>
      </p:pic>
      <p:sp>
        <p:nvSpPr>
          <p:cNvPr id="16389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719138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AutoShape 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443663" y="6237288"/>
            <a:ext cx="719137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1" name="Text Box 11"/>
          <p:cNvSpPr txBox="1">
            <a:spLocks noChangeArrowheads="1"/>
          </p:cNvSpPr>
          <p:nvPr/>
        </p:nvSpPr>
        <p:spPr bwMode="auto">
          <a:xfrm>
            <a:off x="7164388" y="6308725"/>
            <a:ext cx="1008062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4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  <p:sp>
        <p:nvSpPr>
          <p:cNvPr id="16392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31913" y="6308725"/>
            <a:ext cx="719137" cy="3603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6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16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116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0" grpId="0"/>
      <p:bldP spid="11674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i="1" smtClean="0"/>
              <a:t>Техника выполнения передачи мяча, стоя спиной к цели</a:t>
            </a:r>
          </a:p>
        </p:txBody>
      </p:sp>
      <p:pic>
        <p:nvPicPr>
          <p:cNvPr id="52231" name="Picture 7" descr="волейб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3288" y="1557338"/>
            <a:ext cx="3079750" cy="3455987"/>
          </a:xfrm>
          <a:noFill/>
        </p:spPr>
      </p:pic>
      <p:pic>
        <p:nvPicPr>
          <p:cNvPr id="52235" name="Picture 11" descr="волейб8">
            <a:hlinkClick r:id="rId3" action="ppaction://hlinkpres?slideindex=10&amp;slidetitle=Передача мяча сверху двумя руками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tretch>
            <a:fillRect/>
          </a:stretch>
        </p:blipFill>
        <p:spPr>
          <a:xfrm>
            <a:off x="5985332" y="1600200"/>
            <a:ext cx="1364336" cy="2189163"/>
          </a:xfrm>
        </p:spPr>
      </p:pic>
      <p:sp>
        <p:nvSpPr>
          <p:cNvPr id="52230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539750" y="4868863"/>
            <a:ext cx="8229600" cy="1657350"/>
          </a:xfrm>
        </p:spPr>
        <p:txBody>
          <a:bodyPr/>
          <a:lstStyle/>
          <a:p>
            <a:pPr eaLnBrk="1" hangingPunct="1"/>
            <a:r>
              <a:rPr lang="ru-RU" sz="2000" i="1" smtClean="0"/>
              <a:t>Встреча рук с мячом происходит над лицом.</a:t>
            </a:r>
          </a:p>
          <a:p>
            <a:pPr eaLnBrk="1" hangingPunct="1"/>
            <a:r>
              <a:rPr lang="ru-RU" sz="2000" i="1" smtClean="0"/>
              <a:t>Передача выполняется за счет разгибания рук в локтях и движения назад - вверх с одновременным пригибанием в грудной и поясничной части.</a:t>
            </a:r>
          </a:p>
        </p:txBody>
      </p:sp>
      <p:sp>
        <p:nvSpPr>
          <p:cNvPr id="17413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308725"/>
            <a:ext cx="719137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AutoShape 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516688" y="6308725"/>
            <a:ext cx="719137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Text Box 12"/>
          <p:cNvSpPr txBox="1">
            <a:spLocks noChangeArrowheads="1"/>
          </p:cNvSpPr>
          <p:nvPr/>
        </p:nvSpPr>
        <p:spPr bwMode="auto">
          <a:xfrm>
            <a:off x="7235825" y="6381750"/>
            <a:ext cx="1008063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5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  <p:sp>
        <p:nvSpPr>
          <p:cNvPr id="17417" name="AutoShape 13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258888" y="6308725"/>
            <a:ext cx="719137" cy="3603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85" decel="1000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385" decel="100000"/>
                                        <p:tgtEl>
                                          <p:spTgt spid="5223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385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85" decel="100000"/>
                                        <p:tgtEl>
                                          <p:spTgt spid="522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385" decel="100000"/>
                                        <p:tgtEl>
                                          <p:spTgt spid="5223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385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385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2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2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2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2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/>
      <p:bldP spid="5223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i="1" smtClean="0"/>
              <a:t>Отбивание мяча кулаком</a:t>
            </a:r>
          </a:p>
        </p:txBody>
      </p:sp>
      <p:pic>
        <p:nvPicPr>
          <p:cNvPr id="59404" name="Picture 12" descr="волей4">
            <a:hlinkClick r:id="rId2" action="ppaction://hlinkpres?slideindex=8&amp;slidetitle=О технике игры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71550" y="1989138"/>
            <a:ext cx="2765425" cy="3600450"/>
          </a:xfrm>
        </p:spPr>
      </p:pic>
      <p:sp>
        <p:nvSpPr>
          <p:cNvPr id="59398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2636838"/>
            <a:ext cx="4038600" cy="3494087"/>
          </a:xfrm>
        </p:spPr>
        <p:txBody>
          <a:bodyPr/>
          <a:lstStyle/>
          <a:p>
            <a:pPr eaLnBrk="1" hangingPunct="1"/>
            <a:r>
              <a:rPr lang="ru-RU" sz="2000" i="1" smtClean="0"/>
              <a:t>В игре, особенно у новичков, мяч иногда опускается у самой сетки.</a:t>
            </a:r>
          </a:p>
          <a:p>
            <a:pPr eaLnBrk="1" hangingPunct="1">
              <a:buFont typeface="Wingdings" pitchFamily="2" charset="2"/>
              <a:buNone/>
            </a:pPr>
            <a:endParaRPr lang="ru-RU" sz="1600" i="1" smtClean="0"/>
          </a:p>
        </p:txBody>
      </p:sp>
      <p:sp>
        <p:nvSpPr>
          <p:cNvPr id="18436" name="Text Box 9">
            <a:hlinkClick r:id="rId4" action="ppaction://hlinkpres?slideindex=2&amp;slidetitle=Содержание"/>
          </p:cNvPr>
          <p:cNvSpPr txBox="1">
            <a:spLocks noChangeArrowheads="1"/>
          </p:cNvSpPr>
          <p:nvPr/>
        </p:nvSpPr>
        <p:spPr bwMode="auto">
          <a:xfrm>
            <a:off x="7164388" y="6381750"/>
            <a:ext cx="1008062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4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  <p:sp>
        <p:nvSpPr>
          <p:cNvPr id="18437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19138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8" name="AutoShape 1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443663" y="6308725"/>
            <a:ext cx="719137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1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900"/>
                            </p:stCondLst>
                            <p:childTnLst>
                              <p:par>
                                <p:cTn id="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59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900"/>
                            </p:stCondLst>
                            <p:childTnLst>
                              <p:par>
                                <p:cTn id="1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/>
      <p:bldP spid="5939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i="1" smtClean="0"/>
              <a:t>Техника выполнения отбивания мяча кулаком у сетки</a:t>
            </a:r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40188" cy="4530725"/>
          </a:xfrm>
        </p:spPr>
        <p:txBody>
          <a:bodyPr/>
          <a:lstStyle/>
          <a:p>
            <a:pPr eaLnBrk="1" hangingPunct="1"/>
            <a:endParaRPr lang="ru-RU" sz="2000" i="1" smtClean="0"/>
          </a:p>
          <a:p>
            <a:pPr eaLnBrk="1" hangingPunct="1"/>
            <a:endParaRPr lang="ru-RU" sz="2000" i="1" smtClean="0"/>
          </a:p>
          <a:p>
            <a:pPr eaLnBrk="1" hangingPunct="1"/>
            <a:endParaRPr lang="ru-RU" sz="2000" i="1" smtClean="0"/>
          </a:p>
          <a:p>
            <a:pPr eaLnBrk="1" hangingPunct="1"/>
            <a:r>
              <a:rPr lang="ru-RU" sz="2000" i="1" smtClean="0"/>
              <a:t>Лучше расположить боком к сетке (правым при отбивании правой рукой), иногда и спиной.</a:t>
            </a:r>
          </a:p>
          <a:p>
            <a:pPr eaLnBrk="1" hangingPunct="1"/>
            <a:r>
              <a:rPr lang="ru-RU" sz="2000" i="1" smtClean="0"/>
              <a:t> Здесь важно рассчитать прыжок, что бы встретить мяч над сеткой.</a:t>
            </a:r>
          </a:p>
        </p:txBody>
      </p:sp>
      <p:pic>
        <p:nvPicPr>
          <p:cNvPr id="61447" name="Picture 7" descr="волейб4">
            <a:hlinkClick r:id="rId2" action="ppaction://hlinkpres?slideindex=16&amp;slidetitle=Отбивание мяча кулаком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940798" y="1600200"/>
            <a:ext cx="1453404" cy="4530725"/>
          </a:xfrm>
        </p:spPr>
      </p:pic>
      <p:sp>
        <p:nvSpPr>
          <p:cNvPr id="19461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308725"/>
            <a:ext cx="719137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2" name="AutoShape 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516688" y="6308725"/>
            <a:ext cx="719137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3" name="Text Box 10"/>
          <p:cNvSpPr txBox="1">
            <a:spLocks noChangeArrowheads="1"/>
          </p:cNvSpPr>
          <p:nvPr/>
        </p:nvSpPr>
        <p:spPr bwMode="auto">
          <a:xfrm>
            <a:off x="7235825" y="6381750"/>
            <a:ext cx="1008063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4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6144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998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85" decel="1000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385" decel="100000"/>
                                        <p:tgtEl>
                                          <p:spTgt spid="6144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385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98"/>
                            </p:stCondLst>
                            <p:childTnLst>
                              <p:par>
                                <p:cTn id="2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85" decel="100000"/>
                                        <p:tgtEl>
                                          <p:spTgt spid="614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385" decel="100000"/>
                                        <p:tgtEl>
                                          <p:spTgt spid="614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14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385" fill="hold"/>
                                        <p:tgtEl>
                                          <p:spTgt spid="614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14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385" fill="hold"/>
                                        <p:tgtEl>
                                          <p:spTgt spid="614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14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98"/>
                            </p:stCondLst>
                            <p:childTnLst>
                              <p:par>
                                <p:cTn id="3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85" decel="100000"/>
                                        <p:tgtEl>
                                          <p:spTgt spid="614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385" decel="100000"/>
                                        <p:tgtEl>
                                          <p:spTgt spid="614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14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385" fill="hold"/>
                                        <p:tgtEl>
                                          <p:spTgt spid="614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14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385" fill="hold"/>
                                        <p:tgtEl>
                                          <p:spTgt spid="614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14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4" grpId="0"/>
      <p:bldP spid="6144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i="1" smtClean="0"/>
              <a:t>Подачи</a:t>
            </a:r>
            <a:r>
              <a:rPr lang="ru-RU" smtClean="0"/>
              <a:t> </a:t>
            </a:r>
          </a:p>
        </p:txBody>
      </p:sp>
      <p:pic>
        <p:nvPicPr>
          <p:cNvPr id="20483" name="Picture 19" descr="верхняя прямая подача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128713"/>
            <a:ext cx="3657600" cy="2660650"/>
          </a:xfrm>
          <a:noFill/>
        </p:spPr>
      </p:pic>
      <p:pic>
        <p:nvPicPr>
          <p:cNvPr id="20488" name="Picture 21" descr="нижняя прямая подача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3716338"/>
            <a:ext cx="3960813" cy="2881312"/>
          </a:xfrm>
          <a:noFill/>
        </p:spPr>
      </p:pic>
      <p:sp>
        <p:nvSpPr>
          <p:cNvPr id="69638" name="Rectangle 6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eaLnBrk="1" hangingPunct="1"/>
            <a:r>
              <a:rPr lang="ru-RU" sz="2000" i="1" smtClean="0"/>
              <a:t>Игра начинается подачей.</a:t>
            </a:r>
          </a:p>
          <a:p>
            <a:pPr eaLnBrk="1" hangingPunct="1"/>
            <a:r>
              <a:rPr lang="ru-RU" sz="2000" i="1" smtClean="0"/>
              <a:t>Этим приемом мяч вводится в игру.</a:t>
            </a:r>
          </a:p>
          <a:p>
            <a:pPr eaLnBrk="1" hangingPunct="1"/>
            <a:r>
              <a:rPr lang="ru-RU" sz="2000" i="1" smtClean="0"/>
              <a:t>Соревнования без подачи невозможны.</a:t>
            </a:r>
          </a:p>
          <a:p>
            <a:pPr eaLnBrk="1" hangingPunct="1"/>
            <a:r>
              <a:rPr lang="ru-RU" sz="2000" i="1" smtClean="0"/>
              <a:t>Очко команда также может выиграть только тогда, когда она подавала, а соперник совершил ошибку.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600" i="1" smtClean="0">
                <a:hlinkClick r:id="rId4" action="ppaction://hlinkpres?slideindex=19&amp;slidetitle=Техника выполнения нижней прямой подачи"/>
              </a:rPr>
              <a:t>( нижняя прямая подача, </a:t>
            </a:r>
            <a:r>
              <a:rPr lang="ru-RU" sz="1600" i="1" smtClean="0">
                <a:hlinkClick r:id="rId5" action="ppaction://hlinkpres?slideindex=20&amp;slidetitle=Техника выполнения верхней прямой подачи"/>
              </a:rPr>
              <a:t>верхняя прямая подача)</a:t>
            </a:r>
            <a:endParaRPr lang="ru-RU" sz="1600" i="1" smtClean="0"/>
          </a:p>
        </p:txBody>
      </p:sp>
      <p:sp>
        <p:nvSpPr>
          <p:cNvPr id="20485" name="AutoShape 1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308725"/>
            <a:ext cx="719137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6" name="AutoShape 1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516688" y="6308725"/>
            <a:ext cx="719137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7" name="Text Box 17"/>
          <p:cNvSpPr txBox="1">
            <a:spLocks noChangeArrowheads="1"/>
          </p:cNvSpPr>
          <p:nvPr/>
        </p:nvSpPr>
        <p:spPr bwMode="auto">
          <a:xfrm>
            <a:off x="7235825" y="6381750"/>
            <a:ext cx="1008063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6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9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9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9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9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96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96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96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96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96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96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96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96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96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96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96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96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96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96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96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96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/>
      <p:bldP spid="6963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i="1" smtClean="0"/>
              <a:t>Техника выполнения нижней прямой подачи</a:t>
            </a: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484313"/>
            <a:ext cx="4249738" cy="4537075"/>
          </a:xfrm>
        </p:spPr>
        <p:txBody>
          <a:bodyPr>
            <a:normAutofit lnSpcReduction="10000"/>
          </a:bodyPr>
          <a:lstStyle/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1800" i="1" smtClean="0"/>
              <a:t>И.п. – стоя лицом к сетки, ноги согнуты в коленях, левая нога впереди, туловище наклонено вперед.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1800" i="1" smtClean="0"/>
              <a:t>Левая рука, согнутая в локтевом суставе, удерживает мяч на уровне пояса.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1800" i="1" smtClean="0"/>
              <a:t>Правая (бьющая) рука отведена назад в положении замаха.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1800" i="1" smtClean="0"/>
              <a:t>Подбросит мяч на высоту 20-30 см вверх и выполнить удар напряженной кистью по опускающемуся мячу на уровне плеч.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1800" i="1" smtClean="0"/>
              <a:t>Бьющая рука направляет мяч вперед-вверх.</a:t>
            </a:r>
          </a:p>
        </p:txBody>
      </p:sp>
      <p:pic>
        <p:nvPicPr>
          <p:cNvPr id="67597" name="Picture 13" descr="нижняя прямая подача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396981"/>
            <a:ext cx="4038600" cy="2937163"/>
          </a:xfrm>
          <a:noFill/>
        </p:spPr>
      </p:pic>
      <p:sp>
        <p:nvSpPr>
          <p:cNvPr id="21508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719137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09" name="AutoShape 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516688" y="6237288"/>
            <a:ext cx="719137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10" name="Text Box 10"/>
          <p:cNvSpPr txBox="1">
            <a:spLocks noChangeArrowheads="1"/>
          </p:cNvSpPr>
          <p:nvPr/>
        </p:nvSpPr>
        <p:spPr bwMode="auto">
          <a:xfrm>
            <a:off x="7235825" y="6308725"/>
            <a:ext cx="1008063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3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  <p:sp>
        <p:nvSpPr>
          <p:cNvPr id="21511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476375" y="6308725"/>
            <a:ext cx="719138" cy="3603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1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400"/>
                            </p:stCondLst>
                            <p:childTnLst>
                              <p:par>
                                <p:cTn id="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67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900"/>
                            </p:stCondLst>
                            <p:childTnLst>
                              <p:par>
                                <p:cTn id="12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900"/>
                            </p:stCondLst>
                            <p:childTnLst>
                              <p:par>
                                <p:cTn id="20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67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67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67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900"/>
                            </p:stCondLst>
                            <p:childTnLst>
                              <p:par>
                                <p:cTn id="28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900"/>
                            </p:stCondLst>
                            <p:childTnLst>
                              <p:par>
                                <p:cTn id="36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900"/>
                            </p:stCondLst>
                            <p:childTnLst>
                              <p:par>
                                <p:cTn id="44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675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675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675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/>
      <p:bldP spid="6758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i="1" smtClean="0"/>
              <a:t>Содержание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484313"/>
            <a:ext cx="5040312" cy="5373687"/>
          </a:xfrm>
        </p:spPr>
        <p:txBody>
          <a:bodyPr>
            <a:normAutofit lnSpcReduction="10000"/>
          </a:bodyPr>
          <a:lstStyle/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i="1" smtClean="0">
                <a:hlinkClick r:id="rId2" action="ppaction://hlinkpres?slideindex=3&amp;slidetitle=Из истории волейбола"/>
              </a:rPr>
              <a:t>Из истории волейбола</a:t>
            </a:r>
            <a:endParaRPr lang="ru-RU" sz="1800" i="1" smtClean="0"/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i="1" smtClean="0">
                <a:hlinkClick r:id="rId3" action="ppaction://hlinkpres?slideindex=4&amp;slidetitle=Размеры и линии площадки"/>
              </a:rPr>
              <a:t>Размеры и линии площадки</a:t>
            </a:r>
            <a:endParaRPr lang="ru-RU" sz="1800" i="1" smtClean="0"/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i="1" smtClean="0">
                <a:hlinkClick r:id="rId4" action="ppaction://hlinkpres?slideindex=5&amp;slidetitle=Волейбольный мяч"/>
              </a:rPr>
              <a:t>Волейбольный мяч</a:t>
            </a:r>
            <a:endParaRPr lang="ru-RU" sz="1800" i="1" smtClean="0"/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i="1" smtClean="0">
                <a:hlinkClick r:id="rId5" action="ppaction://hlinkpres?slideindex=6&amp;slidetitle=Одежда"/>
              </a:rPr>
              <a:t>Одежда</a:t>
            </a:r>
            <a:endParaRPr lang="ru-RU" sz="1800" i="1" smtClean="0"/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i="1" smtClean="0">
                <a:hlinkClick r:id="rId6" action="ppaction://hlinkpres?slideindex=7&amp;slidetitle=Правила игры"/>
              </a:rPr>
              <a:t>Правила игры</a:t>
            </a:r>
            <a:endParaRPr lang="ru-RU" sz="1800" i="1" smtClean="0"/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i="1" smtClean="0">
                <a:hlinkClick r:id="rId7" action="ppaction://hlinkpres?slideindex=8&amp;slidetitle=О технике игры"/>
              </a:rPr>
              <a:t>О технике игры</a:t>
            </a:r>
            <a:endParaRPr lang="ru-RU" sz="1800" i="1" smtClean="0"/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i="1" smtClean="0">
                <a:hlinkClick r:id="rId8" action="ppaction://hlinkpres?slideindex=9&amp;slidetitle=Стойка волейболиста"/>
              </a:rPr>
              <a:t>Стойка волейболиста</a:t>
            </a:r>
            <a:endParaRPr lang="ru-RU" sz="1800" i="1" smtClean="0"/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i="1" smtClean="0">
                <a:hlinkClick r:id="rId9" action="ppaction://hlinkpres?slideindex=10&amp;slidetitle=Передача мяча сверху двумя руками"/>
              </a:rPr>
              <a:t>Передача мяча сверху двумя руками</a:t>
            </a:r>
            <a:endParaRPr lang="ru-RU" sz="1800" i="1" smtClean="0"/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i="1" smtClean="0">
                <a:hlinkClick r:id="rId10" action="ppaction://hlinkpres?slideindex=11&amp;slidetitle=Правильное положение кистей и пальцев"/>
              </a:rPr>
              <a:t>Правильное положение кистей</a:t>
            </a:r>
            <a:endParaRPr lang="ru-RU" sz="1800" i="1" smtClean="0"/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i="1" smtClean="0">
                <a:hlinkClick r:id="rId11" action="ppaction://hlinkpres?slideindex=16&amp;slidetitle=Отбивание мяча кулаком"/>
              </a:rPr>
              <a:t>Отбивание мяча кулаком</a:t>
            </a:r>
            <a:endParaRPr lang="ru-RU" sz="1800" i="1" smtClean="0"/>
          </a:p>
          <a:p>
            <a:pPr marL="457200" indent="-45720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sz="1800" i="1" smtClean="0">
                <a:hlinkClick r:id="rId12" action="ppaction://hlinkpres?slideindex=18&amp;slidetitle=Подачи"/>
              </a:rPr>
              <a:t>Подачи </a:t>
            </a:r>
            <a:endParaRPr lang="ru-RU" sz="1800" i="1" smtClean="0"/>
          </a:p>
          <a:p>
            <a:pPr marL="457200" indent="-45720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sz="1800" i="1" smtClean="0">
                <a:hlinkClick r:id="rId13" action="ppaction://hlinkpres?slideindex=21&amp;slidetitle=Прием мяча"/>
              </a:rPr>
              <a:t>Прием мяча</a:t>
            </a:r>
            <a:endParaRPr lang="ru-RU" sz="1800" i="1" smtClean="0"/>
          </a:p>
          <a:p>
            <a:pPr marL="457200" indent="-45720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sz="1800" i="1" smtClean="0">
                <a:hlinkClick r:id="rId14" action="ppaction://hlinkpres?slideindex=24&amp;slidetitle=Прием мяча в падение"/>
              </a:rPr>
              <a:t>Прием мяча в падении</a:t>
            </a:r>
            <a:endParaRPr lang="ru-RU" sz="1800" i="1" smtClean="0"/>
          </a:p>
          <a:p>
            <a:pPr marL="457200" indent="-45720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sz="1800" i="1" smtClean="0">
                <a:hlinkClick r:id="rId15" action="ppaction://hlinkpres?slideindex=27&amp;slidetitle=Нападающий удар"/>
              </a:rPr>
              <a:t>Нападающий удар</a:t>
            </a:r>
            <a:endParaRPr lang="ru-RU" sz="1800" i="1" smtClean="0"/>
          </a:p>
          <a:p>
            <a:pPr marL="457200" indent="-45720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sz="1800" i="1" smtClean="0">
                <a:hlinkClick r:id="rId16" action="ppaction://hlinkpres?slideindex=29&amp;slidetitle=Блокирования мяча"/>
              </a:rPr>
              <a:t>Блокирования мяча</a:t>
            </a:r>
            <a:endParaRPr lang="ru-RU" sz="1800" i="1" smtClean="0"/>
          </a:p>
          <a:p>
            <a:pPr marL="457200" indent="-45720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sz="1800" i="1" smtClean="0">
                <a:hlinkClick r:id="rId17" action="ppaction://hlinkpres?slideindex=31&amp;slidetitle=Передачи"/>
              </a:rPr>
              <a:t>Передачи мяча</a:t>
            </a:r>
            <a:endParaRPr lang="ru-RU" sz="1800" i="1" smtClean="0"/>
          </a:p>
          <a:p>
            <a:pPr marL="457200" indent="-45720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sz="1800" i="1" smtClean="0">
                <a:hlinkClick r:id="rId18" action="ppaction://hlinkpres?slideindex=32&amp;slidetitle=Приемы"/>
              </a:rPr>
              <a:t>Прием мяча </a:t>
            </a:r>
            <a:endParaRPr lang="ru-RU" sz="1800" i="1" smtClean="0"/>
          </a:p>
          <a:p>
            <a:pPr marL="457200" indent="-45720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sz="1800" i="1" smtClean="0">
                <a:hlinkClick r:id="rId19" action="ppaction://hlinkpres?slideindex=33&amp;slidetitle=Подачи"/>
              </a:rPr>
              <a:t>Подачи мяч</a:t>
            </a:r>
            <a:endParaRPr lang="ru-RU" sz="1800" i="1" smtClean="0"/>
          </a:p>
          <a:p>
            <a:pPr marL="457200" indent="-45720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ru-RU" sz="1800" i="1" smtClean="0"/>
          </a:p>
          <a:p>
            <a:pPr marL="457200" indent="-45720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ru-RU" sz="2000" smtClean="0"/>
          </a:p>
          <a:p>
            <a:pPr marL="457200" indent="-457200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endParaRPr lang="ru-RU" sz="2000" smtClean="0"/>
          </a:p>
        </p:txBody>
      </p:sp>
      <p:pic>
        <p:nvPicPr>
          <p:cNvPr id="26632" name="Picture 8" descr="J0296828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0"/>
          <a:srcRect/>
          <a:stretch>
            <a:fillRect/>
          </a:stretch>
        </p:blipFill>
        <p:spPr>
          <a:xfrm>
            <a:off x="4960938" y="2043113"/>
            <a:ext cx="3598862" cy="3192462"/>
          </a:xfrm>
          <a:noFill/>
        </p:spPr>
      </p:pic>
      <p:sp>
        <p:nvSpPr>
          <p:cNvPr id="4101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237288"/>
            <a:ext cx="719137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380288" y="6237288"/>
            <a:ext cx="719137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66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66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000"/>
                            </p:stCondLst>
                            <p:childTnLst>
                              <p:par>
                                <p:cTn id="5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6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6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6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6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000"/>
                            </p:stCondLst>
                            <p:childTnLst>
                              <p:par>
                                <p:cTn id="6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66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66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6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6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3000"/>
                            </p:stCondLst>
                            <p:childTnLst>
                              <p:par>
                                <p:cTn id="7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662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662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4000"/>
                            </p:stCondLst>
                            <p:childTnLst>
                              <p:par>
                                <p:cTn id="7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662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662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0"/>
                            </p:stCondLst>
                            <p:childTnLst>
                              <p:par>
                                <p:cTn id="8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662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662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6000"/>
                            </p:stCondLst>
                            <p:childTnLst>
                              <p:par>
                                <p:cTn id="8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662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662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7000"/>
                            </p:stCondLst>
                            <p:childTnLst>
                              <p:par>
                                <p:cTn id="9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2662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662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8000"/>
                            </p:stCondLst>
                            <p:childTnLst>
                              <p:par>
                                <p:cTn id="9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62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62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8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i="1" smtClean="0"/>
              <a:t>Техника выполнения верхней прямой подачи</a:t>
            </a:r>
          </a:p>
        </p:txBody>
      </p:sp>
      <p:pic>
        <p:nvPicPr>
          <p:cNvPr id="71696" name="Picture 16" descr="верхняя прямая подача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59113" y="620713"/>
            <a:ext cx="5249862" cy="3817937"/>
          </a:xfrm>
          <a:noFill/>
        </p:spPr>
      </p:pic>
      <p:sp>
        <p:nvSpPr>
          <p:cNvPr id="71690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4581525"/>
            <a:ext cx="8229600" cy="18716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1800" i="1" smtClean="0"/>
              <a:t>И.п. – лицом к сетке, левая нога впереди. 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i="1" smtClean="0"/>
              <a:t>Мяч подбрасывается левой рукой вверх у правого плеча. Туловище отклонятся назад (замах).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i="1" smtClean="0"/>
              <a:t>Подбросив мяч последовательным разгибанием сзади стоящей ноги, с движением туловища вперед и кистью руки вперед – вверх, производится удар по мячу.</a:t>
            </a:r>
          </a:p>
        </p:txBody>
      </p:sp>
      <p:sp>
        <p:nvSpPr>
          <p:cNvPr id="22532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19138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3" name="AutoShape 1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443663" y="6308725"/>
            <a:ext cx="719137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4" name="Text Box 13"/>
          <p:cNvSpPr txBox="1">
            <a:spLocks noChangeArrowheads="1"/>
          </p:cNvSpPr>
          <p:nvPr/>
        </p:nvSpPr>
        <p:spPr bwMode="auto">
          <a:xfrm>
            <a:off x="7164388" y="6381750"/>
            <a:ext cx="1008062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3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  <p:sp>
        <p:nvSpPr>
          <p:cNvPr id="22535" name="AutoShape 1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476375" y="6308725"/>
            <a:ext cx="719138" cy="3603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7168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998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71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998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000"/>
                                        <p:tgtEl>
                                          <p:spTgt spid="71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998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716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998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1000"/>
                                        <p:tgtEl>
                                          <p:spTgt spid="716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/>
      <p:bldP spid="71690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60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i="1" smtClean="0"/>
              <a:t>Прием мяча</a:t>
            </a:r>
          </a:p>
        </p:txBody>
      </p:sp>
      <p:pic>
        <p:nvPicPr>
          <p:cNvPr id="78859" name="Picture 11" descr="в2">
            <a:hlinkClick r:id="rId2" action="ppaction://hlinkpres?slideindex=8&amp;slidetitle=О технике игры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798716" y="1600200"/>
            <a:ext cx="3355568" cy="4530725"/>
          </a:xfrm>
        </p:spPr>
      </p:pic>
      <p:sp>
        <p:nvSpPr>
          <p:cNvPr id="78861" name="Rectangle 13"/>
          <p:cNvSpPr>
            <a:spLocks noGrp="1" noChangeArrowheads="1"/>
          </p:cNvSpPr>
          <p:nvPr>
            <p:ph type="body" sz="half" idx="2"/>
          </p:nvPr>
        </p:nvSpPr>
        <p:spPr>
          <a:xfrm>
            <a:off x="4646613" y="1600200"/>
            <a:ext cx="4040187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i="1" smtClean="0"/>
              <a:t>Применяется в защитных действиях, чтобы не допустить падения мяча, посланного соперником, на площадку.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i="1" smtClean="0"/>
              <a:t>Прием подачи считается удачным, когда после приема мяча он оказывается в зоне нападения.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i="1" smtClean="0">
                <a:hlinkClick r:id="rId4" action="ppaction://hlinkpres?slideindex=22&amp;slidetitle=Техника выполнения приема мяча двумя руками сверху"/>
              </a:rPr>
              <a:t>( двумя руками сверху, </a:t>
            </a:r>
            <a:r>
              <a:rPr lang="ru-RU" sz="1600" i="1" smtClean="0">
                <a:hlinkClick r:id="rId5" action="ppaction://hlinkpres?slideindex=23&amp;slidetitle=Техника выполнения приема мяча снизу двумя руками"/>
              </a:rPr>
              <a:t>снизу).</a:t>
            </a:r>
            <a:endParaRPr lang="ru-RU" sz="1600" i="1" smtClean="0"/>
          </a:p>
          <a:p>
            <a:pPr eaLnBrk="1" hangingPunct="1">
              <a:lnSpc>
                <a:spcPct val="90000"/>
              </a:lnSpc>
            </a:pPr>
            <a:endParaRPr lang="ru-RU" sz="1600" i="1" smtClean="0"/>
          </a:p>
        </p:txBody>
      </p:sp>
      <p:sp>
        <p:nvSpPr>
          <p:cNvPr id="23557" name="AutoShape 1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237288"/>
            <a:ext cx="719137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8" name="AutoShape 1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372225" y="6237288"/>
            <a:ext cx="719138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9" name="Text Box 16"/>
          <p:cNvSpPr txBox="1">
            <a:spLocks noChangeArrowheads="1"/>
          </p:cNvSpPr>
          <p:nvPr/>
        </p:nvSpPr>
        <p:spPr bwMode="auto">
          <a:xfrm>
            <a:off x="7092950" y="6308725"/>
            <a:ext cx="1008063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6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88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788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788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788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88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60" grpId="0"/>
      <p:bldP spid="7886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3" name="Rectangle 7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1398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i="1" smtClean="0"/>
              <a:t>Техника выполнения приема мяча двумя руками сверху</a:t>
            </a:r>
          </a:p>
        </p:txBody>
      </p:sp>
      <p:pic>
        <p:nvPicPr>
          <p:cNvPr id="75786" name="Picture 10" descr="вол11">
            <a:hlinkClick r:id="rId2" action="ppaction://hlinkpres?slideindex=21&amp;slidetitle=Прием мяча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265560" y="1600200"/>
            <a:ext cx="4612879" cy="2189163"/>
          </a:xfrm>
        </p:spPr>
      </p:pic>
      <p:sp>
        <p:nvSpPr>
          <p:cNvPr id="24580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19138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1" name="AutoShape 1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443663" y="6237288"/>
            <a:ext cx="719137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2" name="Text Box 13"/>
          <p:cNvSpPr txBox="1">
            <a:spLocks noChangeArrowheads="1"/>
          </p:cNvSpPr>
          <p:nvPr/>
        </p:nvSpPr>
        <p:spPr bwMode="auto">
          <a:xfrm>
            <a:off x="7164388" y="6308725"/>
            <a:ext cx="1008062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4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75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61" name="Rectangle 1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i="1" smtClean="0"/>
              <a:t>Техника выполнения приема мяча снизу двумя руками</a:t>
            </a:r>
          </a:p>
        </p:txBody>
      </p:sp>
      <p:pic>
        <p:nvPicPr>
          <p:cNvPr id="82957" name="Picture 13" descr="вол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5500" y="1630363"/>
            <a:ext cx="1971675" cy="2881312"/>
          </a:xfrm>
          <a:noFill/>
        </p:spPr>
      </p:pic>
      <p:pic>
        <p:nvPicPr>
          <p:cNvPr id="82968" name="Picture 24" descr="прием мяча снизу двумя руками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708400" y="1052513"/>
            <a:ext cx="4826000" cy="3509962"/>
          </a:xfrm>
          <a:noFill/>
        </p:spPr>
      </p:pic>
      <p:sp>
        <p:nvSpPr>
          <p:cNvPr id="82962" name="Rectangle 18"/>
          <p:cNvSpPr>
            <a:spLocks noGrp="1" noChangeArrowheads="1"/>
          </p:cNvSpPr>
          <p:nvPr>
            <p:ph type="body" sz="half" idx="3"/>
          </p:nvPr>
        </p:nvSpPr>
        <p:spPr>
          <a:xfrm>
            <a:off x="468313" y="4508500"/>
            <a:ext cx="8229600" cy="19827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i="1" smtClean="0"/>
              <a:t>     Туловище слегка наклонено вперед, прямые руки опущены вперед - вниз, локти сближены, кисти вместе. Мяч принимается на внутреннюю часть сближенных предплечий, ближе к кистям рук. В момент приема руки не должны сгибаться в локтях. Прямые руки небыстрым движением в плечевых суставах поднимаются навстречу мячу, ноги в момент приема выпрямляются. Чем выше скорость полета мяча, тем меньше должно быть встречное движение рук. </a:t>
            </a:r>
          </a:p>
        </p:txBody>
      </p:sp>
      <p:sp>
        <p:nvSpPr>
          <p:cNvPr id="25605" name="AutoShape 1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308725"/>
            <a:ext cx="719137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6" name="AutoShape 2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516688" y="6308725"/>
            <a:ext cx="719137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7" name="Text Box 21"/>
          <p:cNvSpPr txBox="1">
            <a:spLocks noChangeArrowheads="1"/>
          </p:cNvSpPr>
          <p:nvPr/>
        </p:nvSpPr>
        <p:spPr bwMode="auto">
          <a:xfrm>
            <a:off x="7235825" y="6381750"/>
            <a:ext cx="1008063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4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  <p:sp>
        <p:nvSpPr>
          <p:cNvPr id="25608" name="AutoShape 2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47813" y="6308725"/>
            <a:ext cx="719137" cy="3603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2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29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9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2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9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9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2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2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61" grpId="0"/>
      <p:bldP spid="8296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i="1" smtClean="0"/>
              <a:t>Прием мяча в падении</a:t>
            </a:r>
            <a:r>
              <a:rPr lang="ru-RU" smtClean="0"/>
              <a:t> </a:t>
            </a:r>
          </a:p>
        </p:txBody>
      </p:sp>
      <p:pic>
        <p:nvPicPr>
          <p:cNvPr id="97287" name="Picture 7" descr="в5">
            <a:hlinkClick r:id="rId2" action="ppaction://hlinkpres?slideindex=8&amp;slidetitle=О технике игры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11188" y="1628775"/>
            <a:ext cx="3079750" cy="4530725"/>
          </a:xfrm>
        </p:spPr>
      </p:pic>
      <p:sp>
        <p:nvSpPr>
          <p:cNvPr id="9728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067175" y="1600200"/>
            <a:ext cx="4897438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2400" i="1" smtClean="0"/>
          </a:p>
          <a:p>
            <a:pPr eaLnBrk="1" hangingPunct="1">
              <a:buFont typeface="Wingdings" pitchFamily="2" charset="2"/>
              <a:buNone/>
            </a:pPr>
            <a:endParaRPr lang="ru-RU" sz="2400" i="1" smtClean="0"/>
          </a:p>
          <a:p>
            <a:pPr eaLnBrk="1" hangingPunct="1"/>
            <a:r>
              <a:rPr lang="ru-RU" sz="2000" i="1" smtClean="0"/>
              <a:t>Применяется когда мяч низко летит при передаче.</a:t>
            </a:r>
          </a:p>
          <a:p>
            <a:pPr eaLnBrk="1" hangingPunct="1"/>
            <a:r>
              <a:rPr lang="ru-RU" sz="1600" i="1" smtClean="0">
                <a:hlinkClick r:id="rId4" action="ppaction://hlinkpres?slideindex=25&amp;slidetitle=Техника выполнения приема мяча одной рукой с последующим ..."/>
              </a:rPr>
              <a:t>( одной рукой с последующим падением и перекатом, </a:t>
            </a:r>
            <a:r>
              <a:rPr lang="ru-RU" sz="1600" i="1" smtClean="0">
                <a:hlinkClick r:id="rId5" action="ppaction://hlinkpres?slideindex=26&amp;slidetitle=Техника выполнения приема мяча одной рукой впадении впере..."/>
              </a:rPr>
              <a:t>одной рукой в падении вперед и последующем скольжением)</a:t>
            </a:r>
            <a:endParaRPr lang="ru-RU" sz="1600" i="1" smtClean="0"/>
          </a:p>
        </p:txBody>
      </p:sp>
      <p:sp>
        <p:nvSpPr>
          <p:cNvPr id="26629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719137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0" name="AutoShape 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516688" y="6165850"/>
            <a:ext cx="719137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1" name="Text Box 10"/>
          <p:cNvSpPr txBox="1">
            <a:spLocks noChangeArrowheads="1"/>
          </p:cNvSpPr>
          <p:nvPr/>
        </p:nvSpPr>
        <p:spPr bwMode="auto">
          <a:xfrm>
            <a:off x="7235825" y="6237288"/>
            <a:ext cx="1008063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6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72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72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2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72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72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72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72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4" grpId="0"/>
      <p:bldP spid="9728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52" name="Rectangle 1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2954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2800" b="1" i="1" smtClean="0"/>
              <a:t>Техника выполнения приема мяча одной рукой с последующим падением и перекатом в сторону на бедро и спину</a:t>
            </a:r>
            <a:r>
              <a:rPr lang="ru-RU" sz="4000" smtClean="0"/>
              <a:t> </a:t>
            </a:r>
          </a:p>
        </p:txBody>
      </p:sp>
      <p:pic>
        <p:nvPicPr>
          <p:cNvPr id="87059" name="Picture 19" descr="прием мяча одной рукой с последующим падением и перекатом в сторону на бедро и спину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79613" y="1700213"/>
            <a:ext cx="4897437" cy="3562350"/>
          </a:xfrm>
          <a:noFill/>
        </p:spPr>
      </p:pic>
      <p:sp>
        <p:nvSpPr>
          <p:cNvPr id="87053" name="Rectangle 13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4581525"/>
            <a:ext cx="8229600" cy="18716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000" i="1" smtClean="0"/>
              <a:t>    Этот прием применяют чаще девушки. После перемещения делают выпад, выставляя в сторону мяча прямую руку и разгибая опорную ногу, производят удар по мячу и затем приземляются на бедро и перекатываются на спину. </a:t>
            </a:r>
          </a:p>
        </p:txBody>
      </p:sp>
      <p:sp>
        <p:nvSpPr>
          <p:cNvPr id="27652" name="AutoShape 1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19138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3" name="AutoShape 1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443663" y="6237288"/>
            <a:ext cx="719137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4" name="Text Box 16"/>
          <p:cNvSpPr txBox="1">
            <a:spLocks noChangeArrowheads="1"/>
          </p:cNvSpPr>
          <p:nvPr/>
        </p:nvSpPr>
        <p:spPr bwMode="auto">
          <a:xfrm>
            <a:off x="7164388" y="6308725"/>
            <a:ext cx="1008062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3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  <p:sp>
        <p:nvSpPr>
          <p:cNvPr id="27655" name="AutoShape 1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476375" y="6308725"/>
            <a:ext cx="719138" cy="3603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7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7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7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7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7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87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7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7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7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52" grpId="0"/>
      <p:bldP spid="8705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95" name="Rectangle 11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13506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2800" b="1" i="1" smtClean="0"/>
              <a:t>Техника выполнения приема мяча одной рукой впадении вперед и последующим скольжением на груди - животе</a:t>
            </a:r>
          </a:p>
        </p:txBody>
      </p:sp>
      <p:pic>
        <p:nvPicPr>
          <p:cNvPr id="93203" name="Picture 19" descr="прием мяча одной рукой в падении вперед и последующим скольжением на груди -животе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71450" y="1600200"/>
            <a:ext cx="3010099" cy="2189163"/>
          </a:xfrm>
          <a:noFill/>
        </p:spPr>
      </p:pic>
      <p:sp>
        <p:nvSpPr>
          <p:cNvPr id="93196" name="Rectangle 12"/>
          <p:cNvSpPr>
            <a:spLocks noGrp="1" noChangeArrowheads="1"/>
          </p:cNvSpPr>
          <p:nvPr>
            <p:ph type="body" sz="half" idx="3"/>
          </p:nvPr>
        </p:nvSpPr>
        <p:spPr>
          <a:xfrm>
            <a:off x="468313" y="4221163"/>
            <a:ext cx="8229600" cy="19431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000" i="1" smtClean="0"/>
              <a:t>    Применяют в основном юноши. Игрок как бы «ныряет» под мяч, после отбивания мяча руки касаются площадки и амортизируют касание грудью за счет сгибания рук, ноги сгибаются в коленях, туловище прогибается, руки после отталкивания вперед убирают вдоль туловища.</a:t>
            </a:r>
          </a:p>
        </p:txBody>
      </p:sp>
      <p:sp>
        <p:nvSpPr>
          <p:cNvPr id="28676" name="AutoShape 1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237288"/>
            <a:ext cx="719137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7" name="AutoShape 1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372225" y="6237288"/>
            <a:ext cx="719138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8" name="Text Box 15"/>
          <p:cNvSpPr txBox="1">
            <a:spLocks noChangeArrowheads="1"/>
          </p:cNvSpPr>
          <p:nvPr/>
        </p:nvSpPr>
        <p:spPr bwMode="auto">
          <a:xfrm>
            <a:off x="7092950" y="6308725"/>
            <a:ext cx="1008063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3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  <p:sp>
        <p:nvSpPr>
          <p:cNvPr id="28679" name="AutoShape 1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47813" y="6308725"/>
            <a:ext cx="719137" cy="3603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3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3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3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3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3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3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93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95" grpId="0"/>
      <p:bldP spid="9319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i="1" smtClean="0"/>
              <a:t>Нападающий удар</a:t>
            </a:r>
          </a:p>
        </p:txBody>
      </p:sp>
      <p:pic>
        <p:nvPicPr>
          <p:cNvPr id="99335" name="Picture 7" descr="в1">
            <a:hlinkClick r:id="rId2" action="ppaction://hlinkpres?slideindex=8&amp;slidetitle=О технике игры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00113" y="1628775"/>
            <a:ext cx="3124200" cy="4530725"/>
          </a:xfrm>
        </p:spPr>
      </p:pic>
      <p:sp>
        <p:nvSpPr>
          <p:cNvPr id="9933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6613" y="1600200"/>
            <a:ext cx="4040187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2000" i="1" smtClean="0"/>
          </a:p>
          <a:p>
            <a:pPr eaLnBrk="1" hangingPunct="1">
              <a:buFont typeface="Wingdings" pitchFamily="2" charset="2"/>
              <a:buNone/>
            </a:pPr>
            <a:endParaRPr lang="ru-RU" sz="2000" i="1" smtClean="0"/>
          </a:p>
          <a:p>
            <a:pPr eaLnBrk="1" hangingPunct="1">
              <a:buFont typeface="Wingdings" pitchFamily="2" charset="2"/>
              <a:buNone/>
            </a:pPr>
            <a:endParaRPr lang="ru-RU" sz="2000" i="1" smtClean="0"/>
          </a:p>
          <a:p>
            <a:pPr eaLnBrk="1" hangingPunct="1">
              <a:buFont typeface="Wingdings" pitchFamily="2" charset="2"/>
              <a:buNone/>
            </a:pPr>
            <a:endParaRPr lang="ru-RU" sz="2000" i="1" smtClean="0"/>
          </a:p>
          <a:p>
            <a:pPr eaLnBrk="1" hangingPunct="1"/>
            <a:r>
              <a:rPr lang="ru-RU" sz="2000" i="1" smtClean="0"/>
              <a:t>Это самый эффективный способ завершения атаки, именно он чаще всего приносит победные очки.</a:t>
            </a:r>
          </a:p>
          <a:p>
            <a:pPr eaLnBrk="1" hangingPunct="1">
              <a:buFont typeface="Wingdings" pitchFamily="2" charset="2"/>
              <a:buNone/>
            </a:pPr>
            <a:endParaRPr lang="ru-RU" sz="1600" i="1" smtClean="0"/>
          </a:p>
        </p:txBody>
      </p:sp>
      <p:sp>
        <p:nvSpPr>
          <p:cNvPr id="29701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719137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AutoShape 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516688" y="6237288"/>
            <a:ext cx="719137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3" name="Text Box 10"/>
          <p:cNvSpPr txBox="1">
            <a:spLocks noChangeArrowheads="1"/>
          </p:cNvSpPr>
          <p:nvPr/>
        </p:nvSpPr>
        <p:spPr bwMode="auto">
          <a:xfrm>
            <a:off x="7235825" y="6308725"/>
            <a:ext cx="1008063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4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99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99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1000"/>
                                        <p:tgtEl>
                                          <p:spTgt spid="993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2" grpId="0"/>
      <p:bldP spid="9933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6" name="Rectangle 1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i="1" smtClean="0"/>
              <a:t>Техника выполнения нападающего удара</a:t>
            </a:r>
          </a:p>
        </p:txBody>
      </p:sp>
      <p:pic>
        <p:nvPicPr>
          <p:cNvPr id="101392" name="Picture 16" descr="нападающий удар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484313"/>
            <a:ext cx="6202362" cy="4510087"/>
          </a:xfrm>
          <a:noFill/>
        </p:spPr>
      </p:pic>
      <p:sp>
        <p:nvSpPr>
          <p:cNvPr id="101387" name="Rectangle 11"/>
          <p:cNvSpPr>
            <a:spLocks noGrp="1" noChangeArrowheads="1"/>
          </p:cNvSpPr>
          <p:nvPr>
            <p:ph type="body" sz="half" idx="2"/>
          </p:nvPr>
        </p:nvSpPr>
        <p:spPr>
          <a:xfrm>
            <a:off x="4500563" y="1628775"/>
            <a:ext cx="446405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i="1" smtClean="0"/>
              <a:t>    Во время выполнения прыжка быстро разогнуть ноги и резко поднять руки вверх. В прыжке  плечи и бьющая рука отводится назад, туловище прогибается (замах).Ударное движение начинается с выведения вперед локтя бьющей руки. бьющая рука, разгибаясь в локтевом суставе, хлестким  движением кистью ударяет по мячу  вниз – вперед. Чем сильней                                                          нужно пробить по мячу, тем расслабленней должна быть кисть.  </a:t>
            </a:r>
          </a:p>
        </p:txBody>
      </p:sp>
      <p:sp>
        <p:nvSpPr>
          <p:cNvPr id="30724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719137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5" name="AutoShape 1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516688" y="6237288"/>
            <a:ext cx="719137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6" name="Text Box 14"/>
          <p:cNvSpPr txBox="1">
            <a:spLocks noChangeArrowheads="1"/>
          </p:cNvSpPr>
          <p:nvPr/>
        </p:nvSpPr>
        <p:spPr bwMode="auto">
          <a:xfrm>
            <a:off x="7235825" y="6308725"/>
            <a:ext cx="1008063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3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1013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10139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139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1000"/>
                                        <p:tgtEl>
                                          <p:spTgt spid="101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6" grpId="0"/>
      <p:bldP spid="10138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i="1" smtClean="0"/>
              <a:t>Блокирование мяча</a:t>
            </a:r>
          </a:p>
        </p:txBody>
      </p:sp>
      <p:pic>
        <p:nvPicPr>
          <p:cNvPr id="104459" name="Picture 11" descr="в3">
            <a:hlinkClick r:id="rId2" action="ppaction://hlinkpres?slideindex=8&amp;slidetitle=О технике игры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705464" y="1600200"/>
            <a:ext cx="1542072" cy="2189163"/>
          </a:xfrm>
        </p:spPr>
      </p:pic>
      <p:sp>
        <p:nvSpPr>
          <p:cNvPr id="104454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284663" y="1600200"/>
            <a:ext cx="4859337" cy="4530725"/>
          </a:xfrm>
        </p:spPr>
        <p:txBody>
          <a:bodyPr/>
          <a:lstStyle/>
          <a:p>
            <a:pPr marL="381000" indent="-381000" eaLnBrk="1" hangingPunct="1">
              <a:buFont typeface="Wingdings" pitchFamily="2" charset="2"/>
              <a:buNone/>
            </a:pPr>
            <a:r>
              <a:rPr lang="ru-RU" sz="2000" i="1" smtClean="0"/>
              <a:t>    Выставление рук над верхним краем сетки для преграждения полета мяча после нападающего удара называется блокированием. Оно применяется для противодействия нападающего удара. Выполняется одним или двумя (реже тремя) игроками в прыжке с места или после перемещения.</a:t>
            </a:r>
          </a:p>
          <a:p>
            <a:pPr marL="381000" indent="-381000" eaLnBrk="1" hangingPunct="1">
              <a:buFont typeface="Wingdings" pitchFamily="2" charset="2"/>
              <a:buNone/>
            </a:pPr>
            <a:r>
              <a:rPr lang="ru-RU" sz="1600" i="1" smtClean="0"/>
              <a:t>    </a:t>
            </a:r>
          </a:p>
        </p:txBody>
      </p:sp>
      <p:sp>
        <p:nvSpPr>
          <p:cNvPr id="31748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684212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49" name="AutoShape 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516688" y="6237288"/>
            <a:ext cx="719137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0" name="Text Box 10"/>
          <p:cNvSpPr txBox="1">
            <a:spLocks noChangeArrowheads="1"/>
          </p:cNvSpPr>
          <p:nvPr/>
        </p:nvSpPr>
        <p:spPr bwMode="auto">
          <a:xfrm>
            <a:off x="7235825" y="6308725"/>
            <a:ext cx="1008063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4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85" decel="100000"/>
                                        <p:tgtEl>
                                          <p:spTgt spid="1044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385" decel="100000"/>
                                        <p:tgtEl>
                                          <p:spTgt spid="10445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385" fill="hold"/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85" decel="100000"/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385" decel="100000"/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385" fill="hold"/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385" fill="hold"/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85" decel="100000"/>
                                        <p:tgtEl>
                                          <p:spTgt spid="104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385" decel="100000"/>
                                        <p:tgtEl>
                                          <p:spTgt spid="104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385" fill="hold"/>
                                        <p:tgtEl>
                                          <p:spTgt spid="104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385" fill="hold"/>
                                        <p:tgtEl>
                                          <p:spTgt spid="104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2" grpId="0"/>
      <p:bldP spid="10445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i="1" smtClean="0"/>
              <a:t>Из истории волейбола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628775"/>
            <a:ext cx="4475162" cy="453072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1600" i="1" smtClean="0"/>
              <a:t>Приоритет в создании волейбола принадлежит Уильяму Моргану, преподавателю физкультуры колледжа Ассоциации молодых христиан в американском городе Холиоке (штат Массачусетс).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i="1" smtClean="0"/>
              <a:t>Однажды Морган предложил своим питомцам подбросить через рыболовную сеть надутую резиновую камеру.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i="1" smtClean="0"/>
              <a:t>Вскоре он с удивлением обнаружил, что те обмениваются пасами с явным азартом.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i="1" smtClean="0"/>
              <a:t>Крестным отцом нового вида спорта профессор Спрингфилдского колледжа Альфред Холстед.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i="1" smtClean="0"/>
              <a:t>Он назвал новую игру волейболом, что в переводе с английского означает «летающий мяч».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i="1" smtClean="0"/>
              <a:t>Действительно, это единственная спортивная игра, где главная задача  - не дать мячу коснуться земли.</a:t>
            </a:r>
          </a:p>
          <a:p>
            <a:pPr eaLnBrk="1" hangingPunct="1">
              <a:lnSpc>
                <a:spcPct val="80000"/>
              </a:lnSpc>
            </a:pPr>
            <a:endParaRPr lang="ru-RU" sz="1600" i="1" smtClean="0"/>
          </a:p>
        </p:txBody>
      </p:sp>
      <p:pic>
        <p:nvPicPr>
          <p:cNvPr id="32777" name="Picture 9" descr="в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03813" y="1600200"/>
            <a:ext cx="3124200" cy="4530725"/>
          </a:xfrm>
          <a:noFill/>
        </p:spPr>
      </p:pic>
      <p:sp>
        <p:nvSpPr>
          <p:cNvPr id="5125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19138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AutoShape 1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443663" y="6308725"/>
            <a:ext cx="719137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7" name="Text Box 13"/>
          <p:cNvSpPr txBox="1">
            <a:spLocks noChangeArrowheads="1"/>
          </p:cNvSpPr>
          <p:nvPr/>
        </p:nvSpPr>
        <p:spPr bwMode="auto">
          <a:xfrm>
            <a:off x="7164388" y="6381750"/>
            <a:ext cx="1008062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3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32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000"/>
                                        <p:tgtEl>
                                          <p:spTgt spid="32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327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3277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i="1" smtClean="0"/>
              <a:t>Техника выполнения блокирования мяча</a:t>
            </a:r>
          </a:p>
        </p:txBody>
      </p:sp>
      <p:pic>
        <p:nvPicPr>
          <p:cNvPr id="106510" name="Picture 14" descr="одиночное блокирование мяча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66950" y="1600200"/>
            <a:ext cx="3010099" cy="2189163"/>
          </a:xfrm>
          <a:noFill/>
        </p:spPr>
      </p:pic>
      <p:sp>
        <p:nvSpPr>
          <p:cNvPr id="106505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5300663"/>
            <a:ext cx="8229600" cy="10080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000" i="1" smtClean="0"/>
              <a:t>    Техника блокирования включает в себя: перемещение к месту постановки блока, прыжок, постановку рук на пути движения мяча и приземление.</a:t>
            </a:r>
          </a:p>
        </p:txBody>
      </p:sp>
      <p:sp>
        <p:nvSpPr>
          <p:cNvPr id="32772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308725"/>
            <a:ext cx="719137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3" name="AutoShape 1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516688" y="6308725"/>
            <a:ext cx="719137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4" name="Text Box 12"/>
          <p:cNvSpPr txBox="1">
            <a:spLocks noChangeArrowheads="1"/>
          </p:cNvSpPr>
          <p:nvPr/>
        </p:nvSpPr>
        <p:spPr bwMode="auto">
          <a:xfrm>
            <a:off x="7235825" y="6381750"/>
            <a:ext cx="1008063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3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6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6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6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6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6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0" grpId="0"/>
      <p:bldP spid="106505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/>
            <a:r>
              <a:rPr lang="ru-RU" sz="4000" b="1" i="1" smtClean="0"/>
              <a:t>Передачи</a:t>
            </a:r>
            <a:r>
              <a:rPr lang="ru-RU" smtClean="0"/>
              <a:t> </a:t>
            </a:r>
          </a:p>
        </p:txBody>
      </p:sp>
      <p:pic>
        <p:nvPicPr>
          <p:cNvPr id="108558" name="Picture 14" descr="волейб">
            <a:hlinkClick r:id="rId2" action="ppaction://hlinkpres?slideindex=12&amp;slidetitle=Техника выполнения передачи мяча сверху двумя руками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2276475"/>
            <a:ext cx="3122613" cy="3744913"/>
          </a:xfrm>
        </p:spPr>
      </p:pic>
      <p:pic>
        <p:nvPicPr>
          <p:cNvPr id="108559" name="Picture 15" descr="волейб3">
            <a:hlinkClick r:id="rId4" action="ppaction://hlinkpres?slideindex=13&amp;slidetitle=Техника выполнения передачи мяча через сетку в прыжке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3563938" y="1557338"/>
            <a:ext cx="2101850" cy="3527425"/>
          </a:xfrm>
        </p:spPr>
      </p:pic>
      <p:pic>
        <p:nvPicPr>
          <p:cNvPr id="108555" name="Picture 11" descr="волейб8">
            <a:hlinkClick r:id="rId6" action="ppaction://hlinksldjump"/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7"/>
          <a:srcRect/>
          <a:stretch>
            <a:fillRect/>
          </a:stretch>
        </p:blipFill>
        <p:spPr>
          <a:xfrm>
            <a:off x="6156325" y="2349500"/>
            <a:ext cx="2333625" cy="3744913"/>
          </a:xfrm>
        </p:spPr>
      </p:pic>
      <p:sp>
        <p:nvSpPr>
          <p:cNvPr id="33798" name="AutoShape 1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719137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9" name="AutoShape 1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516688" y="6237288"/>
            <a:ext cx="719137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0" name="Text Box 18"/>
          <p:cNvSpPr txBox="1">
            <a:spLocks noChangeArrowheads="1"/>
          </p:cNvSpPr>
          <p:nvPr/>
        </p:nvSpPr>
        <p:spPr bwMode="auto">
          <a:xfrm>
            <a:off x="7235825" y="6308725"/>
            <a:ext cx="1008063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8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1085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085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085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/>
            <a:r>
              <a:rPr lang="ru-RU" sz="4000" b="1" i="1" smtClean="0"/>
              <a:t>Приемы</a:t>
            </a:r>
            <a:r>
              <a:rPr lang="ru-RU" smtClean="0"/>
              <a:t> </a:t>
            </a:r>
          </a:p>
        </p:txBody>
      </p:sp>
      <p:pic>
        <p:nvPicPr>
          <p:cNvPr id="110601" name="Picture 9" descr="вол3">
            <a:hlinkClick r:id="rId2" action="ppaction://hlinkpres?slideindex=25&amp;slidetitle=Техника выполнения приема мяча одной рукой с последующим ...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1341438"/>
            <a:ext cx="5975350" cy="1778000"/>
          </a:xfrm>
        </p:spPr>
      </p:pic>
      <p:pic>
        <p:nvPicPr>
          <p:cNvPr id="110602" name="Picture 10" descr="вол4">
            <a:hlinkClick r:id="rId4" action="ppaction://hlinkpres?slideindex=26&amp;slidetitle=Техника выполнения приема мяча одной рукой впадении впере...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3275013" y="3067050"/>
            <a:ext cx="4897437" cy="1471613"/>
          </a:xfrm>
        </p:spPr>
      </p:pic>
      <p:pic>
        <p:nvPicPr>
          <p:cNvPr id="110603" name="Picture 11" descr="волейб6">
            <a:hlinkClick r:id="rId6" action="ppaction://hlinkpres?slideindex=23&amp;slidetitle=Техника выполнения приема мяча снизу двумя руками"/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7"/>
          <a:stretch>
            <a:fillRect/>
          </a:stretch>
        </p:blipFill>
        <p:spPr>
          <a:xfrm>
            <a:off x="457200" y="4133036"/>
            <a:ext cx="4038600" cy="1806616"/>
          </a:xfrm>
        </p:spPr>
      </p:pic>
      <p:sp>
        <p:nvSpPr>
          <p:cNvPr id="34822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6165850"/>
            <a:ext cx="719138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3" name="AutoShape 1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443663" y="6165850"/>
            <a:ext cx="719137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4" name="Text Box 14"/>
          <p:cNvSpPr txBox="1">
            <a:spLocks noChangeArrowheads="1"/>
          </p:cNvSpPr>
          <p:nvPr/>
        </p:nvSpPr>
        <p:spPr bwMode="auto">
          <a:xfrm>
            <a:off x="7164388" y="6237288"/>
            <a:ext cx="1008062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8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10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110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110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1000"/>
                                        <p:tgtEl>
                                          <p:spTgt spid="110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i="1" smtClean="0"/>
              <a:t>Подачи</a:t>
            </a:r>
            <a:r>
              <a:rPr lang="ru-RU" smtClean="0"/>
              <a:t> </a:t>
            </a:r>
          </a:p>
        </p:txBody>
      </p:sp>
      <p:pic>
        <p:nvPicPr>
          <p:cNvPr id="112647" name="Picture 7" descr="волейб5">
            <a:hlinkClick r:id="rId2" action="ppaction://hlinkpres?slideindex=19&amp;slidetitle=Техника выполнения нижней прямой подачи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11188" y="1484313"/>
            <a:ext cx="3600450" cy="2363787"/>
          </a:xfrm>
        </p:spPr>
      </p:pic>
      <p:pic>
        <p:nvPicPr>
          <p:cNvPr id="112648" name="Picture 8" descr="волейб9">
            <a:hlinkClick r:id="rId4" action="ppaction://hlinkpres?slideindex=20&amp;slidetitle=Техника выполнения верхней прямой подачи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3868738" y="2940237"/>
            <a:ext cx="3089275" cy="2322139"/>
          </a:xfrm>
        </p:spPr>
      </p:pic>
      <p:sp>
        <p:nvSpPr>
          <p:cNvPr id="35845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719138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6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443663" y="6237288"/>
            <a:ext cx="719137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7" name="Text Box 11"/>
          <p:cNvSpPr txBox="1">
            <a:spLocks noChangeArrowheads="1"/>
          </p:cNvSpPr>
          <p:nvPr/>
        </p:nvSpPr>
        <p:spPr bwMode="auto">
          <a:xfrm>
            <a:off x="7164388" y="6308725"/>
            <a:ext cx="1008062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6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  <p:sp>
        <p:nvSpPr>
          <p:cNvPr id="35848" name="AutoShape 12">
            <a:hlinkClick r:id="rId7" action="ppaction://hlinkpres?slideindex=5&amp;slidetitle=5. Уроки физкультуры" highlightClick="1"/>
          </p:cNvPr>
          <p:cNvSpPr>
            <a:spLocks noChangeArrowheads="1"/>
          </p:cNvSpPr>
          <p:nvPr/>
        </p:nvSpPr>
        <p:spPr bwMode="auto">
          <a:xfrm>
            <a:off x="1116013" y="6308725"/>
            <a:ext cx="719137" cy="360363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i="1" smtClean="0">
                <a:solidFill>
                  <a:schemeClr val="accent1"/>
                </a:solidFill>
              </a:rPr>
              <a:t>Размеры и линии площадки</a:t>
            </a:r>
          </a:p>
        </p:txBody>
      </p:sp>
      <p:pic>
        <p:nvPicPr>
          <p:cNvPr id="28679" name="Picture 7" descr="в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700213"/>
            <a:ext cx="4040188" cy="4178300"/>
          </a:xfrm>
          <a:noFill/>
        </p:spPr>
      </p:pic>
      <p:sp>
        <p:nvSpPr>
          <p:cNvPr id="2867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6613" y="1600200"/>
            <a:ext cx="4040187" cy="4530725"/>
          </a:xfrm>
        </p:spPr>
        <p:txBody>
          <a:bodyPr/>
          <a:lstStyle/>
          <a:p>
            <a:pPr eaLnBrk="1" hangingPunct="1"/>
            <a:r>
              <a:rPr lang="ru-RU" sz="2000" i="1" smtClean="0"/>
              <a:t>Размеры – 9 х 18 м, разделенный пополам сеткой ( высота 2,43 м – мужской и 2,24 м женской сетки).</a:t>
            </a:r>
          </a:p>
          <a:p>
            <a:pPr eaLnBrk="1" hangingPunct="1"/>
            <a:r>
              <a:rPr lang="ru-RU" sz="2000" i="1" smtClean="0"/>
              <a:t>На площадки передняя зона, задняя зона.</a:t>
            </a:r>
          </a:p>
          <a:p>
            <a:pPr eaLnBrk="1" hangingPunct="1"/>
            <a:r>
              <a:rPr lang="ru-RU" sz="2000" i="1" smtClean="0"/>
              <a:t>Зона подачи – 3-8 м.</a:t>
            </a:r>
          </a:p>
          <a:p>
            <a:pPr eaLnBrk="1" hangingPunct="1"/>
            <a:r>
              <a:rPr lang="ru-RU" sz="2000" i="1" smtClean="0"/>
              <a:t>Свободная зона – 3-5 м.</a:t>
            </a:r>
          </a:p>
          <a:p>
            <a:pPr eaLnBrk="1" hangingPunct="1"/>
            <a:r>
              <a:rPr lang="ru-RU" sz="2000" i="1" smtClean="0"/>
              <a:t>Зона замены.</a:t>
            </a:r>
          </a:p>
        </p:txBody>
      </p:sp>
      <p:sp>
        <p:nvSpPr>
          <p:cNvPr id="6149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308725"/>
            <a:ext cx="719137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AutoShape 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516688" y="6308725"/>
            <a:ext cx="719137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Text Box 10"/>
          <p:cNvSpPr txBox="1">
            <a:spLocks noChangeArrowheads="1"/>
          </p:cNvSpPr>
          <p:nvPr/>
        </p:nvSpPr>
        <p:spPr bwMode="auto">
          <a:xfrm>
            <a:off x="7235825" y="6381750"/>
            <a:ext cx="1008063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3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4" decel="100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4" decel="100000"/>
                                        <p:tgtEl>
                                          <p:spTgt spid="286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6" accel="100000" fill="hold">
                                          <p:stCondLst>
                                            <p:cond delay="384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4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6" accel="100000" fill="hold">
                                          <p:stCondLst>
                                            <p:cond delay="384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4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6" accel="100000" fill="hold">
                                          <p:stCondLst>
                                            <p:cond delay="384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8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8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86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86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86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86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86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86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  <p:bldP spid="2867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600" b="1" i="1" smtClean="0">
                <a:solidFill>
                  <a:schemeClr val="accent1"/>
                </a:solidFill>
              </a:rPr>
              <a:t>Волейбольный мяч</a:t>
            </a:r>
          </a:p>
        </p:txBody>
      </p:sp>
      <p:pic>
        <p:nvPicPr>
          <p:cNvPr id="30727" name="Picture 7" descr="волей2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3288" y="2060575"/>
            <a:ext cx="2990850" cy="3025775"/>
          </a:xfrm>
          <a:noFill/>
        </p:spPr>
      </p:pic>
      <p:sp>
        <p:nvSpPr>
          <p:cNvPr id="3072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2327275"/>
            <a:ext cx="4038600" cy="4530725"/>
          </a:xfrm>
        </p:spPr>
        <p:txBody>
          <a:bodyPr/>
          <a:lstStyle/>
          <a:p>
            <a:pPr eaLnBrk="1" hangingPunct="1"/>
            <a:endParaRPr lang="ru-RU" sz="2400" smtClean="0"/>
          </a:p>
          <a:p>
            <a:pPr eaLnBrk="1" hangingPunct="1">
              <a:buFont typeface="Wingdings" pitchFamily="2" charset="2"/>
              <a:buNone/>
            </a:pPr>
            <a:r>
              <a:rPr lang="ru-RU" sz="2000" i="1" u="sng" smtClean="0"/>
              <a:t>Размеры:</a:t>
            </a:r>
          </a:p>
          <a:p>
            <a:pPr eaLnBrk="1" hangingPunct="1"/>
            <a:r>
              <a:rPr lang="ru-RU" sz="2000" i="1" smtClean="0"/>
              <a:t>Окружность – 65-67 см</a:t>
            </a:r>
          </a:p>
          <a:p>
            <a:pPr eaLnBrk="1" hangingPunct="1"/>
            <a:r>
              <a:rPr lang="ru-RU" sz="2000" i="1" smtClean="0"/>
              <a:t>Вес мяча-260-280г.</a:t>
            </a:r>
          </a:p>
          <a:p>
            <a:pPr eaLnBrk="1" hangingPunct="1"/>
            <a:r>
              <a:rPr lang="ru-RU" sz="2000" i="1" smtClean="0"/>
              <a:t>Давление от 0,30 до 0,325 кг</a:t>
            </a:r>
            <a:r>
              <a:rPr lang="en-US" sz="2000" i="1" smtClean="0"/>
              <a:t>/ </a:t>
            </a:r>
            <a:r>
              <a:rPr lang="ru-RU" sz="2000" i="1" smtClean="0"/>
              <a:t>см</a:t>
            </a:r>
            <a:r>
              <a:rPr lang="en-US" sz="2000" i="1" smtClean="0"/>
              <a:t>²</a:t>
            </a:r>
            <a:r>
              <a:rPr lang="ru-RU" sz="2000" i="1" smtClean="0"/>
              <a:t>.</a:t>
            </a:r>
            <a:endParaRPr lang="en-US" sz="2000" i="1" smtClean="0"/>
          </a:p>
        </p:txBody>
      </p:sp>
      <p:sp>
        <p:nvSpPr>
          <p:cNvPr id="7173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719138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AutoShape 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443663" y="6237288"/>
            <a:ext cx="719137" cy="3603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Text Box 10"/>
          <p:cNvSpPr txBox="1">
            <a:spLocks noChangeArrowheads="1"/>
          </p:cNvSpPr>
          <p:nvPr/>
        </p:nvSpPr>
        <p:spPr bwMode="auto">
          <a:xfrm>
            <a:off x="7164388" y="6308725"/>
            <a:ext cx="1008062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3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400"/>
                            </p:stCondLst>
                            <p:childTnLst>
                              <p:par>
                                <p:cTn id="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4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400"/>
                            </p:stCondLst>
                            <p:childTnLst>
                              <p:par>
                                <p:cTn id="24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07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7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7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07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  <p:bldP spid="3072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i="1" smtClean="0"/>
              <a:t>Одежда</a:t>
            </a:r>
            <a:r>
              <a:rPr lang="ru-RU" smtClean="0"/>
              <a:t> </a:t>
            </a:r>
          </a:p>
        </p:txBody>
      </p:sp>
      <p:pic>
        <p:nvPicPr>
          <p:cNvPr id="34823" name="Picture 7" descr="волей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700213"/>
            <a:ext cx="2333625" cy="4319587"/>
          </a:xfrm>
          <a:noFill/>
        </p:spPr>
      </p:pic>
      <p:sp>
        <p:nvSpPr>
          <p:cNvPr id="3482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6613" y="1600200"/>
            <a:ext cx="4040187" cy="4530725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endParaRPr lang="ru-RU" sz="2000" i="1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ru-RU" sz="2000" i="1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ru-RU" sz="2000" i="1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i="1" smtClean="0"/>
              <a:t>Футболка 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i="1" smtClean="0"/>
              <a:t>Спортивные шорты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i="1" smtClean="0"/>
              <a:t>Носки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i="1" smtClean="0"/>
              <a:t>Кроссовки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i="1" smtClean="0"/>
              <a:t>На колени одевают наколенники,</a:t>
            </a:r>
            <a:r>
              <a:rPr lang="en-US" sz="2000" i="1" smtClean="0"/>
              <a:t> </a:t>
            </a:r>
            <a:r>
              <a:rPr lang="ru-RU" sz="2000" i="1" smtClean="0"/>
              <a:t>защищающие коленный сустав от травм.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ru-RU" sz="2000" i="1" smtClean="0"/>
          </a:p>
        </p:txBody>
      </p:sp>
      <p:sp>
        <p:nvSpPr>
          <p:cNvPr id="8197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308725"/>
            <a:ext cx="719137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8" name="AutoShape 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516688" y="6308725"/>
            <a:ext cx="719137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9" name="Text Box 10"/>
          <p:cNvSpPr txBox="1">
            <a:spLocks noChangeArrowheads="1"/>
          </p:cNvSpPr>
          <p:nvPr/>
        </p:nvSpPr>
        <p:spPr bwMode="auto">
          <a:xfrm>
            <a:off x="7235825" y="6381750"/>
            <a:ext cx="1008063" cy="2444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3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8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8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48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8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8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8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8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8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48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8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8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48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8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8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48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  <p:bldP spid="3482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i="1" smtClean="0"/>
              <a:t>Правила игры</a:t>
            </a:r>
          </a:p>
        </p:txBody>
      </p:sp>
      <p:pic>
        <p:nvPicPr>
          <p:cNvPr id="36878" name="Picture 14" descr="1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844675"/>
            <a:ext cx="3275012" cy="4392613"/>
          </a:xfrm>
          <a:noFill/>
        </p:spPr>
      </p:pic>
      <p:sp>
        <p:nvSpPr>
          <p:cNvPr id="36870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3924300" y="1412875"/>
            <a:ext cx="5040313" cy="47180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1400" i="1" smtClean="0"/>
              <a:t>Волейбол- коллективная игра.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i="1" smtClean="0"/>
              <a:t>Она проводится между двумя командами.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i="1" smtClean="0"/>
              <a:t>На площадке в каждой команде выступают шесть человек.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i="1" smtClean="0"/>
              <a:t>Цель – игры ударами рук направить мяч на сторону соперника и там приземлить.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i="1" smtClean="0"/>
              <a:t>Матч состоит из пяти партий, а они  - из эпизодов, в любом из них разыгрывается одно очко.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i="1" smtClean="0"/>
              <a:t>Эпизод начинается с подачи мяча через сетку (подающий находится за линией своей площадки), после чего игроки неприятельской команды, передавая мяч, друг другу не более двух раз, третьим ударом отправляют его через сетку.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i="1" smtClean="0"/>
              <a:t>Команда получает очко и право на следующую подачу, если её соперник не сумеет отбить мяч ( и он коснётся земли либо пола) или не перекинет мяч обратно через сетку за три касания. Выигрывает партию команда, набравшая 25 очков. При счете 24 : 24 игра продолжается до тех пор, пока разница не достигнет двух очков.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i="1" smtClean="0"/>
              <a:t>В мачте побеждает команда, которая одолела соперника в трёх партиях из пяти.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i="1" smtClean="0"/>
              <a:t>Правда. В пятой партии требуется набрать не 25, а 15очков. </a:t>
            </a:r>
          </a:p>
        </p:txBody>
      </p:sp>
      <p:sp>
        <p:nvSpPr>
          <p:cNvPr id="9221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308725"/>
            <a:ext cx="719137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AutoShape 1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516688" y="6308725"/>
            <a:ext cx="719137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3" name="Text Box 12"/>
          <p:cNvSpPr txBox="1">
            <a:spLocks noChangeArrowheads="1"/>
          </p:cNvSpPr>
          <p:nvPr/>
        </p:nvSpPr>
        <p:spPr bwMode="auto">
          <a:xfrm>
            <a:off x="7235825" y="6381750"/>
            <a:ext cx="1008063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3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68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368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368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68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368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368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368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" dur="1" fill="hold"/>
                                        <p:tgtEl>
                                          <p:spTgt spid="368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  <p:bldP spid="3687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i="1" smtClean="0"/>
              <a:t>О технике игры</a:t>
            </a:r>
          </a:p>
        </p:txBody>
      </p:sp>
      <p:sp>
        <p:nvSpPr>
          <p:cNvPr id="38920" name="Oval 8"/>
          <p:cNvSpPr>
            <a:spLocks noChangeArrowheads="1"/>
          </p:cNvSpPr>
          <p:nvPr/>
        </p:nvSpPr>
        <p:spPr bwMode="auto">
          <a:xfrm>
            <a:off x="4067175" y="1557338"/>
            <a:ext cx="1728788" cy="16557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FFFFCC"/>
                </a:solidFill>
              </a:rPr>
              <a:t>Техника</a:t>
            </a:r>
            <a:r>
              <a:rPr lang="ru-RU">
                <a:solidFill>
                  <a:srgbClr val="FFFFCC"/>
                </a:solidFill>
              </a:rPr>
              <a:t> </a:t>
            </a:r>
          </a:p>
        </p:txBody>
      </p:sp>
      <p:sp>
        <p:nvSpPr>
          <p:cNvPr id="38921" name="Oval 9"/>
          <p:cNvSpPr>
            <a:spLocks noChangeArrowheads="1"/>
          </p:cNvSpPr>
          <p:nvPr/>
        </p:nvSpPr>
        <p:spPr bwMode="auto">
          <a:xfrm>
            <a:off x="1692275" y="4797425"/>
            <a:ext cx="1727200" cy="1655763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chemeClr val="bg2"/>
                </a:solidFill>
                <a:hlinkClick r:id="rId2" action="ppaction://hlinkpres?slideindex=21&amp;slidetitle=Прием мяча"/>
              </a:rPr>
              <a:t>Приемы </a:t>
            </a:r>
            <a:endParaRPr lang="ru-RU" sz="2000" b="1" i="1">
              <a:solidFill>
                <a:schemeClr val="bg2"/>
              </a:solidFill>
            </a:endParaRPr>
          </a:p>
        </p:txBody>
      </p:sp>
      <p:sp>
        <p:nvSpPr>
          <p:cNvPr id="38922" name="Oval 10"/>
          <p:cNvSpPr>
            <a:spLocks noChangeArrowheads="1"/>
          </p:cNvSpPr>
          <p:nvPr/>
        </p:nvSpPr>
        <p:spPr bwMode="auto">
          <a:xfrm>
            <a:off x="7164388" y="3429000"/>
            <a:ext cx="1563687" cy="1584325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chemeClr val="bg2"/>
                </a:solidFill>
                <a:hlinkClick r:id="rId3" action="ppaction://hlinkpres?slideindex=18&amp;slidetitle=Подачи"/>
              </a:rPr>
              <a:t>Подачи</a:t>
            </a:r>
            <a:r>
              <a:rPr lang="ru-RU" sz="2000" b="1" i="1">
                <a:hlinkClick r:id="rId3" action="ppaction://hlinkpres?slideindex=18&amp;slidetitle=Подачи"/>
              </a:rPr>
              <a:t> </a:t>
            </a:r>
            <a:endParaRPr lang="ru-RU" sz="2000" b="1" i="1"/>
          </a:p>
        </p:txBody>
      </p:sp>
      <p:sp>
        <p:nvSpPr>
          <p:cNvPr id="38923" name="Oval 11"/>
          <p:cNvSpPr>
            <a:spLocks noChangeArrowheads="1"/>
          </p:cNvSpPr>
          <p:nvPr/>
        </p:nvSpPr>
        <p:spPr bwMode="auto">
          <a:xfrm>
            <a:off x="5724525" y="4652963"/>
            <a:ext cx="1800225" cy="1584325"/>
          </a:xfrm>
          <a:prstGeom prst="ellipse">
            <a:avLst/>
          </a:prstGeom>
          <a:solidFill>
            <a:srgbClr val="99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chemeClr val="bg2"/>
                </a:solidFill>
                <a:hlinkClick r:id="rId4" action="ppaction://hlinkpres?slideindex=10&amp;slidetitle=Передача мяча сверху двумя руками"/>
              </a:rPr>
              <a:t>Передачи </a:t>
            </a:r>
            <a:endParaRPr lang="ru-RU" sz="2000" b="1" i="1">
              <a:solidFill>
                <a:schemeClr val="bg2"/>
              </a:solidFill>
            </a:endParaRPr>
          </a:p>
        </p:txBody>
      </p:sp>
      <p:sp>
        <p:nvSpPr>
          <p:cNvPr id="10247" name="Line 12"/>
          <p:cNvSpPr>
            <a:spLocks noChangeShapeType="1"/>
          </p:cNvSpPr>
          <p:nvPr/>
        </p:nvSpPr>
        <p:spPr bwMode="auto">
          <a:xfrm flipH="1">
            <a:off x="3059113" y="3068638"/>
            <a:ext cx="1296987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48" name="Line 13"/>
          <p:cNvSpPr>
            <a:spLocks noChangeShapeType="1"/>
          </p:cNvSpPr>
          <p:nvPr/>
        </p:nvSpPr>
        <p:spPr bwMode="auto">
          <a:xfrm>
            <a:off x="5364163" y="3141663"/>
            <a:ext cx="1152525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49" name="Line 14"/>
          <p:cNvSpPr>
            <a:spLocks noChangeShapeType="1"/>
          </p:cNvSpPr>
          <p:nvPr/>
        </p:nvSpPr>
        <p:spPr bwMode="auto">
          <a:xfrm>
            <a:off x="5651500" y="2852738"/>
            <a:ext cx="1728788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50" name="AutoShape 1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308725"/>
            <a:ext cx="719137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1" name="AutoShape 1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516688" y="6308725"/>
            <a:ext cx="719137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2" name="Text Box 17"/>
          <p:cNvSpPr txBox="1">
            <a:spLocks noChangeArrowheads="1"/>
          </p:cNvSpPr>
          <p:nvPr/>
        </p:nvSpPr>
        <p:spPr bwMode="auto">
          <a:xfrm>
            <a:off x="7235825" y="6381750"/>
            <a:ext cx="1008063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5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  <p:sp>
        <p:nvSpPr>
          <p:cNvPr id="38930" name="Oval 18"/>
          <p:cNvSpPr>
            <a:spLocks noChangeArrowheads="1"/>
          </p:cNvSpPr>
          <p:nvPr/>
        </p:nvSpPr>
        <p:spPr bwMode="auto">
          <a:xfrm>
            <a:off x="3779838" y="4581525"/>
            <a:ext cx="1800225" cy="1728788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rgbClr val="FFFF66"/>
                </a:solidFill>
                <a:hlinkClick r:id="rId6" action="ppaction://hlinkpres?slideindex=16&amp;slidetitle=Отбивание мяча кулаком"/>
              </a:rPr>
              <a:t>Отбивание </a:t>
            </a:r>
            <a:endParaRPr lang="ru-RU" sz="2000" b="1" i="1">
              <a:solidFill>
                <a:srgbClr val="FFFF66"/>
              </a:solidFill>
            </a:endParaRPr>
          </a:p>
        </p:txBody>
      </p:sp>
      <p:sp>
        <p:nvSpPr>
          <p:cNvPr id="10254" name="Line 19"/>
          <p:cNvSpPr>
            <a:spLocks noChangeShapeType="1"/>
          </p:cNvSpPr>
          <p:nvPr/>
        </p:nvSpPr>
        <p:spPr bwMode="auto">
          <a:xfrm flipH="1">
            <a:off x="4787900" y="3213100"/>
            <a:ext cx="71438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8932" name="Oval 20"/>
          <p:cNvSpPr>
            <a:spLocks noChangeArrowheads="1"/>
          </p:cNvSpPr>
          <p:nvPr/>
        </p:nvSpPr>
        <p:spPr bwMode="auto">
          <a:xfrm>
            <a:off x="611188" y="1700213"/>
            <a:ext cx="2089150" cy="1490662"/>
          </a:xfrm>
          <a:prstGeom prst="ellipse">
            <a:avLst/>
          </a:prstGeom>
          <a:solidFill>
            <a:srgbClr val="00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chemeClr val="bg2"/>
                </a:solidFill>
                <a:hlinkClick r:id="rId7" action="ppaction://hlinkpres?slideindex=27&amp;slidetitle=Нападающий удар"/>
              </a:rPr>
              <a:t>Нападающий</a:t>
            </a:r>
          </a:p>
          <a:p>
            <a:pPr algn="ctr"/>
            <a:r>
              <a:rPr lang="ru-RU" sz="2000" b="1" i="1">
                <a:solidFill>
                  <a:schemeClr val="bg2"/>
                </a:solidFill>
                <a:hlinkClick r:id="rId7" action="ppaction://hlinkpres?slideindex=27&amp;slidetitle=Нападающий удар"/>
              </a:rPr>
              <a:t>удар</a:t>
            </a:r>
            <a:endParaRPr lang="ru-RU" sz="2000" b="1" i="1">
              <a:solidFill>
                <a:schemeClr val="bg2"/>
              </a:solidFill>
            </a:endParaRPr>
          </a:p>
        </p:txBody>
      </p:sp>
      <p:sp>
        <p:nvSpPr>
          <p:cNvPr id="10256" name="Line 21"/>
          <p:cNvSpPr>
            <a:spLocks noChangeShapeType="1"/>
          </p:cNvSpPr>
          <p:nvPr/>
        </p:nvSpPr>
        <p:spPr bwMode="auto">
          <a:xfrm flipH="1">
            <a:off x="2627313" y="2781300"/>
            <a:ext cx="1512887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8934" name="Oval 22"/>
          <p:cNvSpPr>
            <a:spLocks noChangeArrowheads="1"/>
          </p:cNvSpPr>
          <p:nvPr/>
        </p:nvSpPr>
        <p:spPr bwMode="auto">
          <a:xfrm>
            <a:off x="6804025" y="1844675"/>
            <a:ext cx="2087563" cy="13684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2"/>
                </a:solidFill>
                <a:hlinkClick r:id="rId8" action="ppaction://hlinkpres?slideindex=29&amp;slidetitle=Блокирования мяча"/>
              </a:rPr>
              <a:t>Блокирование </a:t>
            </a:r>
            <a:endParaRPr lang="ru-RU" b="1" i="1">
              <a:solidFill>
                <a:schemeClr val="bg2"/>
              </a:solidFill>
            </a:endParaRPr>
          </a:p>
        </p:txBody>
      </p:sp>
      <p:sp>
        <p:nvSpPr>
          <p:cNvPr id="10258" name="Line 23"/>
          <p:cNvSpPr>
            <a:spLocks noChangeShapeType="1"/>
          </p:cNvSpPr>
          <p:nvPr/>
        </p:nvSpPr>
        <p:spPr bwMode="auto">
          <a:xfrm flipV="1">
            <a:off x="5795963" y="2420938"/>
            <a:ext cx="1008062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8936" name="Oval 24"/>
          <p:cNvSpPr>
            <a:spLocks noChangeArrowheads="1"/>
          </p:cNvSpPr>
          <p:nvPr/>
        </p:nvSpPr>
        <p:spPr bwMode="auto">
          <a:xfrm>
            <a:off x="827088" y="3357563"/>
            <a:ext cx="1800225" cy="1511300"/>
          </a:xfrm>
          <a:prstGeom prst="ellipse">
            <a:avLst/>
          </a:prstGeom>
          <a:solidFill>
            <a:srgbClr val="CC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chemeClr val="bg2"/>
                </a:solidFill>
                <a:hlinkClick r:id="rId9" action="ppaction://hlinksldjump"/>
              </a:rPr>
              <a:t>В падении </a:t>
            </a:r>
            <a:endParaRPr lang="ru-RU" sz="2000" b="1" i="1">
              <a:solidFill>
                <a:schemeClr val="bg2"/>
              </a:solidFill>
            </a:endParaRPr>
          </a:p>
        </p:txBody>
      </p:sp>
      <p:sp>
        <p:nvSpPr>
          <p:cNvPr id="10260" name="Line 25"/>
          <p:cNvSpPr>
            <a:spLocks noChangeShapeType="1"/>
          </p:cNvSpPr>
          <p:nvPr/>
        </p:nvSpPr>
        <p:spPr bwMode="auto">
          <a:xfrm flipH="1" flipV="1">
            <a:off x="2700338" y="2420938"/>
            <a:ext cx="1366837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89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89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89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89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9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  <p:bldP spid="38920" grpId="0" animBg="1"/>
      <p:bldP spid="38921" grpId="0" animBg="1"/>
      <p:bldP spid="38922" grpId="0" animBg="1"/>
      <p:bldP spid="38923" grpId="0" animBg="1"/>
      <p:bldP spid="38930" grpId="0" animBg="1"/>
      <p:bldP spid="38932" grpId="0" animBg="1"/>
      <p:bldP spid="38934" grpId="0" animBg="1"/>
      <p:bldP spid="389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i="1" smtClean="0"/>
              <a:t>Стойка волейболиста</a:t>
            </a:r>
          </a:p>
        </p:txBody>
      </p:sp>
      <p:pic>
        <p:nvPicPr>
          <p:cNvPr id="41991" name="Picture 7" descr="волейб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917700"/>
            <a:ext cx="2609850" cy="3865563"/>
          </a:xfrm>
          <a:noFill/>
        </p:spPr>
      </p:pic>
      <p:sp>
        <p:nvSpPr>
          <p:cNvPr id="4199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922713" y="1600200"/>
            <a:ext cx="4764087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000" i="1" smtClean="0"/>
          </a:p>
          <a:p>
            <a:pPr eaLnBrk="1" hangingPunct="1">
              <a:lnSpc>
                <a:spcPct val="90000"/>
              </a:lnSpc>
            </a:pPr>
            <a:r>
              <a:rPr lang="ru-RU" sz="2000" i="1" smtClean="0"/>
              <a:t>Ноги расположены на ширине плеч и согнуты в коленных суставах.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i="1" smtClean="0"/>
              <a:t>Одна нога впереди, или ступни расположены параллельно.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i="1" smtClean="0"/>
              <a:t>Туловище наклонено вперед.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i="1" smtClean="0"/>
              <a:t>Чем ниже стойка, тем больше вперед наклонено туловище.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i="1" smtClean="0"/>
              <a:t>Руки согнуты в локтевых суставах. </a:t>
            </a:r>
          </a:p>
        </p:txBody>
      </p:sp>
      <p:sp>
        <p:nvSpPr>
          <p:cNvPr id="11269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19138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AutoShape 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443663" y="6308725"/>
            <a:ext cx="719137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1" name="Text Box 10"/>
          <p:cNvSpPr txBox="1">
            <a:spLocks noChangeArrowheads="1"/>
          </p:cNvSpPr>
          <p:nvPr/>
        </p:nvSpPr>
        <p:spPr bwMode="auto">
          <a:xfrm>
            <a:off x="7164388" y="6381750"/>
            <a:ext cx="1008062" cy="24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chemeClr val="bg1"/>
                </a:solidFill>
                <a:hlinkClick r:id="rId3" action="ppaction://hlinkpres?slideindex=2&amp;slidetitle=Содержание"/>
              </a:rPr>
              <a:t>содержание</a:t>
            </a:r>
            <a:endParaRPr lang="ru-RU" sz="1000">
              <a:solidFill>
                <a:schemeClr val="bg1"/>
              </a:solidFill>
            </a:endParaRP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468313" y="5734050"/>
            <a:ext cx="1271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/>
              <a:t>Высокая </a:t>
            </a:r>
          </a:p>
          <a:p>
            <a:r>
              <a:rPr lang="ru-RU" i="1"/>
              <a:t>стойка</a:t>
            </a:r>
          </a:p>
        </p:txBody>
      </p:sp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2268538" y="5734050"/>
            <a:ext cx="11858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/>
              <a:t>Средняя</a:t>
            </a:r>
          </a:p>
          <a:p>
            <a:r>
              <a:rPr lang="ru-RU" i="1"/>
              <a:t>стойка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1000"/>
                                        <p:tgtEl>
                                          <p:spTgt spid="419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1000"/>
                                        <p:tgtEl>
                                          <p:spTgt spid="419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1000"/>
                                        <p:tgtEl>
                                          <p:spTgt spid="419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1000"/>
                                        <p:tgtEl>
                                          <p:spTgt spid="419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1000"/>
                                        <p:tgtEl>
                                          <p:spTgt spid="419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  <p:bldP spid="41990" grpId="0" build="p"/>
      <p:bldP spid="41995" grpId="0"/>
      <p:bldP spid="41996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1578</TotalTime>
  <Words>1396</Words>
  <Application>Microsoft Office PowerPoint</Application>
  <PresentationFormat>Экран (4:3)</PresentationFormat>
  <Paragraphs>189</Paragraphs>
  <Slides>33</Slides>
  <Notes>0</Notes>
  <HiddenSlides>13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0" baseType="lpstr">
      <vt:lpstr>Arial</vt:lpstr>
      <vt:lpstr>Times New Roman</vt:lpstr>
      <vt:lpstr>Trebuchet MS</vt:lpstr>
      <vt:lpstr>Verdana</vt:lpstr>
      <vt:lpstr>Wingdings</vt:lpstr>
      <vt:lpstr>Wingdings 3</vt:lpstr>
      <vt:lpstr>Аспект</vt:lpstr>
      <vt:lpstr>Презентация PowerPoint</vt:lpstr>
      <vt:lpstr>Содержание</vt:lpstr>
      <vt:lpstr>Из истории волейбола</vt:lpstr>
      <vt:lpstr>Размеры и линии площадки</vt:lpstr>
      <vt:lpstr>Волейбольный мяч</vt:lpstr>
      <vt:lpstr>Одежда </vt:lpstr>
      <vt:lpstr>Правила игры</vt:lpstr>
      <vt:lpstr>О технике игры</vt:lpstr>
      <vt:lpstr>Стойка волейболиста</vt:lpstr>
      <vt:lpstr>Передача мяча сверху двумя руками</vt:lpstr>
      <vt:lpstr>Правильное положение кистей и пальцев</vt:lpstr>
      <vt:lpstr>Техника выполнения передачи мяча сверху двумя руками</vt:lpstr>
      <vt:lpstr>Техника выполнения передачи мяча через сетку в прыжке</vt:lpstr>
      <vt:lpstr>Техника выполнения передачи мяча двумя руками снизу</vt:lpstr>
      <vt:lpstr>Техника выполнения передачи мяча, стоя спиной к цели</vt:lpstr>
      <vt:lpstr>Отбивание мяча кулаком</vt:lpstr>
      <vt:lpstr>Техника выполнения отбивания мяча кулаком у сетки</vt:lpstr>
      <vt:lpstr>Подачи </vt:lpstr>
      <vt:lpstr>Техника выполнения нижней прямой подачи</vt:lpstr>
      <vt:lpstr>Техника выполнения верхней прямой подачи</vt:lpstr>
      <vt:lpstr>Прием мяча</vt:lpstr>
      <vt:lpstr>Техника выполнения приема мяча двумя руками сверху</vt:lpstr>
      <vt:lpstr>Техника выполнения приема мяча снизу двумя руками</vt:lpstr>
      <vt:lpstr>Прием мяча в падении </vt:lpstr>
      <vt:lpstr>Техника выполнения приема мяча одной рукой с последующим падением и перекатом в сторону на бедро и спину </vt:lpstr>
      <vt:lpstr>Техника выполнения приема мяча одной рукой впадении вперед и последующим скольжением на груди - животе</vt:lpstr>
      <vt:lpstr>Нападающий удар</vt:lpstr>
      <vt:lpstr>Техника выполнения нападающего удара</vt:lpstr>
      <vt:lpstr>Блокирование мяча</vt:lpstr>
      <vt:lpstr>Техника выполнения блокирования мяча</vt:lpstr>
      <vt:lpstr>Передачи </vt:lpstr>
      <vt:lpstr>Приемы </vt:lpstr>
      <vt:lpstr>Подачи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волейбол</dc:title>
  <dc:creator/>
  <cp:lastModifiedBy>User</cp:lastModifiedBy>
  <cp:revision>66</cp:revision>
  <dcterms:created xsi:type="dcterms:W3CDTF">1601-01-01T00:00:00Z</dcterms:created>
  <dcterms:modified xsi:type="dcterms:W3CDTF">2023-01-19T07:05:54Z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000800a4330000000000010243000207f6000400038000</vt:lpwstr>
  </property>
</Properties>
</file>