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3F6201-388A-4CA0-B3F7-EDE5755513AC}" v="1397" dt="2023-01-13T08:11:42.047"/>
    <p1510:client id="{C90E55C2-BBE0-4AD3-A2E4-0A1B20920A47}" v="841" dt="2023-01-19T07:33:07.2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внешний, спорт, плот&#10;&#10;Автоматически созданное описание">
            <a:extLst>
              <a:ext uri="{FF2B5EF4-FFF2-40B4-BE49-F238E27FC236}">
                <a16:creationId xmlns:a16="http://schemas.microsoft.com/office/drawing/2014/main" id="{62E0AE76-7AC0-6AD4-1E8D-837C269984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8182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970626"/>
            <a:ext cx="9144000" cy="2900518"/>
          </a:xfrm>
        </p:spPr>
        <p:txBody>
          <a:bodyPr>
            <a:normAutofit/>
          </a:bodyPr>
          <a:lstStyle/>
          <a:p>
            <a:r>
              <a:rPr lang="ru-RU" sz="9600" b="1" dirty="0">
                <a:solidFill>
                  <a:srgbClr val="FFFFFF"/>
                </a:solidFill>
                <a:cs typeface="Calibri Light"/>
              </a:rPr>
              <a:t>Столетняя война</a:t>
            </a:r>
            <a:br>
              <a:rPr lang="ru-RU" sz="9600" b="1" dirty="0">
                <a:cs typeface="Calibri Light"/>
              </a:rPr>
            </a:br>
            <a:r>
              <a:rPr lang="ru-RU" sz="9600" b="1" dirty="0">
                <a:solidFill>
                  <a:srgbClr val="FFFFFF"/>
                </a:solidFill>
                <a:cs typeface="Calibri Light"/>
              </a:rPr>
              <a:t>1337-1453гг</a:t>
            </a: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6B4028-1498-EDE2-0EE0-B516D1779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13" y="652672"/>
            <a:ext cx="6027693" cy="180730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cs typeface="Calibri Light"/>
              </a:rPr>
              <a:t>Причины войны и повод к ней</a:t>
            </a:r>
            <a:endParaRPr lang="ru-RU" b="1">
              <a:cs typeface="Calibri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0CAAE6-2CF9-370F-5352-797CB0F27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47" y="3354089"/>
            <a:ext cx="5856073" cy="384366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3200" dirty="0">
                <a:cs typeface="Calibri" panose="020F0502020204030204"/>
              </a:rPr>
              <a:t>В ХIV веке началась самая длительная и тяжёлая война между Англией и Францией, которая вошла в история под названием Столетняя </a:t>
            </a:r>
          </a:p>
        </p:txBody>
      </p:sp>
      <p:pic>
        <p:nvPicPr>
          <p:cNvPr id="4" name="Рисунок 4" descr="Изображение выглядит как текст, внешний, трава, цветной&#10;&#10;Автоматически созданное описание">
            <a:extLst>
              <a:ext uri="{FF2B5EF4-FFF2-40B4-BE49-F238E27FC236}">
                <a16:creationId xmlns:a16="http://schemas.microsoft.com/office/drawing/2014/main" id="{619B0B4A-1E8D-DD6B-74A1-A3CCC8166B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07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1556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451E27-541F-57F0-411F-66E7B2A9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9248" y="989715"/>
            <a:ext cx="4544519" cy="4885726"/>
          </a:xfrm>
        </p:spPr>
        <p:txBody>
          <a:bodyPr/>
          <a:lstStyle/>
          <a:p>
            <a:pPr algn="ctr"/>
            <a:r>
              <a:rPr lang="ru-RU" sz="6000" dirty="0">
                <a:cs typeface="Calibri Light"/>
              </a:rPr>
              <a:t>Франция хотела отвоевать Аквитанию 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608A42B-E335-72C1-324C-826495EA32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486" t="23227" r="41425" b="22112"/>
          <a:stretch/>
        </p:blipFill>
        <p:spPr>
          <a:xfrm>
            <a:off x="-1012" y="5396"/>
            <a:ext cx="6098518" cy="6850555"/>
          </a:xfrm>
        </p:spPr>
      </p:pic>
    </p:spTree>
    <p:extLst>
      <p:ext uri="{BB962C8B-B14F-4D97-AF65-F5344CB8AC3E}">
        <p14:creationId xmlns:p14="http://schemas.microsoft.com/office/powerpoint/2010/main" val="2807456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C9971F-7C6F-6A5D-C03F-D4A6C2AE3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88" y="-284449"/>
            <a:ext cx="4840010" cy="180730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cs typeface="Calibri Light"/>
              </a:rPr>
              <a:t>Причины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3DF433E-E982-94D6-D2CC-7914038567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310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CDA118F3-9962-924C-C845-F767D134B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8870" y="1421395"/>
            <a:ext cx="5589518" cy="488048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arabicPeriod"/>
            </a:pPr>
            <a:r>
              <a:rPr lang="ru-RU" sz="2400" dirty="0">
                <a:cs typeface="Calibri"/>
              </a:rPr>
              <a:t>Стремление королей Франции подчинить французские земли, принадлежащие королю Англии, чтобы завершить объединение страны </a:t>
            </a:r>
          </a:p>
          <a:p>
            <a:pPr marL="514350" indent="-514350">
              <a:buAutoNum type="arabicPeriod"/>
            </a:pPr>
            <a:endParaRPr lang="ru-RU" sz="2400" dirty="0">
              <a:cs typeface="Calibri"/>
            </a:endParaRPr>
          </a:p>
          <a:p>
            <a:pPr marL="514350" indent="-514350">
              <a:buAutoNum type="arabicPeriod"/>
            </a:pPr>
            <a:r>
              <a:rPr lang="ru-RU" sz="2400" dirty="0">
                <a:cs typeface="Calibri"/>
              </a:rPr>
              <a:t>Стремление Англии и Франции контролировать богатые города Фландрии</a:t>
            </a:r>
          </a:p>
          <a:p>
            <a:pPr marL="514350" indent="-514350">
              <a:buAutoNum type="arabicPeriod"/>
            </a:pPr>
            <a:endParaRPr lang="ru-RU" sz="2400" dirty="0">
              <a:cs typeface="Calibri"/>
            </a:endParaRPr>
          </a:p>
          <a:p>
            <a:pPr marL="514350" indent="-514350">
              <a:buAutoNum type="arabicPeriod"/>
            </a:pPr>
            <a:r>
              <a:rPr lang="ru-RU" sz="2400" dirty="0">
                <a:cs typeface="Calibri"/>
              </a:rPr>
              <a:t>Война - способ обогащения для феодалов</a:t>
            </a:r>
          </a:p>
        </p:txBody>
      </p:sp>
    </p:spTree>
    <p:extLst>
      <p:ext uri="{BB962C8B-B14F-4D97-AF65-F5344CB8AC3E}">
        <p14:creationId xmlns:p14="http://schemas.microsoft.com/office/powerpoint/2010/main" val="1374366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A23C5-E04A-267E-DE2C-F9583E831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167" y="2863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cs typeface="Calibri Light"/>
              </a:rPr>
              <a:t>Повод к Столетней войне</a:t>
            </a:r>
          </a:p>
        </p:txBody>
      </p:sp>
      <p:pic>
        <p:nvPicPr>
          <p:cNvPr id="4" name="Рисунок 4" descr="Изображение выглядит как текст, внутренний, одеяние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6097265E-DA4F-2D17-BED1-4EE049D97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1680" y="1418109"/>
            <a:ext cx="3287300" cy="4351338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BB6093-8B0C-C455-FFF7-3D64ED8A715E}"/>
              </a:ext>
            </a:extLst>
          </p:cNvPr>
          <p:cNvSpPr txBox="1"/>
          <p:nvPr/>
        </p:nvSpPr>
        <p:spPr>
          <a:xfrm>
            <a:off x="5171607" y="1711377"/>
            <a:ext cx="6145967" cy="35394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3200" dirty="0">
                <a:cs typeface="Calibri"/>
              </a:rPr>
              <a:t>Английский король был родственников короля Франции</a:t>
            </a:r>
            <a:endParaRPr lang="ru-RU"/>
          </a:p>
          <a:p>
            <a:pPr algn="just"/>
            <a:endParaRPr lang="ru-RU" sz="3200" dirty="0">
              <a:cs typeface="Calibri"/>
            </a:endParaRPr>
          </a:p>
          <a:p>
            <a:pPr algn="just"/>
            <a:r>
              <a:rPr lang="ru-RU" sz="3200" dirty="0">
                <a:cs typeface="Calibri"/>
              </a:rPr>
              <a:t>После смерти бездетного Филлипа IV Красивого английский король заявил о своих правах на французский престол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CAFDB7-25DB-03B4-FF2C-77769FCE857A}"/>
              </a:ext>
            </a:extLst>
          </p:cNvPr>
          <p:cNvSpPr txBox="1"/>
          <p:nvPr/>
        </p:nvSpPr>
        <p:spPr>
          <a:xfrm>
            <a:off x="1648918" y="5808689"/>
            <a:ext cx="238593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>
                <a:cs typeface="Calibri"/>
              </a:rPr>
              <a:t>Эдуард III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03447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0802881-F40E-C092-E9FB-351661DC493B}"/>
              </a:ext>
            </a:extLst>
          </p:cNvPr>
          <p:cNvSpPr/>
          <p:nvPr/>
        </p:nvSpPr>
        <p:spPr>
          <a:xfrm>
            <a:off x="8381997" y="1711375"/>
            <a:ext cx="2935574" cy="712033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19CA5DD0-12AB-DC9D-B740-A9DF779CE1B5}"/>
              </a:ext>
            </a:extLst>
          </p:cNvPr>
          <p:cNvSpPr/>
          <p:nvPr/>
        </p:nvSpPr>
        <p:spPr>
          <a:xfrm>
            <a:off x="1136752" y="1711376"/>
            <a:ext cx="2935574" cy="712033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6506A54-1D3F-C720-5922-D720E258F12D}"/>
              </a:ext>
            </a:extLst>
          </p:cNvPr>
          <p:cNvSpPr/>
          <p:nvPr/>
        </p:nvSpPr>
        <p:spPr>
          <a:xfrm>
            <a:off x="3222885" y="412229"/>
            <a:ext cx="5671278" cy="113675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8DB6AE-115C-2C12-7905-C0A7D0FFD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cs typeface="Calibri Light"/>
              </a:rPr>
              <a:t>Армия двух стран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60D90F-183D-B55F-2D99-F910A97D8B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95" y="1800640"/>
            <a:ext cx="11952155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3600" dirty="0">
                <a:cs typeface="Calibri"/>
              </a:rPr>
              <a:t>               Франция                                                         Англия </a:t>
            </a:r>
            <a:endParaRPr lang="ru-RU" dirty="0"/>
          </a:p>
          <a:p>
            <a:pPr marL="0" indent="0" algn="ctr">
              <a:buNone/>
            </a:pPr>
            <a:endParaRPr lang="ru-RU" sz="3600" dirty="0">
              <a:cs typeface="Calibri"/>
            </a:endParaRPr>
          </a:p>
          <a:p>
            <a:pPr marL="0" indent="0" algn="ctr">
              <a:buNone/>
            </a:pPr>
            <a:endParaRPr lang="ru-RU" sz="2400" dirty="0">
              <a:cs typeface="Calibri"/>
            </a:endParaRPr>
          </a:p>
          <a:p>
            <a:pPr marL="285750" indent="-285750">
              <a:buAutoNum type="arabicPeriod"/>
            </a:pPr>
            <a:r>
              <a:rPr lang="ru-RU" sz="2400" dirty="0">
                <a:cs typeface="Calibri"/>
              </a:rPr>
              <a:t>Из рыцарских отрядов, во главе сеньоры                            1. Командовал сам король  </a:t>
            </a:r>
          </a:p>
          <a:p>
            <a:pPr marL="285750" indent="-285750">
              <a:buAutoNum type="arabicPeriod"/>
            </a:pPr>
            <a:r>
              <a:rPr lang="ru-RU" sz="2400" dirty="0">
                <a:cs typeface="Calibri"/>
              </a:rPr>
              <a:t>Не было дисциплины                                                         2. Конница дисциплинированная  </a:t>
            </a:r>
          </a:p>
          <a:p>
            <a:pPr marL="285750" indent="-285750">
              <a:buAutoNum type="arabicPeriod"/>
            </a:pPr>
            <a:r>
              <a:rPr lang="ru-RU" sz="2400" dirty="0">
                <a:cs typeface="Calibri"/>
              </a:rPr>
              <a:t>Пехота - наёмники                                                    </a:t>
            </a:r>
            <a:r>
              <a:rPr lang="ru-RU" sz="2400" dirty="0">
                <a:ea typeface="+mn-lt"/>
                <a:cs typeface="+mn-lt"/>
              </a:rPr>
              <a:t>             пехота (из свободных крестьян)</a:t>
            </a:r>
            <a:endParaRPr lang="en-US" sz="2400">
              <a:ea typeface="+mn-lt"/>
              <a:cs typeface="+mn-lt"/>
            </a:endParaRPr>
          </a:p>
          <a:p>
            <a:pPr marL="0" indent="0">
              <a:buNone/>
            </a:pPr>
            <a:r>
              <a:rPr lang="ru-RU" sz="2400" dirty="0">
                <a:cs typeface="Calibri"/>
              </a:rPr>
              <a:t>                                                                                                   3.Пехотинцы-лучники с арбалетами     </a:t>
            </a:r>
            <a:endParaRPr lang="ru-RU" sz="1800">
              <a:cs typeface="Calibri"/>
            </a:endParaRP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DB4B4550-FEA2-6E57-443C-6604EE5BF6E9}"/>
              </a:ext>
            </a:extLst>
          </p:cNvPr>
          <p:cNvSpPr/>
          <p:nvPr/>
        </p:nvSpPr>
        <p:spPr>
          <a:xfrm>
            <a:off x="2473376" y="2423409"/>
            <a:ext cx="249836" cy="874426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6DE79218-D80E-E94C-FF8B-CBED3FB87602}"/>
              </a:ext>
            </a:extLst>
          </p:cNvPr>
          <p:cNvSpPr/>
          <p:nvPr/>
        </p:nvSpPr>
        <p:spPr>
          <a:xfrm>
            <a:off x="9781080" y="2423408"/>
            <a:ext cx="249836" cy="874426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527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44457A25-6086-B317-D2E2-CE55DD027F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405673"/>
              </p:ext>
            </p:extLst>
          </p:nvPr>
        </p:nvGraphicFramePr>
        <p:xfrm>
          <a:off x="725774" y="638904"/>
          <a:ext cx="11177676" cy="5824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240">
                  <a:extLst>
                    <a:ext uri="{9D8B030D-6E8A-4147-A177-3AD203B41FA5}">
                      <a16:colId xmlns:a16="http://schemas.microsoft.com/office/drawing/2014/main" val="2589459860"/>
                    </a:ext>
                  </a:extLst>
                </a:gridCol>
                <a:gridCol w="5806544">
                  <a:extLst>
                    <a:ext uri="{9D8B030D-6E8A-4147-A177-3AD203B41FA5}">
                      <a16:colId xmlns:a16="http://schemas.microsoft.com/office/drawing/2014/main" val="1256690117"/>
                    </a:ext>
                  </a:extLst>
                </a:gridCol>
                <a:gridCol w="3725892">
                  <a:extLst>
                    <a:ext uri="{9D8B030D-6E8A-4147-A177-3AD203B41FA5}">
                      <a16:colId xmlns:a16="http://schemas.microsoft.com/office/drawing/2014/main" val="918468839"/>
                    </a:ext>
                  </a:extLst>
                </a:gridCol>
              </a:tblGrid>
              <a:tr h="70143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</a:rPr>
                        <a:t>Дата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</a:rPr>
                        <a:t>События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</a:rPr>
                        <a:t>Итог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775303"/>
                  </a:ext>
                </a:extLst>
              </a:tr>
              <a:tr h="1280884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 этап (1337-1360г.)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157653"/>
                  </a:ext>
                </a:extLst>
              </a:tr>
              <a:tr h="1280884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2 этап (1369-1396г.)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352076"/>
                  </a:ext>
                </a:extLst>
              </a:tr>
              <a:tr h="1280884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 этап (1415-1424г.)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3802837"/>
                  </a:ext>
                </a:extLst>
              </a:tr>
              <a:tr h="1280884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 этап (1428 -1453г.)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368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788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6B42B9F-F674-4D7F-AEFD-F5DC47A70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315F7D8E-4E2B-A2E3-64A5-7296F4B463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840" b="-5"/>
          <a:stretch/>
        </p:blipFill>
        <p:spPr>
          <a:xfrm>
            <a:off x="-1" y="6"/>
            <a:ext cx="3922776" cy="3937609"/>
          </a:xfrm>
          <a:prstGeom prst="rect">
            <a:avLst/>
          </a:prstGeom>
        </p:spPr>
      </p:pic>
      <p:pic>
        <p:nvPicPr>
          <p:cNvPr id="7" name="Рисунок 7" descr="Изображение выглядит как человек, старый, одет, алтарь&#10;&#10;Автоматически созданное описание">
            <a:extLst>
              <a:ext uri="{FF2B5EF4-FFF2-40B4-BE49-F238E27FC236}">
                <a16:creationId xmlns:a16="http://schemas.microsoft.com/office/drawing/2014/main" id="{AF068A3E-CD8C-3E71-F32F-67CFAE3AE4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"/>
          <a:stretch/>
        </p:blipFill>
        <p:spPr>
          <a:xfrm>
            <a:off x="4131633" y="10"/>
            <a:ext cx="3922776" cy="3937599"/>
          </a:xfrm>
          <a:prstGeom prst="rect">
            <a:avLst/>
          </a:prstGeom>
        </p:spPr>
      </p:pic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677BBB0-8A66-4619-B31B-5097655C5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7784" y="4215384"/>
            <a:ext cx="7475146" cy="2093976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EAB414-B7D2-318C-7A6E-CA59CE959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325" y="4462819"/>
            <a:ext cx="2869683" cy="160838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 dirty="0" err="1">
                <a:latin typeface="+mj-lt"/>
                <a:ea typeface="+mj-ea"/>
                <a:cs typeface="+mj-cs"/>
              </a:rPr>
              <a:t>Народная</a:t>
            </a:r>
            <a:r>
              <a:rPr lang="en-US" sz="4800" kern="1200" dirty="0">
                <a:latin typeface="+mj-lt"/>
                <a:ea typeface="+mj-ea"/>
                <a:cs typeface="+mj-cs"/>
              </a:rPr>
              <a:t> </a:t>
            </a:r>
            <a:r>
              <a:rPr lang="en-US" sz="4800" kern="1200" dirty="0" err="1">
                <a:latin typeface="+mj-lt"/>
                <a:ea typeface="+mj-ea"/>
                <a:cs typeface="+mj-cs"/>
              </a:rPr>
              <a:t>героиня</a:t>
            </a:r>
            <a:r>
              <a:rPr lang="en-US" sz="4800" kern="1200" dirty="0">
                <a:latin typeface="+mj-lt"/>
                <a:ea typeface="+mj-ea"/>
                <a:cs typeface="+mj-cs"/>
              </a:rPr>
              <a:t> </a:t>
            </a:r>
            <a:endParaRPr lang="en-US" sz="4800" kern="1200">
              <a:latin typeface="+mj-lt"/>
              <a:cs typeface="Calibri Ligh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B56C437-7CF8-4D2B-8C62-6F9CEA561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8F414E-1A16-495F-8EF5-F55A4207E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192282" y="525322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501F6F-F93F-2DD4-3507-52BF856EBF7A}"/>
              </a:ext>
            </a:extLst>
          </p:cNvPr>
          <p:cNvSpPr txBox="1"/>
          <p:nvPr/>
        </p:nvSpPr>
        <p:spPr>
          <a:xfrm>
            <a:off x="4131633" y="4464872"/>
            <a:ext cx="3712464" cy="160838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800" b="1" dirty="0" err="1"/>
              <a:t>Жанна</a:t>
            </a:r>
            <a:r>
              <a:rPr lang="en-US" sz="4800" b="1" dirty="0"/>
              <a:t> </a:t>
            </a:r>
            <a:r>
              <a:rPr lang="en-US" sz="4800" b="1" dirty="0" err="1"/>
              <a:t>д'Арк</a:t>
            </a:r>
            <a:endParaRPr lang="ru-RU" sz="4000" err="1">
              <a:cs typeface="Calibri" panose="020F0502020204030204"/>
            </a:endParaRPr>
          </a:p>
        </p:txBody>
      </p:sp>
      <p:pic>
        <p:nvPicPr>
          <p:cNvPr id="4" name="Рисунок 4" descr="Изображение выглядит как текст, внутренний, броня&#10;&#10;Автоматически созданное описание">
            <a:extLst>
              <a:ext uri="{FF2B5EF4-FFF2-40B4-BE49-F238E27FC236}">
                <a16:creationId xmlns:a16="http://schemas.microsoft.com/office/drawing/2014/main" id="{1977F7BB-4A45-16F8-7318-50FC5B01F6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3831" r="2320" b="-3"/>
          <a:stretch/>
        </p:blipFill>
        <p:spPr>
          <a:xfrm>
            <a:off x="8269224" y="-6"/>
            <a:ext cx="3922776" cy="630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85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44457A25-6086-B317-D2E2-CE55DD027F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0952849"/>
              </p:ext>
            </p:extLst>
          </p:nvPr>
        </p:nvGraphicFramePr>
        <p:xfrm>
          <a:off x="725774" y="638904"/>
          <a:ext cx="11177676" cy="5824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240">
                  <a:extLst>
                    <a:ext uri="{9D8B030D-6E8A-4147-A177-3AD203B41FA5}">
                      <a16:colId xmlns:a16="http://schemas.microsoft.com/office/drawing/2014/main" val="2589459860"/>
                    </a:ext>
                  </a:extLst>
                </a:gridCol>
                <a:gridCol w="5806544">
                  <a:extLst>
                    <a:ext uri="{9D8B030D-6E8A-4147-A177-3AD203B41FA5}">
                      <a16:colId xmlns:a16="http://schemas.microsoft.com/office/drawing/2014/main" val="1256690117"/>
                    </a:ext>
                  </a:extLst>
                </a:gridCol>
                <a:gridCol w="3725892">
                  <a:extLst>
                    <a:ext uri="{9D8B030D-6E8A-4147-A177-3AD203B41FA5}">
                      <a16:colId xmlns:a16="http://schemas.microsoft.com/office/drawing/2014/main" val="918468839"/>
                    </a:ext>
                  </a:extLst>
                </a:gridCol>
              </a:tblGrid>
              <a:tr h="70143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</a:rPr>
                        <a:t>Дата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</a:rPr>
                        <a:t>События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</a:rPr>
                        <a:t>Итог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775303"/>
                  </a:ext>
                </a:extLst>
              </a:tr>
              <a:tr h="1280884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 этап (1337-1360г.)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1340г - Уничтожение французского флота</a:t>
                      </a:r>
                    </a:p>
                    <a:p>
                      <a:pPr lvl="0">
                        <a:buNone/>
                      </a:pPr>
                      <a:r>
                        <a:rPr lang="ru-RU" dirty="0"/>
                        <a:t>1346г - Поражение французов в битве при </a:t>
                      </a:r>
                      <a:r>
                        <a:rPr lang="ru-RU" dirty="0" err="1"/>
                        <a:t>Креси</a:t>
                      </a:r>
                    </a:p>
                    <a:p>
                      <a:pPr lvl="0">
                        <a:buNone/>
                      </a:pPr>
                      <a:r>
                        <a:rPr lang="ru-RU" dirty="0"/>
                        <a:t>1356г - Разгром французской армии при Пуатье</a:t>
                      </a:r>
                    </a:p>
                    <a:p>
                      <a:pPr lvl="0">
                        <a:buNone/>
                      </a:pPr>
                      <a:r>
                        <a:rPr lang="ru-RU" dirty="0"/>
                        <a:t>1360г - Заключение мирного договора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Треть земли Франции переходит англичанам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157653"/>
                  </a:ext>
                </a:extLst>
              </a:tr>
              <a:tr h="1280884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2 этап (1369-1396г.)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Победы французов на суши и море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Англичане потеряли почтив се владения во Франции 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352076"/>
                  </a:ext>
                </a:extLst>
              </a:tr>
              <a:tr h="1280884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 этап (1415-1424г.)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1415г - Битва при </a:t>
                      </a:r>
                      <a:r>
                        <a:rPr lang="ru-RU" dirty="0" err="1"/>
                        <a:t>Азенкуре</a:t>
                      </a:r>
                      <a:r>
                        <a:rPr lang="ru-RU" dirty="0"/>
                        <a:t>, сокрушительное поражение французов</a:t>
                      </a:r>
                    </a:p>
                    <a:p>
                      <a:pPr lvl="0">
                        <a:buNone/>
                      </a:pPr>
                      <a:r>
                        <a:rPr lang="ru-RU" dirty="0"/>
                        <a:t>1424г - Весь север Франции оказался в руках англичан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Франция на краю национальной трагедии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3802837"/>
                  </a:ext>
                </a:extLst>
              </a:tr>
              <a:tr h="1280884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 этап (1428 -1453г.)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1428г - Осада Орлеана</a:t>
                      </a:r>
                    </a:p>
                    <a:p>
                      <a:pPr lvl="0">
                        <a:buNone/>
                      </a:pPr>
                      <a:r>
                        <a:rPr lang="ru-RU" dirty="0"/>
                        <a:t>1429г - Перелом в ходе войны, Жанна д'Арк</a:t>
                      </a:r>
                    </a:p>
                    <a:p>
                      <a:pPr lvl="0">
                        <a:buNone/>
                      </a:pPr>
                      <a:r>
                        <a:rPr lang="ru-RU" dirty="0"/>
                        <a:t>1431г - Казнь </a:t>
                      </a:r>
                      <a:r>
                        <a:rPr lang="ru-RU" sz="1800" b="0" i="0" u="none" strike="noStrike" noProof="0" dirty="0">
                          <a:latin typeface="Calibri"/>
                        </a:rPr>
                        <a:t>Жанны д'Арк</a:t>
                      </a:r>
                    </a:p>
                    <a:p>
                      <a:pPr lvl="0">
                        <a:buNone/>
                      </a:pPr>
                      <a:r>
                        <a:rPr lang="ru-RU" sz="1800" b="0" i="0" u="none" strike="noStrike" noProof="0" dirty="0">
                          <a:latin typeface="Calibri"/>
                        </a:rPr>
                        <a:t>1453г - Изгнание англичан. Англия сохранила порт Кале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1800" b="0" i="0" u="none" strike="noStrike" noProof="0" dirty="0">
                          <a:latin typeface="Calibri"/>
                        </a:rPr>
                        <a:t>Англичане потеряли почтив се владения во Франции </a:t>
                      </a:r>
                      <a:endParaRPr lang="ru-RU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368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82951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Столетняя война 1337-1453гг</vt:lpstr>
      <vt:lpstr>Причины войны и повод к ней</vt:lpstr>
      <vt:lpstr>Франция хотела отвоевать Аквитанию </vt:lpstr>
      <vt:lpstr>Причины</vt:lpstr>
      <vt:lpstr>Повод к Столетней войне</vt:lpstr>
      <vt:lpstr>Армия двух стран</vt:lpstr>
      <vt:lpstr>Презентация PowerPoint</vt:lpstr>
      <vt:lpstr>Народная героиня 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294</cp:revision>
  <dcterms:created xsi:type="dcterms:W3CDTF">2023-01-13T04:44:04Z</dcterms:created>
  <dcterms:modified xsi:type="dcterms:W3CDTF">2023-01-19T07:33:41Z</dcterms:modified>
</cp:coreProperties>
</file>