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9" r:id="rId3"/>
    <p:sldId id="279" r:id="rId4"/>
    <p:sldId id="257" r:id="rId5"/>
    <p:sldId id="280" r:id="rId6"/>
    <p:sldId id="293" r:id="rId7"/>
    <p:sldId id="285" r:id="rId8"/>
    <p:sldId id="286" r:id="rId9"/>
    <p:sldId id="287" r:id="rId10"/>
    <p:sldId id="288" r:id="rId11"/>
    <p:sldId id="289" r:id="rId12"/>
    <p:sldId id="298" r:id="rId13"/>
    <p:sldId id="297" r:id="rId14"/>
    <p:sldId id="290" r:id="rId15"/>
    <p:sldId id="295" r:id="rId16"/>
    <p:sldId id="291" r:id="rId17"/>
    <p:sldId id="296" r:id="rId18"/>
    <p:sldId id="292" r:id="rId19"/>
    <p:sldId id="258" r:id="rId20"/>
    <p:sldId id="260" r:id="rId21"/>
    <p:sldId id="281" r:id="rId22"/>
    <p:sldId id="282" r:id="rId23"/>
    <p:sldId id="283" r:id="rId24"/>
    <p:sldId id="284" r:id="rId25"/>
    <p:sldId id="294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99B1E4-FB23-4A48-B612-39D158CBCE29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806DC4-E149-42B8-946D-FE7C6A75E8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7305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infourok.ru/go.html?href=https://ru.wikipedia.org/wiki/%D0%9B%D0%B0%D0%B3%D0%B5%D1%80%D1%8F_%D1%81%D0%BC%D0%B5%D1%80%D1%82%D0%B8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infourok.ru/go.html?href=https://ru.wikipedia.org/wiki/%D0%A5%D0%BE%D0%BB%D0%BE%D0%BA%D0%BE%D1%81%D1%82" TargetMode="Externa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После прихода к власти в январе 1933 Гитлер проводит  в Германии последовательную политику государственного антисемитизма. Согласно этой политике</a:t>
            </a:r>
            <a:r>
              <a:rPr lang="ru-RU" sz="1200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австрийцы и немцы были объявлены господствующими, чистокровными расами, остальные же -  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недочеловеками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годными лишь к обслуживанию арийцев, - славяне, цыгане, евреи и представители многих других национальностей подлежали полному уничтожению. Среди всех народов, обреченных нацистами на физическое истребление, евреи ими были объявлены главным врагом и, по их планам, этот народ надо было уничтожить.</a:t>
            </a:r>
          </a:p>
          <a:p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06DC4-E149-42B8-946D-FE7C6A75E82E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Во время Второй мировой войны немецко-фашистское руководство создало широкую сеть различного типа лагерей для содержания военнопленных (как советских, так и граждан других государств) и насильственно угнанных в рабство граждан оккупированных стран. Всего на территории Германии и оккупированных ею стран действовало более 14 тысяч концлагерей. За годы второй мировой войны через лагеря смерти прошли 18 миллионов человек, из них по разным подсчётам от 5 до 7 миллионов – граждане России. Выжили чуть больше миллиона.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06DC4-E149-42B8-946D-FE7C6A75E82E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Лагерь Майданек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был создан в августе-сентябре 1941 года, был поделён на пять секций, одна из которых была женской. У лагеря было 10 филиалов. В каждую топку закладывали по шесть трупов. Крематорий работал как доменная печь, без остановки, сжигая в среднем 1400 трупов в сутки…Через концлагерь Майданек прошло более миллиона узников. В лагере было уничтожено 360 тысяч человек.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06DC4-E149-42B8-946D-FE7C6A75E82E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/>
              <a:t>Концлагерь </a:t>
            </a:r>
            <a:r>
              <a:rPr lang="ru-RU" dirty="0"/>
              <a:t> был одним из первых и главных концлагерей на территории Германии. Создан в марте 1933 года. Концлагерь стал первым «опытным полигоном», где отрабатывалась система наказаний и других форм физических и психологических воздействий на заключенных. Многие узники Дахау принудительно трудились в качестве бесплатной рабочей силы на окрестных промышленных предприятиях. Во время войны Дахау приобрел зловещую известность как один из самых ужасных концлагерей, в которых проводились медицинские эксперименты над заключёнными. Лагерь имел 123 филиала, через которые прошло около 250 тысяч человек из 24 стран. Из них 70 тысяч погибло.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06DC4-E149-42B8-946D-FE7C6A75E82E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апреле 1940 года был организован </a:t>
            </a:r>
            <a:r>
              <a:rPr lang="ru-RU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лагерь Освенцим (</a:t>
            </a:r>
            <a:r>
              <a:rPr lang="ru-RU" sz="1200" b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Аушвиц-Биркенау</a:t>
            </a:r>
            <a:r>
              <a:rPr lang="ru-RU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комплекс немецких концлагерей, располагавшийся на юге Польши, около города Освенцим. Это был огромный концлагерь, располагался рядом с железной дорогой. Лагерь в Освенциме был самым большим концентрационным лагерем для поляков и узников других национальностей, которых гитлеровский фашизм обрекал на постепенное уничтожение голодом, тяжёлой работой, экспериментами, а также на немедленную смерть в результате массовых и индивидуальных казней. С 1942 года лагерь стал крупнейшим центром истребления европейских евреев. Большинство евреев погибло в газовых камерах сразу же после прибытия, без регистрации и обозначения лагерными номерами. Наряду с казнями и газовыми камерами, эффективным средством уничтожения узников была изнурительная работа. За время существования Освенцима в нем погибли, по разным оценкам, от 1.5 до 2.2 миллионов человек.</a:t>
            </a:r>
          </a:p>
          <a:p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лагере широко практиковались медицинские эксперименты и опыты. Изучались действия химических веществ на человеческий организм. Испытывались новейшие фармацевтические препараты. Заключённых искусственно заражали малярией, гепатитом и другими опасными заболеваниями в качестве эксперимента. Нацистские врачи тренировались в проведении хирургических операций на здоровых людях.</a:t>
            </a:r>
          </a:p>
          <a:p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Аушвиц-Биркенау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был крупнейшим и наиболее долго просуществовавшим из </a:t>
            </a:r>
            <a:r>
              <a:rPr lang="ru-RU" sz="1200" u="sng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нацистских лагерей уничтожения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поэтому он стал одним из главных символов </a:t>
            </a:r>
            <a:r>
              <a:rPr lang="ru-RU" sz="1200" u="sng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4"/>
              </a:rPr>
              <a:t>Холокоста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06DC4-E149-42B8-946D-FE7C6A75E82E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Саласпилс – концентрационный лагерь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на территории, оккупированной нацистами Латвии, получивший   печальную известность в мире из-за содержания в нем детей. В лагере мученической смертью погибли около 7 тысяч детей. Тела были частью сожжены, а частью захоронены на старом гарнизонном кладбище у Саласпилса. Большинство из них подвергались выкачиванию крови для раненых немецких солдат, вследствие чего дети быстро погибали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06DC4-E149-42B8-946D-FE7C6A75E82E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 в Киеве - место массовых казней гражданского населения, главным образом евреев, а также советских военнопленных. Первые расстрелы там начались почти сразу после захвата немцами Киева в 1941 году. ... </a:t>
            </a:r>
            <a:r>
              <a:rPr lang="ru-RU" b="1" dirty="0"/>
              <a:t>Бабий</a:t>
            </a:r>
            <a:r>
              <a:rPr lang="ru-RU" dirty="0"/>
              <a:t> </a:t>
            </a:r>
            <a:r>
              <a:rPr lang="ru-RU" b="1" dirty="0"/>
              <a:t>Яр</a:t>
            </a:r>
            <a:r>
              <a:rPr lang="ru-RU" dirty="0"/>
              <a:t> в Киеве - место массовых казней гражданского населения, главным образом евреев, а также советских военнопленных. Первые расстрелы там начались почти сразу после захвата немцами Киева в 1941 году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Он  был очень удобен для проведения массовых экзекуций. Большое количество естественных рвов и оврагов значительно экономило силы и время организаторов, поскольку не требовалось рыть огромные могилы для захоронения убитых. Кроме того, место располагалось за городом, вдали от любопытных глаз. Его было удобно держать в оцеплении, к тому же шум выстрелов не доносился до города и не пугал обывателей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06DC4-E149-42B8-946D-FE7C6A75E82E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Relationship Id="rId6" Type="http://schemas.microsoft.com/office/2007/relationships/hdphoto" Target="../media/hdphoto1.wdp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Babi_Yar-06-194.jpg?uselang=ru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9.png"/><Relationship Id="rId4" Type="http://schemas.openxmlformats.org/officeDocument/2006/relationships/image" Target="../media/image4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2411760" y="6237311"/>
            <a:ext cx="45719" cy="45719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 lvl="0" algn="just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620688"/>
            <a:ext cx="7244291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27 января</a:t>
            </a:r>
          </a:p>
          <a:p>
            <a:pPr algn="ctr"/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Международный день </a:t>
            </a:r>
          </a:p>
          <a:p>
            <a:pPr algn="ctr"/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Памяти</a:t>
            </a:r>
          </a:p>
          <a:p>
            <a:pPr algn="ctr"/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Жертв Холокоста </a:t>
            </a:r>
          </a:p>
        </p:txBody>
      </p:sp>
      <p:sp>
        <p:nvSpPr>
          <p:cNvPr id="5" name="TextBox 4"/>
          <p:cNvSpPr txBox="1"/>
          <p:nvPr/>
        </p:nvSpPr>
        <p:spPr>
          <a:xfrm flipH="1" flipV="1">
            <a:off x="1226763" y="6283030"/>
            <a:ext cx="45719" cy="663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937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b="1" dirty="0"/>
              <a:t>Дахау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23528" y="4581128"/>
            <a:ext cx="8496944" cy="1872207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ru-RU" dirty="0"/>
              <a:t>Был одним из первых и главных концлагерей на территории Германии, создан в марте 1933 года</a:t>
            </a:r>
          </a:p>
          <a:p>
            <a:r>
              <a:rPr lang="ru-RU" dirty="0"/>
              <a:t>Лагерь имел 123 филиала, через которые прошло около 250 тысяч человек из 24 стран.  Из них 70 тысяч погибло</a:t>
            </a:r>
          </a:p>
        </p:txBody>
      </p:sp>
      <p:pic>
        <p:nvPicPr>
          <p:cNvPr id="8194" name="Picture 2" descr="Воспоминания заключенной фашистского концлагеря Дахау — Реальное время"/>
          <p:cNvPicPr>
            <a:picLocks noChangeAspect="1" noChangeArrowheads="1"/>
          </p:cNvPicPr>
          <p:nvPr/>
        </p:nvPicPr>
        <p:blipFill>
          <a:blip r:embed="rId3" cstate="email">
            <a:lum bright="10000"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124744"/>
            <a:ext cx="4536504" cy="33438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8196" name="Picture 4" descr="Крематорий — фото: Концентрационный лагерь Дахау - Tripadvisor"/>
          <p:cNvPicPr>
            <a:picLocks noChangeAspect="1" noChangeArrowheads="1"/>
          </p:cNvPicPr>
          <p:nvPr/>
        </p:nvPicPr>
        <p:blipFill>
          <a:blip r:embed="rId4" cstate="email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856"/>
          <a:stretch>
            <a:fillRect/>
          </a:stretch>
        </p:blipFill>
        <p:spPr bwMode="auto">
          <a:xfrm>
            <a:off x="5004048" y="1124744"/>
            <a:ext cx="3816424" cy="333534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Освенцим (</a:t>
            </a:r>
            <a:r>
              <a:rPr lang="ru-RU" b="1" dirty="0" err="1"/>
              <a:t>Аушвиц-Биркенау</a:t>
            </a:r>
            <a:r>
              <a:rPr lang="ru-RU" b="1" dirty="0"/>
              <a:t>)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51520" y="4869160"/>
            <a:ext cx="8712968" cy="172819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r>
              <a:rPr lang="ru-RU" dirty="0"/>
              <a:t>Создан в апреле 1940 года в Польше</a:t>
            </a:r>
          </a:p>
          <a:p>
            <a:r>
              <a:rPr lang="ru-RU" dirty="0"/>
              <a:t>С 1942 года – центр уничтожения в газовых камерах </a:t>
            </a:r>
          </a:p>
          <a:p>
            <a:r>
              <a:rPr lang="ru-RU" dirty="0"/>
              <a:t>В нем погибли, по разным оценкам, от 1.5 до 2.2 млн. человек</a:t>
            </a:r>
          </a:p>
          <a:p>
            <a:r>
              <a:rPr lang="ru-RU" dirty="0"/>
              <a:t>В лагере практиковались медицинские эксперименты и опыты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7170" name="Picture 2" descr="Identification pictures of a female inmate of the Auschwitz camp. [LCID: 90354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484784"/>
            <a:ext cx="7416824" cy="320629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Бараки с заключенными</a:t>
            </a:r>
          </a:p>
        </p:txBody>
      </p:sp>
      <p:pic>
        <p:nvPicPr>
          <p:cNvPr id="2050" name="Picture 2" descr="F:\бухенваль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1843881"/>
            <a:ext cx="4038600" cy="403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1844824"/>
            <a:ext cx="4038600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2408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3789040"/>
            <a:ext cx="4036989" cy="2920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dirty="0"/>
              <a:t>Крематории с газовыми камерами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1257317"/>
            <a:ext cx="4070188" cy="5063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555" b="5276"/>
          <a:stretch/>
        </p:blipFill>
        <p:spPr bwMode="auto">
          <a:xfrm>
            <a:off x="323528" y="1052736"/>
            <a:ext cx="4036989" cy="2623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7950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b="1" dirty="0"/>
              <a:t>Саласпилс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51520" y="4365104"/>
            <a:ext cx="8640960" cy="216024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ru-RU" dirty="0"/>
              <a:t>Концлагерь  в Латвии, в основном, там содержали детей</a:t>
            </a:r>
          </a:p>
          <a:p>
            <a:r>
              <a:rPr lang="ru-RU" dirty="0"/>
              <a:t>В лагере  погибли около 7 тысяч детей</a:t>
            </a:r>
          </a:p>
          <a:p>
            <a:r>
              <a:rPr lang="ru-RU" dirty="0"/>
              <a:t>Большинство из них подвергались выкачиванию крови для раненых немецких солдат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r="7978"/>
          <a:stretch>
            <a:fillRect/>
          </a:stretch>
        </p:blipFill>
        <p:spPr bwMode="auto">
          <a:xfrm>
            <a:off x="229918" y="1340768"/>
            <a:ext cx="3650805" cy="28083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1340768"/>
            <a:ext cx="4824536" cy="280610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«Малыши не так быстро умирали, как того желали нацисты»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51520" y="1600200"/>
            <a:ext cx="8435280" cy="4421088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b="1" dirty="0"/>
              <a:t> За грудничками ухаживали старшие ребята. Вместо имени у каждого был номер. Пытаясь всячески прикрыть свои зверства, фашисты называли это жуткое место лагерем трудового воспитания. На самом деле это был банк крови и место проведения изуверских медицинских экспериментов. На детях испытывали различные яды, добавляли им в пищу мышьяк, делали смертельные инъекции, ампутировали конечности, держали голыми на холоде по нескольку суток и бесконечно выкачивали кровь от 500 мл в день и больше. Она очень была нужна офицерам СС, которые лечились после ранений на фронте. В Саласпилсе дети боялись всего. Они знали, что за малейшую провинность их ждёт суровое наказание. Плакать было запрещено.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dirty="0"/>
              <a:t>Жертвы войны…</a:t>
            </a:r>
          </a:p>
        </p:txBody>
      </p:sp>
      <p:pic>
        <p:nvPicPr>
          <p:cNvPr id="57345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>
            <a:lum bright="10000"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1052736"/>
            <a:ext cx="4298608" cy="252028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" name="Picture 2" descr="H:\89473-335x3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8169"/>
          <a:stretch>
            <a:fillRect/>
          </a:stretch>
        </p:blipFill>
        <p:spPr bwMode="auto">
          <a:xfrm>
            <a:off x="5220072" y="3667125"/>
            <a:ext cx="3190875" cy="293022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:\саласпилс3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236" y="3927298"/>
            <a:ext cx="4707628" cy="264804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H:\тату на руках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052736"/>
            <a:ext cx="4260738" cy="252028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dirty="0"/>
              <a:t>Массовые расстрелы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5229200"/>
            <a:ext cx="8219256" cy="1396751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ru-RU" dirty="0"/>
              <a:t>На всех оккупированных территориях были места, где расстреливали женщин, детей, стариков, пленных…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257" r="9607"/>
          <a:stretch/>
        </p:blipFill>
        <p:spPr bwMode="auto">
          <a:xfrm>
            <a:off x="219052" y="1196752"/>
            <a:ext cx="4499795" cy="367240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1196752"/>
            <a:ext cx="4067175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9753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Бабий Яр как место массовых расстрелов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4725144"/>
            <a:ext cx="8363272" cy="175679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dirty="0"/>
              <a:t>Во время Великой Отечественной войны немецкие войска, занявшие Киев 19 сентября 1941 года, использовали Бабий Яр для расстрелов жителей</a:t>
            </a:r>
          </a:p>
        </p:txBody>
      </p:sp>
      <p:pic>
        <p:nvPicPr>
          <p:cNvPr id="5" name="Рисунок 4" descr="https://upload.wikimedia.org/wikipedia/commons/thumb/3/34/Babi_Yar-06-194.jpg/250px-Babi_Yar-06-194.jpg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1412776"/>
            <a:ext cx="3384376" cy="30963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6322" name="Picture 2" descr="https://upload.wikimedia.org/wikipedia/ru/e/e9/%D0%A4%D0%BE%D1%82%D0%BE_%281209-117%29_%D0%BC%D0%B0%D0%BB%D1%8C%D1%87%D0%B8%D0%BA%D0%B0_%D0%92%D0%B0%D0%BB%D0%B5%D0%BD%D1%82%D0%B8%D0%BD%D0%B0_%D0%B8%D0%B7_%D0%BC%D1%83%D0%B7%D0%B5%D1%8F_%D0%AF%D0%B4_%D0%92%D0%B0%D1%88%D0%B5%D0%BC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2219601" cy="30963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56324" name="Picture 4" descr="https://upload.wikimedia.org/wikipedia/commons/thumb/b/b6/Kiev_Babi_Yar_Cross_070627.JPG/800px-Kiev_Babi_Yar_Cross_070627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224" y="1518537"/>
            <a:ext cx="2279137" cy="306259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882352"/>
          </a:xfrm>
        </p:spPr>
        <p:txBody>
          <a:bodyPr>
            <a:normAutofit fontScale="90000"/>
          </a:bodyPr>
          <a:lstStyle/>
          <a:p>
            <a:r>
              <a:rPr lang="ru-RU" dirty="0"/>
              <a:t>Нюрнбергский процесс о геноциде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4581128"/>
            <a:ext cx="8640960" cy="1977083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/>
              <a:t>По материалам Нюрнбергского процесса, в Европе в период Холокоста было сожжено в газовых печах, расстреляно, повешено шесть миллионов евреев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220072" y="6021288"/>
            <a:ext cx="3167855" cy="369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/>
              <a:t>20 </a:t>
            </a:r>
            <a:r>
              <a:rPr lang="ru-RU" dirty="0" err="1"/>
              <a:t>нояб</a:t>
            </a:r>
            <a:r>
              <a:rPr lang="ru-RU" dirty="0"/>
              <a:t>. 1945 г. – 1 окт. 1946 г.</a:t>
            </a:r>
          </a:p>
        </p:txBody>
      </p:sp>
      <p:pic>
        <p:nvPicPr>
          <p:cNvPr id="31746" name="Picture 2" descr="Файл:Главный обвинитель от СССР на Нюрнбергском процессе Р.А. Руденко.jpg"/>
          <p:cNvPicPr>
            <a:picLocks noChangeAspect="1" noChangeArrowheads="1"/>
          </p:cNvPicPr>
          <p:nvPr/>
        </p:nvPicPr>
        <p:blipFill>
          <a:blip r:embed="rId2" cstate="email">
            <a:lum brigh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781" r="12354"/>
          <a:stretch>
            <a:fillRect/>
          </a:stretch>
        </p:blipFill>
        <p:spPr bwMode="auto">
          <a:xfrm>
            <a:off x="251520" y="1196752"/>
            <a:ext cx="3744416" cy="327615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31748" name="AutoShape 4" descr="15 пугающих фактов и фотографий Нюрнбергского процесс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50" name="AutoShape 6" descr="15 пугающих фактов и фотографий Нюрнбергского процесс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2" name="Picture 8" descr="Но не всем воздалось по заслугам"/>
          <p:cNvPicPr>
            <a:picLocks noChangeAspect="1" noChangeArrowheads="1"/>
          </p:cNvPicPr>
          <p:nvPr/>
        </p:nvPicPr>
        <p:blipFill>
          <a:blip r:embed="rId3" cstate="email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2" y="1196752"/>
            <a:ext cx="4795151" cy="32403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80479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dirty="0"/>
              <a:t>Дата памяти жертв Холокоста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4365104"/>
            <a:ext cx="8445624" cy="2232248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/>
              <a:t>Эта дата - 27 января выбрана не случайно. Она связана с освобождением в 1945 году войсками Красной армии концлагеря Освенцима, в котором было уничтожено более миллиона человек.</a:t>
            </a:r>
          </a:p>
        </p:txBody>
      </p:sp>
      <p:pic>
        <p:nvPicPr>
          <p:cNvPr id="25602" name="Picture 2" descr="Освенцим — Википедия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251519" y="1268760"/>
            <a:ext cx="4012491" cy="2664296"/>
          </a:xfrm>
          <a:prstGeom prst="rect">
            <a:avLst/>
          </a:prstGeom>
          <a:noFill/>
        </p:spPr>
      </p:pic>
      <p:pic>
        <p:nvPicPr>
          <p:cNvPr id="25604" name="Picture 4" descr="Освобождение Освенцима раскрыло страшные масштабы Холокоста :: Общество ::  «ВЗГЛЯД.РУ»"/>
          <p:cNvPicPr>
            <a:picLocks noChangeAspect="1" noChangeArrowheads="1"/>
          </p:cNvPicPr>
          <p:nvPr/>
        </p:nvPicPr>
        <p:blipFill>
          <a:blip r:embed="rId3" cstate="email">
            <a:lum bright="30000"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5976" y="1268760"/>
            <a:ext cx="4601694" cy="25922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19536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Холокост — это часть истории нашей страны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4813177"/>
            <a:ext cx="8568952" cy="2044823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/>
              <a:t>Около 2,8 миллионов евреев, уничтоженных нацистами, их союзниками и пособниками проживали на территории СССР в границах 1941 г., концлагерь </a:t>
            </a:r>
            <a:r>
              <a:rPr lang="ru-RU" dirty="0" err="1"/>
              <a:t>Аушвиц</a:t>
            </a:r>
            <a:r>
              <a:rPr lang="ru-RU" dirty="0"/>
              <a:t> (Освенцим) освободили воины Красной армии. </a:t>
            </a:r>
          </a:p>
        </p:txBody>
      </p:sp>
      <p:pic>
        <p:nvPicPr>
          <p:cNvPr id="24578" name="Picture 2" descr="В январе 1942 года на Ванзейской конференции была одобрена программа «окончательного решения еврейского вопроса». Решение это не афишировалось, и мало кто (в том числе и будущие жертвы) тогда мог поверить, что в XX веке такое вообще возможно. С этого момента геноцид евреев был определен как важнейшая государственная задача нацистской Германии и поставлен на промышленную основу"/>
          <p:cNvPicPr>
            <a:picLocks noChangeAspect="1" noChangeArrowheads="1"/>
          </p:cNvPicPr>
          <p:nvPr/>
        </p:nvPicPr>
        <p:blipFill>
          <a:blip r:embed="rId2" cstate="email">
            <a:lum bright="10000"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1720" y="1412776"/>
            <a:ext cx="5656312" cy="31787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02121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Монументы, посвященные жертвам Холокоста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>
          <a:xfrm>
            <a:off x="4932040" y="1700808"/>
            <a:ext cx="3383359" cy="63976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algn="ctr"/>
            <a:r>
              <a:rPr lang="ru-RU" dirty="0"/>
              <a:t>Обувь на берегу (Будапешт)</a:t>
            </a: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2564904"/>
            <a:ext cx="4041775" cy="3456384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Текст 9"/>
          <p:cNvSpPr>
            <a:spLocks noGrp="1"/>
          </p:cNvSpPr>
          <p:nvPr>
            <p:ph type="body" idx="1"/>
          </p:nvPr>
        </p:nvSpPr>
        <p:spPr>
          <a:xfrm>
            <a:off x="539552" y="1700808"/>
            <a:ext cx="4040188" cy="63976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/>
              <a:t>«Трагедия народа» (Москва)</a:t>
            </a:r>
          </a:p>
        </p:txBody>
      </p:sp>
      <p:pic>
        <p:nvPicPr>
          <p:cNvPr id="11" name="Picture 2" descr="H:\holokost-870x52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3457"/>
          <a:stretch>
            <a:fillRect/>
          </a:stretch>
        </p:blipFill>
        <p:spPr bwMode="auto">
          <a:xfrm>
            <a:off x="251520" y="2564904"/>
            <a:ext cx="4464496" cy="349958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4023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Монументы, посвященные жертвам Холокоста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/>
              <a:t>Стул за 1000 евреев (Краков)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algn="ctr"/>
            <a:r>
              <a:rPr lang="ru-RU" dirty="0"/>
              <a:t>Стеклянные столбы с дымом </a:t>
            </a:r>
            <a:r>
              <a:rPr lang="ru-RU"/>
              <a:t>(Бостон)</a:t>
            </a:r>
            <a:endParaRPr lang="ru-RU" dirty="0"/>
          </a:p>
        </p:txBody>
      </p:sp>
      <p:pic>
        <p:nvPicPr>
          <p:cNvPr id="7" name="Объект 6" descr="picture"/>
          <p:cNvPicPr>
            <a:picLocks noGrp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2635448"/>
            <a:ext cx="4040188" cy="303014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050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5025" y="2634055"/>
            <a:ext cx="4041775" cy="3032927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08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Монументы, посвященные жертвам Холокоста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3815407" cy="63976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algn="ctr"/>
            <a:r>
              <a:rPr lang="ru-RU" dirty="0"/>
              <a:t>«За колючей проволокой» (Сан-Франциско, США)</a:t>
            </a:r>
          </a:p>
        </p:txBody>
      </p:sp>
      <p:pic>
        <p:nvPicPr>
          <p:cNvPr id="8" name="Рисунок 7" descr="picture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2492896"/>
            <a:ext cx="3888432" cy="403244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405"/>
          <a:stretch>
            <a:fillRect/>
          </a:stretch>
        </p:blipFill>
        <p:spPr bwMode="auto">
          <a:xfrm>
            <a:off x="395536" y="2483765"/>
            <a:ext cx="3650669" cy="4113587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Текст 6"/>
          <p:cNvSpPr>
            <a:spLocks noGrp="1"/>
          </p:cNvSpPr>
          <p:nvPr>
            <p:ph type="body" idx="1"/>
          </p:nvPr>
        </p:nvSpPr>
        <p:spPr>
          <a:xfrm>
            <a:off x="539552" y="1628800"/>
            <a:ext cx="3322712" cy="495746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/>
              <a:t>Рука в Майами (США)</a:t>
            </a:r>
          </a:p>
        </p:txBody>
      </p:sp>
    </p:spTree>
    <p:extLst>
      <p:ext uri="{BB962C8B-B14F-4D97-AF65-F5344CB8AC3E}">
        <p14:creationId xmlns:p14="http://schemas.microsoft.com/office/powerpoint/2010/main" val="1056408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picture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4320480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picture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4149080"/>
            <a:ext cx="4320480" cy="244827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Монументы, посвященные жертвам Холокоста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5949280"/>
            <a:ext cx="3610744" cy="63976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algn="ctr"/>
            <a:r>
              <a:rPr lang="ru-RU" dirty="0"/>
              <a:t>Пятеро мужчин и мальчик (Одесса, Украина)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755576" y="3573016"/>
            <a:ext cx="3384376" cy="495746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ru-RU" dirty="0"/>
              <a:t> Яд </a:t>
            </a:r>
            <a:r>
              <a:rPr lang="ru-RU" dirty="0" err="1"/>
              <a:t>ва-Шем</a:t>
            </a:r>
            <a:r>
              <a:rPr lang="ru-RU" dirty="0"/>
              <a:t> (Иерусалим)</a:t>
            </a:r>
          </a:p>
        </p:txBody>
      </p:sp>
      <p:pic>
        <p:nvPicPr>
          <p:cNvPr id="9" name="Picture 2" descr="H:\2017021813055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1484785"/>
            <a:ext cx="3774869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Текст 4"/>
          <p:cNvSpPr txBox="1">
            <a:spLocks/>
          </p:cNvSpPr>
          <p:nvPr/>
        </p:nvSpPr>
        <p:spPr>
          <a:xfrm>
            <a:off x="5004048" y="3573016"/>
            <a:ext cx="3384376" cy="49574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Саласпилс</a:t>
            </a:r>
          </a:p>
        </p:txBody>
      </p:sp>
      <p:pic>
        <p:nvPicPr>
          <p:cNvPr id="11" name="Рисунок 10" descr="picture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4149080"/>
            <a:ext cx="3816424" cy="237626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2" name="Текст 2"/>
          <p:cNvSpPr txBox="1">
            <a:spLocks/>
          </p:cNvSpPr>
          <p:nvPr/>
        </p:nvSpPr>
        <p:spPr>
          <a:xfrm>
            <a:off x="5364088" y="6093296"/>
            <a:ext cx="3250704" cy="42373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Яма (Минск, Беларусь)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558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/>
              <a:t>Фильмы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6237312"/>
            <a:ext cx="4330824" cy="402059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ru-RU" dirty="0"/>
              <a:t>«Мальчик в полосатой пижаме»</a:t>
            </a:r>
          </a:p>
        </p:txBody>
      </p:sp>
      <p:sp>
        <p:nvSpPr>
          <p:cNvPr id="59394" name="AutoShape 2" descr="Ида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9396" name="Picture 4" descr="Ида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333"/>
          <a:stretch>
            <a:fillRect/>
          </a:stretch>
        </p:blipFill>
        <p:spPr bwMode="auto">
          <a:xfrm>
            <a:off x="251520" y="980728"/>
            <a:ext cx="4320480" cy="1994068"/>
          </a:xfrm>
          <a:prstGeom prst="rect">
            <a:avLst/>
          </a:prstGeom>
          <a:noFill/>
        </p:spPr>
      </p:pic>
      <p:sp>
        <p:nvSpPr>
          <p:cNvPr id="59398" name="AutoShape 6" descr="Выбор Софи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9400" name="AutoShape 8" descr="Нюрнбергский процес фильм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Текст 2"/>
          <p:cNvSpPr>
            <a:spLocks noGrp="1"/>
          </p:cNvSpPr>
          <p:nvPr>
            <p:ph type="body" idx="1"/>
          </p:nvPr>
        </p:nvSpPr>
        <p:spPr>
          <a:xfrm>
            <a:off x="5148064" y="3046243"/>
            <a:ext cx="3448000" cy="402059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ru-RU" dirty="0"/>
              <a:t>«Нюрнбергский процесс»</a:t>
            </a:r>
          </a:p>
        </p:txBody>
      </p:sp>
      <p:sp>
        <p:nvSpPr>
          <p:cNvPr id="12" name="Текст 2"/>
          <p:cNvSpPr>
            <a:spLocks noGrp="1"/>
          </p:cNvSpPr>
          <p:nvPr>
            <p:ph type="body" idx="1"/>
          </p:nvPr>
        </p:nvSpPr>
        <p:spPr>
          <a:xfrm>
            <a:off x="5652120" y="6237312"/>
            <a:ext cx="2791544" cy="402059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ru-RU" dirty="0"/>
              <a:t>«Список </a:t>
            </a:r>
            <a:r>
              <a:rPr lang="ru-RU" dirty="0" err="1"/>
              <a:t>Шиндлера</a:t>
            </a:r>
            <a:r>
              <a:rPr lang="ru-RU" dirty="0"/>
              <a:t>»</a:t>
            </a:r>
          </a:p>
        </p:txBody>
      </p:sp>
      <p:sp>
        <p:nvSpPr>
          <p:cNvPr id="13" name="Текст 2"/>
          <p:cNvSpPr>
            <a:spLocks noGrp="1"/>
          </p:cNvSpPr>
          <p:nvPr>
            <p:ph type="body" idx="1"/>
          </p:nvPr>
        </p:nvSpPr>
        <p:spPr>
          <a:xfrm>
            <a:off x="395536" y="2996952"/>
            <a:ext cx="1224136" cy="402059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ru-RU" dirty="0"/>
              <a:t>«</a:t>
            </a:r>
            <a:r>
              <a:rPr lang="ru-RU" dirty="0" err="1"/>
              <a:t>Ида</a:t>
            </a:r>
            <a:r>
              <a:rPr lang="ru-RU" dirty="0"/>
              <a:t>»</a:t>
            </a:r>
          </a:p>
        </p:txBody>
      </p:sp>
      <p:pic>
        <p:nvPicPr>
          <p:cNvPr id="59401" name="Picture 9"/>
          <p:cNvPicPr>
            <a:picLocks noChangeAspect="1" noChangeArrowheads="1"/>
          </p:cNvPicPr>
          <p:nvPr/>
        </p:nvPicPr>
        <p:blipFill>
          <a:blip r:embed="rId3" cstate="email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970" b="7131"/>
          <a:stretch>
            <a:fillRect/>
          </a:stretch>
        </p:blipFill>
        <p:spPr bwMode="auto">
          <a:xfrm>
            <a:off x="4860032" y="908719"/>
            <a:ext cx="3816424" cy="2120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02" name="Picture 1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3573016"/>
            <a:ext cx="4320480" cy="236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F:\Список-шиндлера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3577709"/>
            <a:ext cx="3838212" cy="2364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такое Холокост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789040"/>
            <a:ext cx="8712968" cy="283691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ru-RU" b="1" dirty="0"/>
              <a:t>Холокост – </a:t>
            </a:r>
            <a:r>
              <a:rPr lang="ru-RU" dirty="0"/>
              <a:t>слово из греческого языка, означающее «всесожжение». «уничтожение огнём», а также «жертвоприношение посредством огня</a:t>
            </a:r>
          </a:p>
          <a:p>
            <a:r>
              <a:rPr lang="ru-RU" dirty="0"/>
              <a:t>Холокост - это символ газовых камер, печей сжигающих детей, женщин, стариков, это массовый расстрел невинных мирных людей…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0962" name="Picture 2" descr="Фото"/>
          <p:cNvPicPr>
            <a:picLocks noChangeAspect="1" noChangeArrowheads="1"/>
          </p:cNvPicPr>
          <p:nvPr/>
        </p:nvPicPr>
        <p:blipFill>
          <a:blip r:embed="rId2" cstate="email">
            <a:lum bright="10000"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775" b="17600"/>
          <a:stretch>
            <a:fillRect/>
          </a:stretch>
        </p:blipFill>
        <p:spPr bwMode="auto">
          <a:xfrm>
            <a:off x="1259632" y="1340768"/>
            <a:ext cx="6755904" cy="23762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87870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Холокост (от англ. </a:t>
            </a:r>
            <a:r>
              <a:rPr lang="ru-RU" dirty="0" err="1"/>
              <a:t>holocaust</a:t>
            </a:r>
            <a:r>
              <a:rPr lang="ru-RU" dirty="0"/>
              <a:t>, из др.-греч. </a:t>
            </a:r>
            <a:r>
              <a:rPr lang="ru-RU" dirty="0" err="1"/>
              <a:t>ὁλοκ</a:t>
            </a:r>
            <a:r>
              <a:rPr lang="ru-RU" dirty="0"/>
              <a:t>αύστος — всесожжение) 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Политика нацистов, их союзников и пособников по преследованию и уничтожению евреев в 1933 — 1945 гг.</a:t>
            </a:r>
          </a:p>
          <a:p>
            <a:r>
              <a:rPr lang="ru-RU" dirty="0"/>
              <a:t>Термин впервые использован в</a:t>
            </a:r>
          </a:p>
          <a:p>
            <a:pPr marL="0" indent="0">
              <a:buNone/>
            </a:pPr>
            <a:r>
              <a:rPr lang="ru-RU" dirty="0"/>
              <a:t>американской публицистике 1960-х гг. как символ крематориев лагеря смерти </a:t>
            </a:r>
            <a:r>
              <a:rPr lang="ru-RU" dirty="0" err="1"/>
              <a:t>Аушвиц</a:t>
            </a:r>
            <a:r>
              <a:rPr lang="ru-RU" dirty="0"/>
              <a:t> (Освенцим)</a:t>
            </a:r>
          </a:p>
        </p:txBody>
      </p:sp>
    </p:spTree>
    <p:extLst>
      <p:ext uri="{BB962C8B-B14F-4D97-AF65-F5344CB8AC3E}">
        <p14:creationId xmlns:p14="http://schemas.microsoft.com/office/powerpoint/2010/main" val="553137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850106"/>
          </a:xfrm>
        </p:spPr>
        <p:txBody>
          <a:bodyPr/>
          <a:lstStyle/>
          <a:p>
            <a:r>
              <a:rPr lang="ru-RU" dirty="0"/>
              <a:t>Начало политики Холокоста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51520" y="4797152"/>
            <a:ext cx="8640960" cy="1872208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dirty="0"/>
              <a:t>В 1933 году после прихода А. Гитлера к власти в Германии проводится политика государственного антисемитизма и расизма: деление на полноценные и неполноценные расы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533" r="7837"/>
          <a:stretch>
            <a:fillRect/>
          </a:stretch>
        </p:blipFill>
        <p:spPr bwMode="auto">
          <a:xfrm>
            <a:off x="323528" y="1340768"/>
            <a:ext cx="4392488" cy="33322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1340768"/>
            <a:ext cx="3954016" cy="3312367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2050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За помощь пленным и евреям - расстрел</a:t>
            </a:r>
          </a:p>
        </p:txBody>
      </p:sp>
      <p:pic>
        <p:nvPicPr>
          <p:cNvPr id="58370" name="Picture 2" descr="http://www.websmi.by/wp-content/uploads/2020/07/imgonline-com-ua-Resize-zOikLNPTo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1412776"/>
            <a:ext cx="7128416" cy="489654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dirty="0"/>
              <a:t>Появление лагерей смерти 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79512" y="4581128"/>
            <a:ext cx="8712968" cy="2016224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/>
              <a:t>Действовало в годы войны  более  14 тысяч лагерей</a:t>
            </a:r>
          </a:p>
          <a:p>
            <a:r>
              <a:rPr lang="ru-RU" dirty="0"/>
              <a:t>Через них прошли 18 млн. человек  (5 – 7 млн. – граждане России)</a:t>
            </a:r>
          </a:p>
          <a:p>
            <a:r>
              <a:rPr lang="ru-RU" dirty="0"/>
              <a:t>Выжили чуть больше миллиона</a:t>
            </a:r>
          </a:p>
          <a:p>
            <a:endParaRPr lang="ru-RU" dirty="0"/>
          </a:p>
        </p:txBody>
      </p:sp>
      <p:pic>
        <p:nvPicPr>
          <p:cNvPr id="14338" name="Picture 2" descr="Концлагерь Германии"/>
          <p:cNvPicPr>
            <a:picLocks noChangeAspect="1" noChangeArrowheads="1"/>
          </p:cNvPicPr>
          <p:nvPr/>
        </p:nvPicPr>
        <p:blipFill>
          <a:blip r:embed="rId3" cstate="email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196752"/>
            <a:ext cx="4401071" cy="329650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4340" name="Picture 4" descr="Фото &amp;quot;Освобожденные советскими и польскими войсками узники концлагеря  Заксенхаузен&amp;quot;, 30 апреля 1945 - 31 мая 1945, Германия - История России в  фотографиях"/>
          <p:cNvPicPr>
            <a:picLocks noChangeAspect="1" noChangeArrowheads="1"/>
          </p:cNvPicPr>
          <p:nvPr/>
        </p:nvPicPr>
        <p:blipFill>
          <a:blip r:embed="rId4" cstate="print">
            <a:lum bright="10000"/>
          </a:blip>
          <a:srcRect l="12578" r="9161"/>
          <a:stretch>
            <a:fillRect/>
          </a:stretch>
        </p:blipFill>
        <p:spPr bwMode="auto">
          <a:xfrm>
            <a:off x="4860032" y="1196752"/>
            <a:ext cx="4032448" cy="33123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Бухенвальд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251520" y="4653136"/>
            <a:ext cx="8676456" cy="2016224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ru-RU" dirty="0"/>
              <a:t>Имел 138 концлагерей – филиалов, был мужским</a:t>
            </a:r>
          </a:p>
          <a:p>
            <a:r>
              <a:rPr lang="ru-RU" dirty="0"/>
              <a:t>Набор цифр на руке заменял имя</a:t>
            </a:r>
          </a:p>
          <a:p>
            <a:r>
              <a:rPr lang="ru-RU" dirty="0"/>
              <a:t>В концлагере содержалось около 240 тыс. человек </a:t>
            </a:r>
          </a:p>
          <a:p>
            <a:r>
              <a:rPr lang="ru-RU" dirty="0"/>
              <a:t>56 тысяч узников погибли...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10242" name="AutoShape 2" descr="http://www.websmi.by/wp-content/uploads/2020/07/1_1078783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/>
          <a:srcRect l="20597"/>
          <a:stretch>
            <a:fillRect/>
          </a:stretch>
        </p:blipFill>
        <p:spPr bwMode="auto">
          <a:xfrm>
            <a:off x="251520" y="1268760"/>
            <a:ext cx="3816424" cy="3198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3967" y="1268760"/>
            <a:ext cx="4502099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b="1" dirty="0"/>
              <a:t>Лагерь Майданек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23528" y="4149080"/>
            <a:ext cx="8640960" cy="2448271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ru-RU" dirty="0"/>
              <a:t>Создан в августе 1941 года и был поделён на пять секций, одна из которых была женской</a:t>
            </a:r>
          </a:p>
          <a:p>
            <a:r>
              <a:rPr lang="ru-RU" dirty="0"/>
              <a:t>Крематорий работал как доменная печь  без остановки (1400 трупов в сутки…)</a:t>
            </a:r>
          </a:p>
          <a:p>
            <a:r>
              <a:rPr lang="ru-RU" dirty="0"/>
              <a:t>Через лагерь прошло более млн. узников, 360 тысяч было уничтожено</a:t>
            </a:r>
          </a:p>
        </p:txBody>
      </p:sp>
      <p:pic>
        <p:nvPicPr>
          <p:cNvPr id="9218" name="Picture 2" descr="Останки узников концлагеря Майданек, сложенные в кучу"/>
          <p:cNvPicPr>
            <a:picLocks noChangeAspect="1" noChangeArrowheads="1"/>
          </p:cNvPicPr>
          <p:nvPr/>
        </p:nvPicPr>
        <p:blipFill>
          <a:blip r:embed="rId3" cstate="email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5385" b="7692"/>
          <a:stretch>
            <a:fillRect/>
          </a:stretch>
        </p:blipFill>
        <p:spPr bwMode="auto">
          <a:xfrm>
            <a:off x="539552" y="1268760"/>
            <a:ext cx="2880320" cy="27363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9220" name="Picture 4" descr="https://russian7.ru/wp-content/uploads/2018/07/5523-2.jpg"/>
          <p:cNvPicPr>
            <a:picLocks noChangeAspect="1" noChangeArrowheads="1"/>
          </p:cNvPicPr>
          <p:nvPr/>
        </p:nvPicPr>
        <p:blipFill>
          <a:blip r:embed="rId4" cstate="email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490" b="9818"/>
          <a:stretch>
            <a:fillRect/>
          </a:stretch>
        </p:blipFill>
        <p:spPr bwMode="auto">
          <a:xfrm>
            <a:off x="3851920" y="1268760"/>
            <a:ext cx="4824536" cy="27484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1494</Words>
  <Application>Microsoft Office PowerPoint</Application>
  <PresentationFormat>Экран (4:3)</PresentationFormat>
  <Paragraphs>94</Paragraphs>
  <Slides>25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8" baseType="lpstr">
      <vt:lpstr>Arial</vt:lpstr>
      <vt:lpstr>Calibri</vt:lpstr>
      <vt:lpstr>Тема Office</vt:lpstr>
      <vt:lpstr> </vt:lpstr>
      <vt:lpstr>Дата памяти жертв Холокоста</vt:lpstr>
      <vt:lpstr>Что такое Холокост</vt:lpstr>
      <vt:lpstr>Холокост (от англ. holocaust, из др.-греч. ὁλοκαύστος — всесожжение)  </vt:lpstr>
      <vt:lpstr>Начало политики Холокоста</vt:lpstr>
      <vt:lpstr>За помощь пленным и евреям - расстрел</vt:lpstr>
      <vt:lpstr>Появление лагерей смерти </vt:lpstr>
      <vt:lpstr>Бухенвальд</vt:lpstr>
      <vt:lpstr>Лагерь Майданек</vt:lpstr>
      <vt:lpstr>Дахау</vt:lpstr>
      <vt:lpstr>Освенцим (Аушвиц-Биркенау)</vt:lpstr>
      <vt:lpstr>Бараки с заключенными</vt:lpstr>
      <vt:lpstr>Крематории с газовыми камерами</vt:lpstr>
      <vt:lpstr>Саласпилс</vt:lpstr>
      <vt:lpstr>«Малыши не так быстро умирали, как того желали нацисты»</vt:lpstr>
      <vt:lpstr>Жертвы войны…</vt:lpstr>
      <vt:lpstr>Массовые расстрелы</vt:lpstr>
      <vt:lpstr>Бабий Яр как место массовых расстрелов</vt:lpstr>
      <vt:lpstr>Нюрнбергский процесс о геноциде</vt:lpstr>
      <vt:lpstr>Холокост — это часть истории нашей страны</vt:lpstr>
      <vt:lpstr>Монументы, посвященные жертвам Холокоста</vt:lpstr>
      <vt:lpstr>Монументы, посвященные жертвам Холокоста</vt:lpstr>
      <vt:lpstr>Монументы, посвященные жертвам Холокоста</vt:lpstr>
      <vt:lpstr>Монументы, посвященные жертвам Холокоста</vt:lpstr>
      <vt:lpstr>Фильмы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cab314</dc:creator>
  <cp:lastModifiedBy>Gulnisa</cp:lastModifiedBy>
  <cp:revision>41</cp:revision>
  <dcterms:created xsi:type="dcterms:W3CDTF">2022-01-17T21:34:22Z</dcterms:created>
  <dcterms:modified xsi:type="dcterms:W3CDTF">2023-01-19T07:51:57Z</dcterms:modified>
</cp:coreProperties>
</file>