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3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77" r:id="rId19"/>
    <p:sldId id="276" r:id="rId20"/>
    <p:sldId id="271" r:id="rId21"/>
    <p:sldId id="27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37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849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57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06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752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0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56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09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817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0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8BDFC-453F-4026-B670-26FF4944344F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5F38B-FB24-4693-A2E2-99A041B97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5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9873" y="-495300"/>
            <a:ext cx="14427200" cy="8115300"/>
          </a:xfrm>
        </p:spPr>
      </p:pic>
      <p:sp>
        <p:nvSpPr>
          <p:cNvPr id="5" name="Прямоугольник 4"/>
          <p:cNvSpPr/>
          <p:nvPr/>
        </p:nvSpPr>
        <p:spPr>
          <a:xfrm>
            <a:off x="438151" y="1130967"/>
            <a:ext cx="1194435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+mj-lt"/>
              </a:rPr>
              <a:t>Русский язык 9 класс</a:t>
            </a:r>
          </a:p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+mj-lt"/>
              </a:rPr>
              <a:t>Тема: Знаки препинания в сложном предложении.</a:t>
            </a:r>
          </a:p>
          <a:p>
            <a:pPr algn="ctr"/>
            <a:endParaRPr lang="ru-RU" sz="3600" i="1" dirty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3600" i="1" dirty="0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+mj-lt"/>
              </a:rPr>
              <a:t>Цель: закрепить навык постановки запятой в сложном предложении.</a:t>
            </a:r>
          </a:p>
          <a:p>
            <a:pPr algn="ctr"/>
            <a:endParaRPr lang="ru-RU" sz="3600" i="1" dirty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3600" i="1" dirty="0" smtClean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3600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706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+mj-lt"/>
              </a:rPr>
              <a:t>Рассмотрим основные правила </a:t>
            </a:r>
            <a:r>
              <a:rPr lang="ru-RU" sz="3200" i="1" dirty="0" smtClean="0">
                <a:solidFill>
                  <a:schemeClr val="bg1"/>
                </a:solidFill>
                <a:latin typeface="+mj-lt"/>
              </a:rPr>
              <a:t>постановки запятых в таких предложениях</a:t>
            </a:r>
            <a:r>
              <a:rPr lang="ru-RU" sz="3200" i="1" dirty="0" smtClean="0"/>
              <a:t>.</a:t>
            </a:r>
          </a:p>
          <a:p>
            <a:pPr algn="ctr"/>
            <a:endParaRPr lang="ru-RU" sz="3200" i="1" dirty="0" smtClean="0"/>
          </a:p>
          <a:p>
            <a:pPr algn="ctr"/>
            <a:r>
              <a:rPr lang="ru-RU" sz="3200" i="1" dirty="0" smtClean="0"/>
              <a:t>5 Следующее правило предлагаю сформулировать вам. А помогут вам в этом два примера. </a:t>
            </a:r>
          </a:p>
          <a:p>
            <a:pPr algn="ctr"/>
            <a:endParaRPr lang="ru-RU" sz="3200" i="1" dirty="0" smtClean="0"/>
          </a:p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Пример 1: </a:t>
            </a:r>
            <a:r>
              <a:rPr lang="ru-RU" sz="3200" i="1" u="sng" dirty="0" smtClean="0">
                <a:solidFill>
                  <a:srgbClr val="7030A0"/>
                </a:solidFill>
              </a:rPr>
              <a:t>Сверкнула молния</a:t>
            </a:r>
            <a:r>
              <a:rPr lang="ru-RU" sz="3200" i="1" dirty="0" smtClean="0">
                <a:solidFill>
                  <a:srgbClr val="7030A0"/>
                </a:solidFill>
              </a:rPr>
              <a:t>, и </a:t>
            </a:r>
            <a:r>
              <a:rPr lang="ru-RU" sz="3200" i="1" u="sng" dirty="0" smtClean="0">
                <a:solidFill>
                  <a:srgbClr val="7030A0"/>
                </a:solidFill>
              </a:rPr>
              <a:t>послышался удар </a:t>
            </a:r>
            <a:r>
              <a:rPr lang="ru-RU" sz="3200" i="1" dirty="0" smtClean="0">
                <a:solidFill>
                  <a:srgbClr val="7030A0"/>
                </a:solidFill>
              </a:rPr>
              <a:t>грома.</a:t>
            </a:r>
          </a:p>
          <a:p>
            <a:pPr algn="ctr"/>
            <a:endParaRPr lang="ru-RU" sz="3200" i="1" dirty="0">
              <a:solidFill>
                <a:srgbClr val="7030A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Пример 2: Мороз крепчал и щипал уши, лицо и руки.</a:t>
            </a: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7424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+mj-lt"/>
              </a:rPr>
              <a:t>1 Запятая перед союзом «и» не ставится, если к каждой грамматической основе, которые этот союз соединяет, относится общий второстепенный член предложения.</a:t>
            </a:r>
          </a:p>
          <a:p>
            <a:endParaRPr lang="ru-RU" sz="3200" i="1" dirty="0" smtClean="0"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ru-RU" sz="3200" i="1" dirty="0" smtClean="0">
                <a:latin typeface="+mj-lt"/>
              </a:rPr>
              <a:t>Что это значит? </a:t>
            </a:r>
          </a:p>
          <a:p>
            <a:pPr marL="457200" indent="-457200">
              <a:buFontTx/>
              <a:buChar char="-"/>
            </a:pPr>
            <a:endParaRPr lang="ru-RU" sz="3200" i="1" dirty="0" smtClean="0"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ru-RU" sz="3200" i="1" dirty="0" smtClean="0">
                <a:latin typeface="+mj-lt"/>
              </a:rPr>
              <a:t>- Если у двух основ есть общее определение, дополнение или обстоятельство, то запятая перед союзом «и» не ставится.</a:t>
            </a:r>
          </a:p>
          <a:p>
            <a:endParaRPr lang="ru-RU" sz="3200" i="1" dirty="0" smtClean="0">
              <a:latin typeface="+mj-lt"/>
            </a:endParaRPr>
          </a:p>
          <a:p>
            <a:r>
              <a:rPr lang="ru-RU" sz="3200" i="1" dirty="0" smtClean="0">
                <a:latin typeface="+mj-lt"/>
              </a:rPr>
              <a:t>Пример: </a:t>
            </a:r>
            <a:r>
              <a:rPr lang="ru-RU" sz="3200" i="1" u="sng" dirty="0" smtClean="0">
                <a:latin typeface="+mj-lt"/>
              </a:rPr>
              <a:t>Утром</a:t>
            </a:r>
            <a:r>
              <a:rPr lang="ru-RU" sz="3200" i="1" dirty="0" smtClean="0">
                <a:latin typeface="+mj-lt"/>
              </a:rPr>
              <a:t> ярко светит солнце и весело поют проснувшиеся птицы.</a:t>
            </a:r>
          </a:p>
        </p:txBody>
      </p:sp>
    </p:spTree>
    <p:extLst>
      <p:ext uri="{BB962C8B-B14F-4D97-AF65-F5344CB8AC3E}">
        <p14:creationId xmlns:p14="http://schemas.microsoft.com/office/powerpoint/2010/main" val="27508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0999" y="392301"/>
            <a:ext cx="1149416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  <a:latin typeface="+mj-lt"/>
              </a:rPr>
              <a:t>2 Запятая не ставится, если есть вводное слово, общее для обеих частей сложного предложения.</a:t>
            </a:r>
          </a:p>
          <a:p>
            <a:endParaRPr lang="ru-RU" sz="3200" i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3200" i="1" dirty="0" smtClean="0">
                <a:solidFill>
                  <a:srgbClr val="002060"/>
                </a:solidFill>
                <a:latin typeface="+mj-lt"/>
              </a:rPr>
              <a:t>Приведем пример: </a:t>
            </a:r>
            <a:r>
              <a:rPr lang="ru-RU" sz="3200" i="1" u="sng" dirty="0" smtClean="0">
                <a:solidFill>
                  <a:srgbClr val="002060"/>
                </a:solidFill>
                <a:latin typeface="+mj-lt"/>
              </a:rPr>
              <a:t>Словом</a:t>
            </a:r>
            <a:r>
              <a:rPr lang="ru-RU" sz="3200" i="1" dirty="0" smtClean="0">
                <a:solidFill>
                  <a:srgbClr val="002060"/>
                </a:solidFill>
                <a:latin typeface="+mj-lt"/>
              </a:rPr>
              <a:t>, время уже истекло и пора было уходить.</a:t>
            </a:r>
          </a:p>
          <a:p>
            <a:endParaRPr lang="ru-RU" sz="3200" i="1" dirty="0" smtClean="0">
              <a:latin typeface="+mj-lt"/>
            </a:endParaRPr>
          </a:p>
          <a:p>
            <a:r>
              <a:rPr lang="ru-RU" sz="3200" i="1" dirty="0" smtClean="0">
                <a:solidFill>
                  <a:srgbClr val="FF0000"/>
                </a:solidFill>
                <a:latin typeface="+mj-lt"/>
              </a:rPr>
              <a:t>3 Это же правило мы применяем, когда к двум грамматическим основам относится общее придаточное предложение.</a:t>
            </a:r>
          </a:p>
          <a:p>
            <a:endParaRPr lang="ru-RU" sz="3200" i="1" dirty="0" smtClean="0">
              <a:latin typeface="+mj-lt"/>
            </a:endParaRPr>
          </a:p>
          <a:p>
            <a:r>
              <a:rPr lang="ru-RU" sz="3200" i="1" dirty="0" smtClean="0">
                <a:latin typeface="+mj-lt"/>
              </a:rPr>
              <a:t>Приведем пример: </a:t>
            </a:r>
            <a:r>
              <a:rPr lang="ru-RU" sz="3200" i="1" u="sng" dirty="0" smtClean="0">
                <a:latin typeface="+mj-lt"/>
              </a:rPr>
              <a:t>Когда я проснулся</a:t>
            </a:r>
            <a:r>
              <a:rPr lang="ru-RU" sz="3200" i="1" dirty="0" smtClean="0">
                <a:latin typeface="+mj-lt"/>
              </a:rPr>
              <a:t>, солнце еще не встало и все в доме спали.</a:t>
            </a:r>
            <a:endParaRPr lang="ru-RU" sz="3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358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0999" y="392301"/>
            <a:ext cx="114941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latin typeface="+mj-lt"/>
              </a:rPr>
              <a:t>Упражнение № 72</a:t>
            </a:r>
          </a:p>
          <a:p>
            <a:endParaRPr lang="ru-RU" sz="3200" i="1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9550" y="2828836"/>
            <a:ext cx="118109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+mj-lt"/>
              </a:rPr>
              <a:t>-</a:t>
            </a:r>
            <a:r>
              <a:rPr lang="ru-RU" sz="3600" i="1" dirty="0" smtClean="0">
                <a:latin typeface="+mj-lt"/>
              </a:rPr>
              <a:t>Спишите, расставляя знаки препинания; подчеркните грамматические основы. В каких сложных предложениях имеется общий второстепенный член, относящийся к обеим частям? </a:t>
            </a:r>
            <a:endParaRPr lang="ru-RU" sz="36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616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1" y="392302"/>
            <a:ext cx="114229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1.Душно стало 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в сакле, и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я вышел 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на воздух освежиться.</a:t>
            </a:r>
          </a:p>
          <a:p>
            <a:endParaRPr lang="ru-RU" sz="3600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2 </a:t>
            </a:r>
            <a:r>
              <a:rPr lang="ru-RU" sz="3600" dirty="0" smtClean="0">
                <a:solidFill>
                  <a:srgbClr val="FF0000"/>
                </a:solidFill>
                <a:latin typeface="+mj-lt"/>
              </a:rPr>
              <a:t>По обе стороны улицы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зажглись фонари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 и в окнах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показались огни.</a:t>
            </a:r>
          </a:p>
          <a:p>
            <a:endParaRPr lang="ru-RU" sz="3600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3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Мы дышали 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тёплым воздухом трав, </a:t>
            </a:r>
            <a:r>
              <a:rPr lang="ru-RU" sz="3600" dirty="0" smtClean="0">
                <a:solidFill>
                  <a:srgbClr val="FF0000"/>
                </a:solidFill>
                <a:latin typeface="+mj-lt"/>
              </a:rPr>
              <a:t>вокруг нас 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гулко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жужжали шмели 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и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трещали кузнечики.</a:t>
            </a:r>
          </a:p>
          <a:p>
            <a:endParaRPr lang="ru-RU" sz="3600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4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Сумерки приближались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, и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надо было торопиться.</a:t>
            </a:r>
          </a:p>
          <a:p>
            <a:endParaRPr lang="ru-RU" sz="3600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3600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5 Вот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крик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 – и снова </a:t>
            </a:r>
            <a:r>
              <a:rPr lang="ru-RU" sz="3600" u="sng" dirty="0" smtClean="0">
                <a:solidFill>
                  <a:srgbClr val="002060"/>
                </a:solidFill>
                <a:latin typeface="+mj-lt"/>
              </a:rPr>
              <a:t>всё затихло</a:t>
            </a:r>
            <a:r>
              <a:rPr lang="ru-RU" sz="3600" dirty="0" smtClean="0">
                <a:solidFill>
                  <a:srgbClr val="002060"/>
                </a:solidFill>
                <a:latin typeface="+mj-lt"/>
              </a:rPr>
              <a:t>.  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349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1" y="392302"/>
            <a:ext cx="1142298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FF00"/>
                </a:solidFill>
                <a:latin typeface="+mj-lt"/>
              </a:rPr>
              <a:t>1)Рванул ветер ….. в воздухе закружила пыль. 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2) Мы подошли к берегу….. не увидели ни лодки, ни лодочника. 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3)…… слышны осторожные шаги….. чей-то шепот</a:t>
            </a:r>
          </a:p>
          <a:p>
            <a:endParaRPr lang="ru-RU" sz="3600" i="1" dirty="0">
              <a:solidFill>
                <a:srgbClr val="002060"/>
              </a:solidFill>
              <a:latin typeface="+mj-lt"/>
            </a:endParaRPr>
          </a:p>
          <a:p>
            <a:r>
              <a:rPr lang="ru-RU" sz="3600" i="1" smtClean="0">
                <a:solidFill>
                  <a:srgbClr val="FF0000"/>
                </a:solidFill>
                <a:latin typeface="+mj-lt"/>
              </a:rPr>
              <a:t>1)Рванул ветер, </a:t>
            </a:r>
            <a:r>
              <a:rPr lang="ru-RU" sz="3600" i="1" u="sng" dirty="0" smtClean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3600" i="1" dirty="0" smtClean="0">
                <a:solidFill>
                  <a:srgbClr val="FF0000"/>
                </a:solidFill>
                <a:latin typeface="+mj-lt"/>
              </a:rPr>
              <a:t> в воздухе закружил пыль.</a:t>
            </a:r>
          </a:p>
          <a:p>
            <a:endParaRPr lang="ru-RU" sz="3600" i="1" dirty="0" smtClean="0">
              <a:solidFill>
                <a:srgbClr val="FF0000"/>
              </a:solidFill>
              <a:latin typeface="+mj-lt"/>
            </a:endParaRP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2)Мы подошли к берегу, </a:t>
            </a:r>
            <a:r>
              <a:rPr lang="ru-RU" sz="3600" i="1" u="sng" dirty="0" smtClean="0">
                <a:solidFill>
                  <a:srgbClr val="7030A0"/>
                </a:solidFill>
                <a:latin typeface="+mj-lt"/>
              </a:rPr>
              <a:t>но</a:t>
            </a:r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 не увидели ни лодки, ни лодочника.</a:t>
            </a:r>
          </a:p>
          <a:p>
            <a:endParaRPr lang="ru-RU" sz="3600" i="1" dirty="0" smtClean="0">
              <a:solidFill>
                <a:srgbClr val="FF0000"/>
              </a:solidFill>
              <a:latin typeface="+mj-lt"/>
            </a:endParaRPr>
          </a:p>
          <a:p>
            <a:r>
              <a:rPr lang="ru-RU" sz="3600" i="1" dirty="0" smtClean="0">
                <a:solidFill>
                  <a:srgbClr val="FFFF00"/>
                </a:solidFill>
                <a:latin typeface="+mj-lt"/>
              </a:rPr>
              <a:t>3)</a:t>
            </a:r>
            <a:r>
              <a:rPr lang="ru-RU" sz="3600" i="1" u="sng" dirty="0" smtClean="0">
                <a:solidFill>
                  <a:srgbClr val="FFFF00"/>
                </a:solidFill>
                <a:latin typeface="+mj-lt"/>
              </a:rPr>
              <a:t>То</a:t>
            </a:r>
            <a:r>
              <a:rPr lang="ru-RU" sz="3600" i="1" dirty="0" smtClean="0">
                <a:solidFill>
                  <a:srgbClr val="FFFF00"/>
                </a:solidFill>
                <a:latin typeface="+mj-lt"/>
              </a:rPr>
              <a:t> слышны осторожные шаги, </a:t>
            </a:r>
            <a:r>
              <a:rPr lang="ru-RU" sz="3600" i="1" u="sng" dirty="0" smtClean="0">
                <a:solidFill>
                  <a:srgbClr val="FFFF00"/>
                </a:solidFill>
                <a:latin typeface="+mj-lt"/>
              </a:rPr>
              <a:t>то </a:t>
            </a:r>
            <a:r>
              <a:rPr lang="ru-RU" sz="3600" i="1" dirty="0" smtClean="0">
                <a:solidFill>
                  <a:srgbClr val="FFFF00"/>
                </a:solidFill>
                <a:latin typeface="+mj-lt"/>
              </a:rPr>
              <a:t>чей-то шепот..</a:t>
            </a:r>
          </a:p>
          <a:p>
            <a:endParaRPr lang="ru-RU" sz="3600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86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1" y="392302"/>
            <a:ext cx="114229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err="1" smtClean="0">
                <a:solidFill>
                  <a:srgbClr val="FFC000"/>
                </a:solidFill>
                <a:latin typeface="+mj-lt"/>
              </a:rPr>
              <a:t>Синквейн</a:t>
            </a:r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 </a:t>
            </a:r>
          </a:p>
          <a:p>
            <a:pPr algn="ctr"/>
            <a:endParaRPr lang="ru-RU" sz="3600" i="1" dirty="0" smtClean="0">
              <a:solidFill>
                <a:srgbClr val="FFC000"/>
              </a:solidFill>
              <a:latin typeface="+mj-lt"/>
            </a:endParaRPr>
          </a:p>
          <a:p>
            <a:pPr algn="ctr"/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1 существительное (тема </a:t>
            </a:r>
            <a:r>
              <a:rPr lang="ru-RU" sz="3600" i="1" dirty="0" err="1" smtClean="0">
                <a:solidFill>
                  <a:srgbClr val="FFC000"/>
                </a:solidFill>
                <a:latin typeface="+mj-lt"/>
              </a:rPr>
              <a:t>синквейна</a:t>
            </a:r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)</a:t>
            </a:r>
          </a:p>
          <a:p>
            <a:pPr algn="ctr"/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2 два прилагательных </a:t>
            </a:r>
          </a:p>
          <a:p>
            <a:pPr algn="ctr"/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3 три глагола </a:t>
            </a:r>
          </a:p>
          <a:p>
            <a:pPr algn="ctr"/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4 фраза (раскрывающая суть явления)</a:t>
            </a:r>
          </a:p>
          <a:p>
            <a:pPr algn="ctr"/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5 существительное (</a:t>
            </a:r>
            <a:r>
              <a:rPr lang="ru-RU" sz="3600" i="1" dirty="0" err="1" smtClean="0">
                <a:solidFill>
                  <a:srgbClr val="FFC000"/>
                </a:solidFill>
                <a:latin typeface="+mj-lt"/>
              </a:rPr>
              <a:t>итог,вывод</a:t>
            </a:r>
            <a:r>
              <a:rPr lang="ru-RU" sz="3600" i="1" dirty="0" smtClean="0">
                <a:solidFill>
                  <a:srgbClr val="FFC000"/>
                </a:solidFill>
                <a:latin typeface="+mj-lt"/>
              </a:rPr>
              <a:t>)</a:t>
            </a:r>
            <a:endParaRPr lang="ru-RU" sz="3600" i="1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663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3105835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i="1" dirty="0" smtClean="0">
                <a:latin typeface="+mj-lt"/>
              </a:rPr>
              <a:t>Домашнее задание. </a:t>
            </a:r>
          </a:p>
          <a:p>
            <a:pPr algn="ctr"/>
            <a:r>
              <a:rPr lang="ru-RU" sz="4000" i="1" dirty="0" smtClean="0">
                <a:latin typeface="+mj-lt"/>
              </a:rPr>
              <a:t>Упражнение № 73</a:t>
            </a:r>
            <a:endParaRPr lang="ru-RU" sz="4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48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0691" y="1468582"/>
            <a:ext cx="6733309" cy="3594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>
                <a:latin typeface="Bahnschrift Condensed" panose="020B0502040204020203" pitchFamily="34" charset="0"/>
              </a:rPr>
              <a:t>сегодня я узнал...</a:t>
            </a:r>
          </a:p>
          <a:p>
            <a:pPr lvl="0" algn="ctr"/>
            <a:r>
              <a:rPr lang="ru-RU" sz="3200" dirty="0">
                <a:latin typeface="Bahnschrift Condensed" panose="020B0502040204020203" pitchFamily="34" charset="0"/>
              </a:rPr>
              <a:t>было трудно…</a:t>
            </a:r>
          </a:p>
          <a:p>
            <a:pPr lvl="0" algn="ctr"/>
            <a:r>
              <a:rPr lang="ru-RU" sz="3200" dirty="0">
                <a:latin typeface="Bahnschrift Condensed" panose="020B0502040204020203" pitchFamily="34" charset="0"/>
              </a:rPr>
              <a:t>я понял, что…</a:t>
            </a:r>
          </a:p>
          <a:p>
            <a:pPr lvl="0" algn="ctr"/>
            <a:r>
              <a:rPr lang="ru-RU" sz="3200" dirty="0">
                <a:latin typeface="Bahnschrift Condensed" panose="020B0502040204020203" pitchFamily="34" charset="0"/>
              </a:rPr>
              <a:t>я научился…</a:t>
            </a:r>
          </a:p>
          <a:p>
            <a:pPr lvl="0" algn="ctr"/>
            <a:r>
              <a:rPr lang="ru-RU" sz="3200" dirty="0">
                <a:latin typeface="Bahnschrift Condensed" panose="020B0502040204020203" pitchFamily="34" charset="0"/>
              </a:rPr>
              <a:t>я смог…</a:t>
            </a:r>
          </a:p>
          <a:p>
            <a:pPr lvl="0" algn="ctr"/>
            <a:r>
              <a:rPr lang="ru-RU" sz="3200" dirty="0">
                <a:latin typeface="Bahnschrift Condensed" panose="020B0502040204020203" pitchFamily="34" charset="0"/>
              </a:rPr>
              <a:t>было интересно узнать, что…</a:t>
            </a:r>
          </a:p>
          <a:p>
            <a:pPr lvl="0" algn="ctr"/>
            <a:r>
              <a:rPr lang="ru-RU" sz="3200" dirty="0">
                <a:latin typeface="Bahnschrift Condensed" panose="020B0502040204020203" pitchFamily="34" charset="0"/>
              </a:rPr>
              <a:t>меня </a:t>
            </a:r>
            <a:r>
              <a:rPr lang="ru-RU" sz="3200" dirty="0" smtClean="0">
                <a:latin typeface="Bahnschrift Condensed" panose="020B0502040204020203" pitchFamily="34" charset="0"/>
              </a:rPr>
              <a:t>удивило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87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2109" y="2792961"/>
            <a:ext cx="82018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latin typeface="+mj-lt"/>
              </a:rPr>
              <a:t>УБИТЬ НЕЛЬЗЯ ПОМИЛОВАТЬ!</a:t>
            </a:r>
            <a:endParaRPr lang="ru-RU" sz="4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70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9873" y="-495300"/>
            <a:ext cx="14427200" cy="8115300"/>
          </a:xfrm>
        </p:spPr>
      </p:pic>
      <p:sp>
        <p:nvSpPr>
          <p:cNvPr id="5" name="Прямоугольник 4"/>
          <p:cNvSpPr/>
          <p:nvPr/>
        </p:nvSpPr>
        <p:spPr>
          <a:xfrm>
            <a:off x="438151" y="1130967"/>
            <a:ext cx="11944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6675" y="319314"/>
            <a:ext cx="6563361" cy="62266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884" y="319314"/>
            <a:ext cx="7499715" cy="622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2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70105" y="3244334"/>
            <a:ext cx="51074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bg2"/>
                </a:solidFill>
                <a:latin typeface="+mj-lt"/>
              </a:rPr>
              <a:t>Спасибо за урок!</a:t>
            </a:r>
            <a:endParaRPr lang="ru-RU" sz="5400" i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993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392302"/>
            <a:ext cx="10572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31484" y="3244334"/>
            <a:ext cx="184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5400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399" y="392300"/>
            <a:ext cx="11118181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+mj-lt"/>
              </a:rPr>
              <a:t>1)Не место красит человека</a:t>
            </a:r>
          </a:p>
          <a:p>
            <a:r>
              <a:rPr lang="ru-RU" sz="4000" i="1" dirty="0" smtClean="0">
                <a:latin typeface="+mj-lt"/>
              </a:rPr>
              <a:t>                                                       , (а человек место). </a:t>
            </a:r>
          </a:p>
          <a:p>
            <a:r>
              <a:rPr lang="ru-RU" sz="4000" i="1" dirty="0" smtClean="0">
                <a:latin typeface="+mj-lt"/>
              </a:rPr>
              <a:t>2)Не красна изба углами</a:t>
            </a:r>
          </a:p>
          <a:p>
            <a:r>
              <a:rPr lang="ru-RU" sz="4000" i="1" dirty="0" smtClean="0">
                <a:latin typeface="+mj-lt"/>
              </a:rPr>
              <a:t>                                                    , (а красна пирогами). </a:t>
            </a:r>
          </a:p>
          <a:p>
            <a:r>
              <a:rPr lang="ru-RU" sz="4000" i="1" dirty="0" smtClean="0">
                <a:latin typeface="+mj-lt"/>
              </a:rPr>
              <a:t>3)Мягко стелет</a:t>
            </a:r>
          </a:p>
          <a:p>
            <a:r>
              <a:rPr lang="ru-RU" sz="4000" i="1" dirty="0" smtClean="0">
                <a:latin typeface="+mj-lt"/>
              </a:rPr>
              <a:t>                                        , (да жестко спать).</a:t>
            </a:r>
          </a:p>
          <a:p>
            <a:r>
              <a:rPr lang="ru-RU" sz="4000" i="1" dirty="0" smtClean="0">
                <a:latin typeface="+mj-lt"/>
              </a:rPr>
              <a:t>4) Делу время</a:t>
            </a:r>
          </a:p>
          <a:p>
            <a:r>
              <a:rPr lang="ru-RU" sz="4000" i="1" dirty="0" smtClean="0">
                <a:latin typeface="+mj-lt"/>
              </a:rPr>
              <a:t>                              , (а потехе час). </a:t>
            </a:r>
          </a:p>
          <a:p>
            <a:r>
              <a:rPr lang="ru-RU" sz="4000" i="1" dirty="0" smtClean="0">
                <a:latin typeface="+mj-lt"/>
              </a:rPr>
              <a:t>5)Близок локоть </a:t>
            </a:r>
          </a:p>
          <a:p>
            <a:r>
              <a:rPr lang="ru-RU" sz="4000" i="1" dirty="0" smtClean="0">
                <a:latin typeface="+mj-lt"/>
              </a:rPr>
              <a:t>                                 (,да не укусишь).</a:t>
            </a:r>
            <a:endParaRPr lang="ru-RU" sz="4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211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9873" y="-495300"/>
            <a:ext cx="14427200" cy="8115300"/>
          </a:xfrm>
        </p:spPr>
      </p:pic>
      <p:sp>
        <p:nvSpPr>
          <p:cNvPr id="5" name="Прямоугольник 4"/>
          <p:cNvSpPr/>
          <p:nvPr/>
        </p:nvSpPr>
        <p:spPr>
          <a:xfrm>
            <a:off x="438151" y="1130967"/>
            <a:ext cx="11944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2502" y="0"/>
            <a:ext cx="7525473" cy="70684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143" y="-1"/>
            <a:ext cx="7155544" cy="706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4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9873" y="-495300"/>
            <a:ext cx="14427200" cy="8115300"/>
          </a:xfrm>
        </p:spPr>
      </p:pic>
      <p:sp>
        <p:nvSpPr>
          <p:cNvPr id="5" name="Прямоугольник 4"/>
          <p:cNvSpPr/>
          <p:nvPr/>
        </p:nvSpPr>
        <p:spPr>
          <a:xfrm>
            <a:off x="438151" y="1130967"/>
            <a:ext cx="1194435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1 Взошла луна, и ее мягкий свет озарил лес. </a:t>
            </a:r>
          </a:p>
          <a:p>
            <a:endParaRPr lang="ru-RU" sz="3600" i="1" dirty="0" smtClean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r>
              <a:rPr lang="ru-RU" sz="3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          </a:t>
            </a:r>
            <a:r>
              <a:rPr lang="ru-RU" sz="3600" i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2 Весной природа просыпается и люди                 радуются теплу</a:t>
            </a:r>
            <a:r>
              <a:rPr lang="ru-RU" sz="3600" dirty="0" smtClean="0">
                <a:solidFill>
                  <a:srgbClr val="FFFF00"/>
                </a:solidFill>
              </a:rPr>
              <a:t>. 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pPr marL="571500" indent="-571500">
              <a:buFontTx/>
              <a:buChar char="-"/>
            </a:pPr>
            <a:r>
              <a:rPr lang="ru-RU" sz="36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Запятая перед союзом «и» не ставится, если к каждой грамматической основе, которые этот союз соединяет, относится общий второстепенный член предложения.</a:t>
            </a:r>
          </a:p>
          <a:p>
            <a:pPr marL="571500" indent="-571500">
              <a:buFontTx/>
              <a:buChar char="-"/>
            </a:pPr>
            <a:endParaRPr lang="ru-RU" sz="3600" i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ru-RU" sz="3600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823" y="0"/>
            <a:ext cx="12230823" cy="8115300"/>
          </a:xfrm>
        </p:spPr>
      </p:pic>
      <p:sp>
        <p:nvSpPr>
          <p:cNvPr id="5" name="Прямоугольник 4"/>
          <p:cNvSpPr/>
          <p:nvPr/>
        </p:nvSpPr>
        <p:spPr>
          <a:xfrm>
            <a:off x="438151" y="1130967"/>
            <a:ext cx="11944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2400" y="628650"/>
            <a:ext cx="129921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Знакома ли вам проблема постановки запятой в сложном предложении? </a:t>
            </a:r>
          </a:p>
          <a:p>
            <a:endParaRPr lang="ru-RU" sz="3600" i="1" dirty="0" smtClean="0">
              <a:solidFill>
                <a:srgbClr val="7030A0"/>
              </a:solidFill>
              <a:latin typeface="+mj-lt"/>
            </a:endParaRP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Как часто вы сталкиваетесь с этим?  </a:t>
            </a:r>
          </a:p>
          <a:p>
            <a:endParaRPr lang="ru-RU" sz="3600" i="1" dirty="0" smtClean="0">
              <a:solidFill>
                <a:srgbClr val="7030A0"/>
              </a:solidFill>
              <a:latin typeface="+mj-lt"/>
            </a:endParaRP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Запятая перед союзом «и» единичный случай, а дальше все просто? </a:t>
            </a:r>
          </a:p>
          <a:p>
            <a:endParaRPr lang="ru-RU" sz="3600" i="1" dirty="0" smtClean="0">
              <a:solidFill>
                <a:srgbClr val="7030A0"/>
              </a:solidFill>
              <a:latin typeface="+mj-lt"/>
            </a:endParaRP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Почему это так важно? 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+mj-lt"/>
              </a:rPr>
              <a:t>Сегодня на уроке мы с вами попытаемся решить все эти проблемы.</a:t>
            </a:r>
            <a:endParaRPr lang="ru-RU" sz="3600" i="1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641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Что такое сложное предложение?</a:t>
            </a:r>
          </a:p>
          <a:p>
            <a:endParaRPr lang="ru-RU" sz="3600" i="1" dirty="0" smtClean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Сложными называются предложения, состоящие из нескольких частей, при этом каждая часть содержит свою собственную грамматическую основу. Такие части называют простыми предложениями в составе сложного.</a:t>
            </a:r>
          </a:p>
          <a:p>
            <a:endParaRPr lang="ru-RU" sz="3600" i="1" dirty="0" smtClean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9729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+mj-lt"/>
              </a:rPr>
              <a:t>Рассмотрим основные правила </a:t>
            </a:r>
            <a:r>
              <a:rPr lang="ru-RU" sz="3200" i="1" dirty="0" smtClean="0">
                <a:solidFill>
                  <a:schemeClr val="bg1"/>
                </a:solidFill>
                <a:latin typeface="+mj-lt"/>
              </a:rPr>
              <a:t>постановки запятых в таких предложениях</a:t>
            </a:r>
            <a:r>
              <a:rPr lang="ru-RU" sz="3200" i="1" dirty="0" smtClean="0"/>
              <a:t>.</a:t>
            </a:r>
          </a:p>
          <a:p>
            <a:pPr algn="ctr"/>
            <a:endParaRPr lang="ru-RU" sz="3200" i="1" dirty="0" smtClean="0"/>
          </a:p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> 1 Все простые предложения внутри сложных разделяются запятыми. 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>
                <a:solidFill>
                  <a:srgbClr val="FF0000"/>
                </a:solidFill>
              </a:rPr>
              <a:t>Н</a:t>
            </a:r>
            <a:r>
              <a:rPr lang="ru-RU" sz="3200" i="1" dirty="0" smtClean="0">
                <a:solidFill>
                  <a:srgbClr val="FF0000"/>
                </a:solidFill>
              </a:rPr>
              <a:t>айти все имеющиеся в предложении грамматические основы.</a:t>
            </a:r>
          </a:p>
          <a:p>
            <a:pPr algn="ctr"/>
            <a:endParaRPr lang="ru-RU" sz="3200" i="1" dirty="0" smtClean="0"/>
          </a:p>
          <a:p>
            <a:pPr algn="ctr"/>
            <a:r>
              <a:rPr lang="ru-RU" sz="3200" i="1" dirty="0" smtClean="0"/>
              <a:t>Приведем пример: Мы сели в поезд, и мама помахала нам рукой.</a:t>
            </a:r>
          </a:p>
          <a:p>
            <a:pPr algn="ctr"/>
            <a:r>
              <a:rPr lang="ru-RU" sz="3200" i="1" dirty="0" smtClean="0"/>
              <a:t>                                     </a:t>
            </a:r>
          </a:p>
          <a:p>
            <a:pPr algn="ctr"/>
            <a:r>
              <a:rPr lang="ru-RU" sz="3200" i="1" dirty="0"/>
              <a:t> </a:t>
            </a:r>
            <a:r>
              <a:rPr lang="ru-RU" sz="3200" i="1" dirty="0" smtClean="0"/>
              <a:t>                                    </a:t>
            </a:r>
            <a:r>
              <a:rPr lang="ru-RU" sz="3200" i="1" u="sng" dirty="0" smtClean="0"/>
              <a:t>Мы сели </a:t>
            </a:r>
            <a:r>
              <a:rPr lang="ru-RU" sz="3200" i="1" dirty="0" smtClean="0"/>
              <a:t>в поезд, и </a:t>
            </a:r>
            <a:r>
              <a:rPr lang="ru-RU" sz="3200" i="1" u="sng" dirty="0" smtClean="0"/>
              <a:t>мама помахала </a:t>
            </a:r>
            <a:r>
              <a:rPr lang="ru-RU" sz="3200" i="1" dirty="0" smtClean="0"/>
              <a:t>нам рукой.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6854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+mj-lt"/>
              </a:rPr>
              <a:t>Рассмотрим основные правила </a:t>
            </a:r>
            <a:r>
              <a:rPr lang="ru-RU" sz="3200" i="1" dirty="0" smtClean="0">
                <a:solidFill>
                  <a:schemeClr val="bg1"/>
                </a:solidFill>
                <a:latin typeface="+mj-lt"/>
              </a:rPr>
              <a:t>постановки запятых в таких предложениях</a:t>
            </a:r>
            <a:r>
              <a:rPr lang="ru-RU" sz="3200" i="1" dirty="0" smtClean="0"/>
              <a:t>.</a:t>
            </a:r>
          </a:p>
          <a:p>
            <a:pPr algn="ctr"/>
            <a:r>
              <a:rPr lang="ru-RU" sz="3200" i="1" dirty="0" smtClean="0"/>
              <a:t>2 Запятая всегда ставится перед подчинительными союзами и союзными словами, такими как: что, который, какой, когда, где, откуда и </a:t>
            </a:r>
            <a:r>
              <a:rPr lang="ru-RU" sz="3200" i="1" dirty="0" err="1" smtClean="0"/>
              <a:t>тд</a:t>
            </a:r>
            <a:r>
              <a:rPr lang="ru-RU" sz="3200" i="1" dirty="0" smtClean="0"/>
              <a:t>.</a:t>
            </a:r>
          </a:p>
          <a:p>
            <a:pPr algn="ctr"/>
            <a:r>
              <a:rPr lang="ru-RU" sz="3200" i="1" dirty="0" smtClean="0"/>
              <a:t>Приведем пример: </a:t>
            </a:r>
            <a:r>
              <a:rPr lang="ru-RU" sz="3200" i="1" u="sng" dirty="0" smtClean="0"/>
              <a:t>Он вернется</a:t>
            </a:r>
            <a:r>
              <a:rPr lang="ru-RU" sz="3200" i="1" dirty="0" smtClean="0"/>
              <a:t>, когда </a:t>
            </a:r>
            <a:r>
              <a:rPr lang="ru-RU" sz="3200" i="1" u="sng" dirty="0" smtClean="0"/>
              <a:t>пройдет лето</a:t>
            </a:r>
            <a:r>
              <a:rPr lang="ru-RU" sz="3200" i="1" dirty="0" smtClean="0"/>
              <a:t>.</a:t>
            </a:r>
          </a:p>
          <a:p>
            <a:pPr algn="ctr"/>
            <a:endParaRPr lang="ru-RU" sz="3200" i="1" dirty="0" smtClean="0"/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3 Запятую нужно ставить, если в сложном предложении на границах основ стоят союзы: и, а, но, однако, зато, </a:t>
            </a:r>
            <a:r>
              <a:rPr lang="ru-RU" sz="3200" i="1" dirty="0" err="1" smtClean="0">
                <a:solidFill>
                  <a:srgbClr val="FF0000"/>
                </a:solidFill>
              </a:rPr>
              <a:t>ни..ни</a:t>
            </a:r>
            <a:r>
              <a:rPr lang="ru-RU" sz="3200" i="1" dirty="0" smtClean="0">
                <a:solidFill>
                  <a:srgbClr val="FF0000"/>
                </a:solidFill>
              </a:rPr>
              <a:t>, </a:t>
            </a:r>
            <a:r>
              <a:rPr lang="ru-RU" sz="3200" i="1" dirty="0" err="1" smtClean="0">
                <a:solidFill>
                  <a:srgbClr val="FF0000"/>
                </a:solidFill>
              </a:rPr>
              <a:t>то..то</a:t>
            </a:r>
            <a:r>
              <a:rPr lang="ru-RU" sz="3200" i="1" dirty="0" smtClean="0">
                <a:solidFill>
                  <a:srgbClr val="FF0000"/>
                </a:solidFill>
              </a:rPr>
              <a:t>, тоже также, или, либо.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Приведем пример: </a:t>
            </a:r>
            <a:r>
              <a:rPr lang="ru-RU" sz="3200" i="1" u="sng" dirty="0" smtClean="0">
                <a:solidFill>
                  <a:srgbClr val="FF0000"/>
                </a:solidFill>
              </a:rPr>
              <a:t>Ехали мы </a:t>
            </a:r>
            <a:r>
              <a:rPr lang="ru-RU" sz="3200" i="1" dirty="0" smtClean="0">
                <a:solidFill>
                  <a:srgbClr val="FF0000"/>
                </a:solidFill>
              </a:rPr>
              <a:t>медленно, зато </a:t>
            </a:r>
            <a:r>
              <a:rPr lang="ru-RU" sz="3200" i="1" u="sng" dirty="0" smtClean="0">
                <a:solidFill>
                  <a:srgbClr val="FF0000"/>
                </a:solidFill>
              </a:rPr>
              <a:t>водитель показал</a:t>
            </a:r>
            <a:r>
              <a:rPr lang="ru-RU" sz="3200" i="1" dirty="0" smtClean="0">
                <a:solidFill>
                  <a:srgbClr val="FF0000"/>
                </a:solidFill>
              </a:rPr>
              <a:t> нам красоты того края.</a:t>
            </a: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748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97831" y="1130967"/>
            <a:ext cx="11177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      </a:t>
            </a:r>
          </a:p>
          <a:p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392303"/>
            <a:ext cx="12191999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  <a:latin typeface="+mj-lt"/>
              </a:rPr>
              <a:t>Рассмотрим основные правила </a:t>
            </a:r>
            <a:r>
              <a:rPr lang="ru-RU" sz="3200" i="1" dirty="0" smtClean="0">
                <a:solidFill>
                  <a:schemeClr val="bg1"/>
                </a:solidFill>
                <a:latin typeface="+mj-lt"/>
              </a:rPr>
              <a:t>постановки запятых в таких предложениях</a:t>
            </a:r>
            <a:r>
              <a:rPr lang="ru-RU" sz="3200" i="1" dirty="0" smtClean="0"/>
              <a:t>.</a:t>
            </a:r>
          </a:p>
          <a:p>
            <a:pPr algn="ctr"/>
            <a:endParaRPr lang="ru-RU" sz="3200" i="1" dirty="0" smtClean="0"/>
          </a:p>
          <a:p>
            <a:pPr algn="ctr"/>
            <a:r>
              <a:rPr lang="ru-RU" sz="3200" i="1" dirty="0" smtClean="0"/>
              <a:t>4 Если грамматические основы в предложении соединяются повторяющимся союзом, то запятые ставить нужно.</a:t>
            </a:r>
          </a:p>
          <a:p>
            <a:pPr algn="ctr"/>
            <a:endParaRPr lang="ru-RU" sz="3200" i="1" dirty="0" smtClean="0"/>
          </a:p>
          <a:p>
            <a:pPr algn="ctr"/>
            <a:r>
              <a:rPr lang="ru-RU" sz="3200" i="1" dirty="0" smtClean="0">
                <a:solidFill>
                  <a:srgbClr val="FFFF00"/>
                </a:solidFill>
              </a:rPr>
              <a:t>Приведем пример: К сожалению, </a:t>
            </a:r>
            <a:r>
              <a:rPr lang="ru-RU" sz="3200" i="1" u="sng" dirty="0" smtClean="0">
                <a:solidFill>
                  <a:srgbClr val="FFFF00"/>
                </a:solidFill>
              </a:rPr>
              <a:t>то ли </a:t>
            </a:r>
            <a:r>
              <a:rPr lang="ru-RU" sz="3200" i="1" dirty="0" smtClean="0">
                <a:solidFill>
                  <a:srgbClr val="FFFF00"/>
                </a:solidFill>
              </a:rPr>
              <a:t>учительница заболела, </a:t>
            </a:r>
            <a:r>
              <a:rPr lang="ru-RU" sz="3200" i="1" u="sng" dirty="0" smtClean="0">
                <a:solidFill>
                  <a:srgbClr val="FFFF00"/>
                </a:solidFill>
              </a:rPr>
              <a:t>то ли</a:t>
            </a:r>
            <a:r>
              <a:rPr lang="ru-RU" sz="3200" i="1" dirty="0" smtClean="0">
                <a:solidFill>
                  <a:srgbClr val="FFFF00"/>
                </a:solidFill>
              </a:rPr>
              <a:t> ребята решили прогулять урок </a:t>
            </a:r>
          </a:p>
          <a:p>
            <a:pPr algn="ctr"/>
            <a:endParaRPr lang="ru-RU" sz="3200" i="1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6892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831</Words>
  <Application>Microsoft Office PowerPoint</Application>
  <PresentationFormat>Широкоэкранный</PresentationFormat>
  <Paragraphs>183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Bahnschrift Condensed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Пользователь Windows</cp:lastModifiedBy>
  <cp:revision>27</cp:revision>
  <dcterms:created xsi:type="dcterms:W3CDTF">2020-04-18T11:51:44Z</dcterms:created>
  <dcterms:modified xsi:type="dcterms:W3CDTF">2023-01-19T08:13:16Z</dcterms:modified>
</cp:coreProperties>
</file>