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7"/>
  </p:notesMasterIdLst>
  <p:sldIdLst>
    <p:sldId id="309" r:id="rId2"/>
    <p:sldId id="304" r:id="rId3"/>
    <p:sldId id="308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56" r:id="rId18"/>
    <p:sldId id="291" r:id="rId19"/>
    <p:sldId id="292" r:id="rId20"/>
    <p:sldId id="303" r:id="rId21"/>
    <p:sldId id="287" r:id="rId22"/>
    <p:sldId id="260" r:id="rId23"/>
    <p:sldId id="261" r:id="rId24"/>
    <p:sldId id="262" r:id="rId25"/>
    <p:sldId id="293" r:id="rId26"/>
    <p:sldId id="288" r:id="rId27"/>
    <p:sldId id="295" r:id="rId28"/>
    <p:sldId id="296" r:id="rId29"/>
    <p:sldId id="294" r:id="rId30"/>
    <p:sldId id="265" r:id="rId31"/>
    <p:sldId id="268" r:id="rId32"/>
    <p:sldId id="270" r:id="rId33"/>
    <p:sldId id="297" r:id="rId34"/>
    <p:sldId id="269" r:id="rId35"/>
    <p:sldId id="298" r:id="rId36"/>
    <p:sldId id="299" r:id="rId37"/>
    <p:sldId id="300" r:id="rId38"/>
    <p:sldId id="271" r:id="rId39"/>
    <p:sldId id="301" r:id="rId40"/>
    <p:sldId id="272" r:id="rId41"/>
    <p:sldId id="302" r:id="rId42"/>
    <p:sldId id="305" r:id="rId43"/>
    <p:sldId id="306" r:id="rId44"/>
    <p:sldId id="307" r:id="rId45"/>
    <p:sldId id="273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>
        <p:scale>
          <a:sx n="76" d="100"/>
          <a:sy n="76" d="100"/>
        </p:scale>
        <p:origin x="-120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AB5FE-19FB-467C-B7DF-60BD075AB406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A93CC-3EDF-4380-B302-2D4AE654E2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973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A93CC-3EDF-4380-B302-2D4AE654E2C7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DEEBC28-46BC-44E8-A078-3CDE98CE96AD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69C9819-BAE5-42F3-974A-40203FD1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8;&#1085;&#1085;&#1072;\&#1056;&#1072;&#1073;&#1086;&#1095;&#1080;&#1081;%20&#1089;&#1090;&#1086;&#1083;\&#1052;&#1080;&#1093;&#1072;&#1080;&#1083;%20&#1051;&#1086;&#1084;&#1072;&#1085;&#1086;&#1089;&#1086;&#1074;\&#1048;&#1086;&#1075;&#1072;&#1085;&#1085;+&#1057;&#1077;&#1073;&#1072;&#1089;&#1090;&#1100;&#1103;&#1085;+&#1041;&#1072;&#1093;++&#1064;&#1072;&#1088;&#1083;&#1100;+&#1043;&#1091;&#1085;&#1086;+-+&amp;quot;&#1040;&#1074;&#1077;,+&#1052;&#1072;&#1088;&#1080;&#1103;&amp;quot;.mp3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7.privet.ru/lr/0911b78ac6a3e4c03e88ae4dd573fc06" TargetMode="External"/><Relationship Id="rId7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quifer.ru/images/zimnii-dvorec/zimnii-dvorec-0.jpg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hyperlink" Target="http://school.excurspb.ru/images/stories/inter/hermitage/hermitage19.jpg" TargetMode="External"/><Relationship Id="rId4" Type="http://schemas.openxmlformats.org/officeDocument/2006/relationships/image" Target="../media/image2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hyperlink" Target="http://screenshots.etvnet.com/000/569/580/b04.jpg" TargetMode="External"/><Relationship Id="rId4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ru.wikipedia.org/wiki/%D0%A4%D0%B0%D0%B9%D0%BB:Suvorov_Alex_V.jpg" TargetMode="Externa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upload.wikimedia.org/wikipedia/commons/1/16/AdmFFUshakoffByBazhanoff-e.jpg" TargetMode="Externa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://fotki.yandex.ru/users/wilderweine/view/50670/" TargetMode="External"/><Relationship Id="rId13" Type="http://schemas.openxmlformats.org/officeDocument/2006/relationships/hyperlink" Target="http://www.pouke.org/forum/topic/3926-%d1%80%d0%b0%d0%b7%d0%bd%d0%be%d0%b5/page__st__12" TargetMode="External"/><Relationship Id="rId18" Type="http://schemas.openxmlformats.org/officeDocument/2006/relationships/hyperlink" Target="http://turbina.ru/guide/Sankt-Peterburg-Rossiya-112311/Zametki/Blistatelnyy-Peterburg-Ermitazh-40488/?feed=1" TargetMode="External"/><Relationship Id="rId3" Type="http://schemas.openxmlformats.org/officeDocument/2006/relationships/hyperlink" Target="http://pravicon.com/sv-2044" TargetMode="External"/><Relationship Id="rId7" Type="http://schemas.openxmlformats.org/officeDocument/2006/relationships/hyperlink" Target="http://sava.clan.su/forum/18-27-1" TargetMode="External"/><Relationship Id="rId12" Type="http://schemas.openxmlformats.org/officeDocument/2006/relationships/hyperlink" Target="http://www.nomana.ru/tov/sankt-peterburg-vid-na-dvortsovuyu-nab" TargetMode="External"/><Relationship Id="rId17" Type="http://schemas.openxmlformats.org/officeDocument/2006/relationships/hyperlink" Target="http://www.hermitagemuseum.org/html_Ru/04/2008/hm4_1_196_4.html" TargetMode="External"/><Relationship Id="rId2" Type="http://schemas.openxmlformats.org/officeDocument/2006/relationships/hyperlink" Target="http://www.rukopashniki.ru/index.php?option=com_content&amp;view=article&amp;id=97:14-&amp;catid=1:2009-05-13-22-04-31&amp;Itemid=1" TargetMode="External"/><Relationship Id="rId16" Type="http://schemas.openxmlformats.org/officeDocument/2006/relationships/hyperlink" Target="http://www.leningradobl.ru/about/peterbu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eenmama.ua/nid/1677115/mnid/2371494" TargetMode="External"/><Relationship Id="rId11" Type="http://schemas.openxmlformats.org/officeDocument/2006/relationships/hyperlink" Target="http://www.midkydu.org/photos-smile/4347-moskva-i-piter-proshlogo-veka-v.html" TargetMode="External"/><Relationship Id="rId5" Type="http://schemas.openxmlformats.org/officeDocument/2006/relationships/hyperlink" Target="http://www.gid-spb.ru/museums" TargetMode="External"/><Relationship Id="rId15" Type="http://schemas.openxmlformats.org/officeDocument/2006/relationships/hyperlink" Target="http://www.vidspb.ru/60/?lang=fi" TargetMode="External"/><Relationship Id="rId10" Type="http://schemas.openxmlformats.org/officeDocument/2006/relationships/hyperlink" Target="http://ekaterina-ii.lit-info.ru/review/ekaterina-ii/004/356.htm" TargetMode="External"/><Relationship Id="rId4" Type="http://schemas.openxmlformats.org/officeDocument/2006/relationships/hyperlink" Target="http://www.nubo.ru/pavel_egorov/home/turism/turism37.html" TargetMode="External"/><Relationship Id="rId9" Type="http://schemas.openxmlformats.org/officeDocument/2006/relationships/hyperlink" Target="http://www.liveinternet.ru/users/3330352/rubric/1233484" TargetMode="External"/><Relationship Id="rId14" Type="http://schemas.openxmlformats.org/officeDocument/2006/relationships/hyperlink" Target="http://wiki.syktsu.ru/index.php/%D0%93%D0%BE%D1%81%D1%83%D0%B4%D0%B0%D1%80%D1%81%D1%82%D0%B2%D0%B5%D0%BD%D0%BD%D1%8B%D0%B9_%D0%AD%D1%80%D0%BC%D0%B8%D1%82%D0%B0%D0%B6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Булыгина Т.А.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r>
              <a:rPr lang="ru-RU" dirty="0" smtClean="0"/>
              <a:t>МОУ «</a:t>
            </a:r>
            <a:r>
              <a:rPr lang="ru-RU" dirty="0" err="1" smtClean="0"/>
              <a:t>Еленинская</a:t>
            </a:r>
            <a:r>
              <a:rPr lang="ru-RU" dirty="0" smtClean="0"/>
              <a:t> СОШ»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ЕКАТЕРИНА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ВЕЛИКАЯ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4 класс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окружающий мир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41404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526419"/>
              </p:ext>
            </p:extLst>
          </p:nvPr>
        </p:nvGraphicFramePr>
        <p:xfrm>
          <a:off x="683562" y="908718"/>
          <a:ext cx="8064901" cy="5400603"/>
        </p:xfrm>
        <a:graphic>
          <a:graphicData uri="http://schemas.openxmlformats.org/drawingml/2006/table">
            <a:tbl>
              <a:tblPr/>
              <a:tblGrid>
                <a:gridCol w="454183"/>
                <a:gridCol w="446298"/>
                <a:gridCol w="438412"/>
                <a:gridCol w="454183"/>
                <a:gridCol w="446298"/>
                <a:gridCol w="454183"/>
                <a:gridCol w="446298"/>
                <a:gridCol w="438412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54183"/>
                <a:gridCol w="462067"/>
              </a:tblGrid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5351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213432"/>
              </p:ext>
            </p:extLst>
          </p:nvPr>
        </p:nvGraphicFramePr>
        <p:xfrm>
          <a:off x="683562" y="908718"/>
          <a:ext cx="8064901" cy="5400603"/>
        </p:xfrm>
        <a:graphic>
          <a:graphicData uri="http://schemas.openxmlformats.org/drawingml/2006/table">
            <a:tbl>
              <a:tblPr/>
              <a:tblGrid>
                <a:gridCol w="454183"/>
                <a:gridCol w="446298"/>
                <a:gridCol w="438412"/>
                <a:gridCol w="454183"/>
                <a:gridCol w="446298"/>
                <a:gridCol w="454183"/>
                <a:gridCol w="446298"/>
                <a:gridCol w="438412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54183"/>
                <a:gridCol w="462067"/>
              </a:tblGrid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5351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479084"/>
              </p:ext>
            </p:extLst>
          </p:nvPr>
        </p:nvGraphicFramePr>
        <p:xfrm>
          <a:off x="683562" y="908718"/>
          <a:ext cx="8064901" cy="5400603"/>
        </p:xfrm>
        <a:graphic>
          <a:graphicData uri="http://schemas.openxmlformats.org/drawingml/2006/table">
            <a:tbl>
              <a:tblPr/>
              <a:tblGrid>
                <a:gridCol w="454183"/>
                <a:gridCol w="446298"/>
                <a:gridCol w="438412"/>
                <a:gridCol w="454183"/>
                <a:gridCol w="446298"/>
                <a:gridCol w="454183"/>
                <a:gridCol w="446298"/>
                <a:gridCol w="438412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54183"/>
                <a:gridCol w="462067"/>
              </a:tblGrid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0587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711599"/>
              </p:ext>
            </p:extLst>
          </p:nvPr>
        </p:nvGraphicFramePr>
        <p:xfrm>
          <a:off x="683562" y="908718"/>
          <a:ext cx="8064901" cy="5400603"/>
        </p:xfrm>
        <a:graphic>
          <a:graphicData uri="http://schemas.openxmlformats.org/drawingml/2006/table">
            <a:tbl>
              <a:tblPr/>
              <a:tblGrid>
                <a:gridCol w="454183"/>
                <a:gridCol w="446298"/>
                <a:gridCol w="438412"/>
                <a:gridCol w="454183"/>
                <a:gridCol w="446298"/>
                <a:gridCol w="454183"/>
                <a:gridCol w="446298"/>
                <a:gridCol w="438412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54183"/>
                <a:gridCol w="462067"/>
              </a:tblGrid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0587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526847"/>
              </p:ext>
            </p:extLst>
          </p:nvPr>
        </p:nvGraphicFramePr>
        <p:xfrm>
          <a:off x="683562" y="908718"/>
          <a:ext cx="8064901" cy="5400603"/>
        </p:xfrm>
        <a:graphic>
          <a:graphicData uri="http://schemas.openxmlformats.org/drawingml/2006/table">
            <a:tbl>
              <a:tblPr/>
              <a:tblGrid>
                <a:gridCol w="454183"/>
                <a:gridCol w="446298"/>
                <a:gridCol w="438412"/>
                <a:gridCol w="454183"/>
                <a:gridCol w="446298"/>
                <a:gridCol w="454183"/>
                <a:gridCol w="446298"/>
                <a:gridCol w="438412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54183"/>
                <a:gridCol w="462067"/>
              </a:tblGrid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0587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Файл:Cath2russi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3688" y="471067"/>
            <a:ext cx="5328592" cy="705945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0125953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Файл:Cath2russi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714356"/>
            <a:ext cx="3857652" cy="47149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428564" y="5429264"/>
            <a:ext cx="87154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Екатерина Великая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5589240"/>
            <a:ext cx="367240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75568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Файл:Cath2russi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714356"/>
            <a:ext cx="3857652" cy="47149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428564" y="5429264"/>
            <a:ext cx="87154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Екатерина Великая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44824"/>
            <a:ext cx="89578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Задачи урока:</a:t>
            </a:r>
          </a:p>
          <a:p>
            <a:r>
              <a:rPr lang="ru-RU" sz="3600" dirty="0" smtClean="0"/>
              <a:t>- </a:t>
            </a:r>
            <a:r>
              <a:rPr lang="ru-RU" sz="3600" dirty="0"/>
              <a:t>биография  Екатерины </a:t>
            </a:r>
            <a:r>
              <a:rPr lang="en-US" sz="3600" dirty="0"/>
              <a:t>II</a:t>
            </a:r>
            <a:endParaRPr lang="ru-RU" sz="3600" dirty="0"/>
          </a:p>
          <a:p>
            <a:r>
              <a:rPr lang="ru-RU" sz="3600" dirty="0"/>
              <a:t>-  почему «Великая»</a:t>
            </a:r>
          </a:p>
          <a:p>
            <a:r>
              <a:rPr lang="ru-RU" sz="3600" dirty="0"/>
              <a:t> - «+» и «-» правления</a:t>
            </a:r>
          </a:p>
          <a:p>
            <a:r>
              <a:rPr lang="ru-RU" sz="3600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9778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lh5.googleusercontent.com/w5lAwEa7L42s8KSBwfP8dbRdiIKOzhGPu8_IMVOUGJOTI3ld9ZR-gXMTgtlslKcpX217nWVzwLf9MmjE1zth5shL8-bF_wQ44852bPzMkIhKB0jjYH8OPzirdvSysoQPdLjfcZ1DvXJHXXFgSA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4752528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483768" y="836712"/>
            <a:ext cx="4812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Шкала знаний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844318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2564904"/>
            <a:ext cx="8305800" cy="1981200"/>
          </a:xfrm>
        </p:spPr>
        <p:txBody>
          <a:bodyPr/>
          <a:lstStyle/>
          <a:p>
            <a:pPr marL="305435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Начинаем мы опять </a:t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 истории шагать. </a:t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Чтобы всё понятно стало </a:t>
            </a:r>
            <a:b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Потрудились мы немало.</a:t>
            </a:r>
            <a:r>
              <a:rPr lang="ru-RU" dirty="0"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01622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35604"/>
            <a:ext cx="2137420" cy="2151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717032"/>
            <a:ext cx="2489231" cy="248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77426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ru-static.z-dn.net/files/d2b/84b24481cb744b85e4996a6f465dcd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787287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01111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0.liveinternet.ru/images/attach/c/2/72/226/72226797_1300460186_2010_1_l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28"/>
            <a:ext cx="4587422" cy="487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99592" y="5157192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София Фредерика Августа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Ангальт-Цербстская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16724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29190" y="1500174"/>
            <a:ext cx="39290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Блистая при русском дворе красотою и умом, Екатерина весь свой досуг употребляла на самообразование. Она много читала. Едва ли в целой России была женщина образованнее нее.</a:t>
            </a:r>
            <a:endParaRPr lang="ru-RU" sz="2400" dirty="0"/>
          </a:p>
        </p:txBody>
      </p:sp>
      <p:pic>
        <p:nvPicPr>
          <p:cNvPr id="7" name="Рисунок 6" descr="http://img.liveinternet.ru/images/attach/2/13801/13801259_Kateri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442915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5016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После смерти супруга Петра III в 1762 году Екатерина стала императрицей.</a:t>
            </a:r>
          </a:p>
        </p:txBody>
      </p:sp>
      <p:pic>
        <p:nvPicPr>
          <p:cNvPr id="3" name="Рисунок 2" descr="http://imganaliz.hurriyet.com.tr/LiveImages/YeniFotoAnaliz/604/D%c3%bcnyan%c4%b1n%20en%20tuhaf%20h%c3%bck%c3%bcmet%20s%c4%b1rlar%c4%b1/2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85728"/>
            <a:ext cx="485778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4942" y="785794"/>
            <a:ext cx="34290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Екатерина царствовала 34 года. Все это время наполнено громкими победами русских и мудрыми распоряжениями императрицы. Поэтому история дала ей имя Великой. В ее честь в Петербурге поставлен памятник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" name="Рисунок 2" descr="http://eti.ru/uploads/posts/old/thumbs/1214314395_piter_0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85728"/>
            <a:ext cx="4500594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637/0017995e-b0ed777d/hello_html_53a0d0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85545" cy="644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3935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799288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>
                <a:latin typeface="Times New Roman"/>
                <a:ea typeface="Times New Roman"/>
              </a:rPr>
              <a:t>1 группа</a:t>
            </a:r>
          </a:p>
          <a:p>
            <a:pPr algn="ctr">
              <a:lnSpc>
                <a:spcPct val="105000"/>
              </a:lnSpc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Путешествие в Санкт-Петербург» </a:t>
            </a:r>
            <a:endParaRPr lang="ru-RU" sz="3200" b="1" dirty="0" smtClean="0">
              <a:latin typeface="Times New Roman"/>
              <a:ea typeface="Times New Roman"/>
            </a:endParaRPr>
          </a:p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 smtClean="0">
                <a:latin typeface="Times New Roman"/>
                <a:ea typeface="Times New Roman"/>
              </a:rPr>
              <a:t>2 </a:t>
            </a:r>
            <a:r>
              <a:rPr lang="ru-RU" sz="3200" b="1" dirty="0">
                <a:latin typeface="Times New Roman"/>
                <a:ea typeface="Times New Roman"/>
              </a:rPr>
              <a:t>группа</a:t>
            </a:r>
          </a:p>
          <a:p>
            <a:pPr algn="ctr">
              <a:lnSpc>
                <a:spcPct val="105000"/>
              </a:lnSpc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Дворяне и крепостные крестьяне» </a:t>
            </a:r>
            <a:endParaRPr lang="ru-RU" sz="3200" b="1" dirty="0" smtClean="0">
              <a:latin typeface="Times New Roman"/>
              <a:ea typeface="Times New Roman"/>
            </a:endParaRPr>
          </a:p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 smtClean="0">
                <a:latin typeface="Times New Roman"/>
                <a:ea typeface="Times New Roman"/>
              </a:rPr>
              <a:t>3 </a:t>
            </a:r>
            <a:r>
              <a:rPr lang="ru-RU" sz="3200" b="1" dirty="0">
                <a:latin typeface="Times New Roman"/>
                <a:ea typeface="Times New Roman"/>
              </a:rPr>
              <a:t>группа</a:t>
            </a:r>
          </a:p>
          <a:p>
            <a:pPr lvl="0" algn="ctr">
              <a:lnSpc>
                <a:spcPct val="10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Знаменитые военачальники» </a:t>
            </a:r>
            <a:endParaRPr lang="ru-RU" sz="32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4149080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по учебнику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с. 106-110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подобранным  дополнительным материалом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36950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11b0/0004f3af-54b35fd0/hello_html_m59c5a39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3975" y="332740"/>
            <a:ext cx="9251950" cy="6192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84018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799288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>
                <a:latin typeface="Times New Roman"/>
                <a:ea typeface="Times New Roman"/>
              </a:rPr>
              <a:t>1 группа</a:t>
            </a:r>
          </a:p>
          <a:p>
            <a:pPr algn="ctr">
              <a:lnSpc>
                <a:spcPct val="105000"/>
              </a:lnSpc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Путешествие в Санкт-Петербург» </a:t>
            </a:r>
            <a:endParaRPr lang="ru-RU" sz="3200" b="1" dirty="0" smtClean="0">
              <a:latin typeface="Times New Roman"/>
              <a:ea typeface="Times New Roman"/>
            </a:endParaRPr>
          </a:p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 smtClean="0">
                <a:latin typeface="Times New Roman"/>
                <a:ea typeface="Times New Roman"/>
              </a:rPr>
              <a:t>2 </a:t>
            </a:r>
            <a:r>
              <a:rPr lang="ru-RU" sz="3200" b="1" dirty="0">
                <a:latin typeface="Times New Roman"/>
                <a:ea typeface="Times New Roman"/>
              </a:rPr>
              <a:t>группа</a:t>
            </a:r>
          </a:p>
          <a:p>
            <a:pPr algn="ctr">
              <a:lnSpc>
                <a:spcPct val="105000"/>
              </a:lnSpc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Дворяне и крепостные крестьяне» </a:t>
            </a:r>
            <a:endParaRPr lang="ru-RU" sz="3200" b="1" dirty="0" smtClean="0">
              <a:latin typeface="Times New Roman"/>
              <a:ea typeface="Times New Roman"/>
            </a:endParaRPr>
          </a:p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 smtClean="0">
                <a:latin typeface="Times New Roman"/>
                <a:ea typeface="Times New Roman"/>
              </a:rPr>
              <a:t>3 </a:t>
            </a:r>
            <a:r>
              <a:rPr lang="ru-RU" sz="3200" b="1" dirty="0">
                <a:latin typeface="Times New Roman"/>
                <a:ea typeface="Times New Roman"/>
              </a:rPr>
              <a:t>группа</a:t>
            </a:r>
          </a:p>
          <a:p>
            <a:pPr lvl="0" algn="ctr">
              <a:lnSpc>
                <a:spcPct val="10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Знаменитые военачальники» </a:t>
            </a:r>
            <a:endParaRPr lang="ru-RU" sz="32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4149080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по учебнику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с. 106-110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подобранным  дополнительным материалом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4857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Картинка 436 из 1049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3312368" cy="24859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67944" y="404664"/>
            <a:ext cx="481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 Петербурге на главной площади возник памятник Петру I – «Медный всадник»</a:t>
            </a:r>
          </a:p>
        </p:txBody>
      </p:sp>
      <p:pic>
        <p:nvPicPr>
          <p:cNvPr id="5" name="Picture 14" descr="Картинка 67 из 4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5976" y="1635123"/>
            <a:ext cx="4032448" cy="26620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2890600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Нева оделась в каменные набережные, строились каменные и чугунные мосты</a:t>
            </a:r>
            <a:r>
              <a:rPr lang="ru-RU" dirty="0"/>
              <a:t>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297142"/>
            <a:ext cx="3528391" cy="219342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427984" y="4653136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В  середине  </a:t>
            </a:r>
            <a:r>
              <a:rPr lang="en-US" b="1" dirty="0"/>
              <a:t>XVIII</a:t>
            </a:r>
            <a:r>
              <a:rPr lang="ru-RU" b="1" dirty="0"/>
              <a:t>  века  на  берегу  Невы  возводится  великолепный  Зимний  дворец.</a:t>
            </a:r>
          </a:p>
        </p:txBody>
      </p:sp>
    </p:spTree>
    <p:extLst>
      <p:ext uri="{BB962C8B-B14F-4D97-AF65-F5344CB8AC3E}">
        <p14:creationId xmlns:p14="http://schemas.microsoft.com/office/powerpoint/2010/main" val="294489886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31840" y="1628800"/>
            <a:ext cx="6350496" cy="28194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0066"/>
                </a:solidFill>
              </a:rPr>
              <a:t>Михаил</a:t>
            </a:r>
            <a:br>
              <a:rPr lang="ru-RU" b="1" i="1" dirty="0" smtClean="0">
                <a:solidFill>
                  <a:srgbClr val="000066"/>
                </a:solidFill>
              </a:rPr>
            </a:br>
            <a:r>
              <a:rPr lang="ru-RU" b="1" i="1" dirty="0" smtClean="0">
                <a:solidFill>
                  <a:srgbClr val="000066"/>
                </a:solidFill>
              </a:rPr>
              <a:t>Васильевич</a:t>
            </a:r>
            <a:br>
              <a:rPr lang="ru-RU" b="1" i="1" dirty="0" smtClean="0">
                <a:solidFill>
                  <a:srgbClr val="000066"/>
                </a:solidFill>
              </a:rPr>
            </a:br>
            <a:r>
              <a:rPr lang="ru-RU" b="1" i="1" dirty="0" smtClean="0">
                <a:solidFill>
                  <a:srgbClr val="000066"/>
                </a:solidFill>
              </a:rPr>
              <a:t>Ломоносов</a:t>
            </a:r>
            <a:br>
              <a:rPr lang="ru-RU" b="1" i="1" dirty="0" smtClean="0">
                <a:solidFill>
                  <a:srgbClr val="000066"/>
                </a:solidFill>
              </a:rPr>
            </a:br>
            <a:r>
              <a:rPr lang="ru-RU" b="1" i="1" dirty="0" smtClean="0">
                <a:solidFill>
                  <a:srgbClr val="000066"/>
                </a:solidFill>
              </a:rPr>
              <a:t>(1711-1765)</a:t>
            </a:r>
          </a:p>
        </p:txBody>
      </p:sp>
      <p:pic>
        <p:nvPicPr>
          <p:cNvPr id="4101" name="Picture 5" descr="lomonoco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84784"/>
            <a:ext cx="36195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Иоганн+Себастьян+Бах++Шарль+Гуно+-+&amp;quot;Аве,+Мария&amp;quot;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7162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791200"/>
            <a:ext cx="3124200" cy="91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1200" b="1" i="1" smtClean="0"/>
          </a:p>
        </p:txBody>
      </p:sp>
      <p:pic>
        <p:nvPicPr>
          <p:cNvPr id="6" name="Содержимое 6" descr="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3527" y="260648"/>
            <a:ext cx="4372171" cy="626469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51308693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17" dur="1" fill="hold"/>
                                        <p:tgtEl>
                                          <p:spTgt spid="4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7">
                <p:cTn id="2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2"/>
                </p:tgtEl>
              </p:cMediaNode>
            </p:audio>
          </p:childTnLst>
        </p:cTn>
      </p:par>
    </p:tnLst>
    <p:bldLst>
      <p:bldP spid="409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0" dirty="0" smtClean="0">
                <a:solidFill>
                  <a:srgbClr val="000066"/>
                </a:solidFill>
              </a:rPr>
              <a:t>ЭРМИТАЖ</a:t>
            </a:r>
          </a:p>
        </p:txBody>
      </p:sp>
      <p:pic>
        <p:nvPicPr>
          <p:cNvPr id="3" name="Picture 8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00108"/>
            <a:ext cx="5715000" cy="3981450"/>
          </a:xfrm>
          <a:prstGeom prst="rect">
            <a:avLst/>
          </a:prstGeom>
          <a:noFill/>
        </p:spPr>
      </p:pic>
      <p:pic>
        <p:nvPicPr>
          <p:cNvPr id="4" name="Picture 10" descr="Картинка 7 из 1649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4292600"/>
            <a:ext cx="2881313" cy="2165350"/>
          </a:xfrm>
          <a:prstGeom prst="rect">
            <a:avLst/>
          </a:prstGeom>
          <a:noFill/>
        </p:spPr>
      </p:pic>
      <p:pic>
        <p:nvPicPr>
          <p:cNvPr id="5" name="Picture 12" descr="image00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572008"/>
            <a:ext cx="2828925" cy="2122487"/>
          </a:xfrm>
          <a:prstGeom prst="rect">
            <a:avLst/>
          </a:prstGeom>
          <a:noFill/>
        </p:spPr>
      </p:pic>
      <p:pic>
        <p:nvPicPr>
          <p:cNvPr id="6" name="Picture 14" descr="Картинка 1 из 16499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4581525"/>
            <a:ext cx="2711450" cy="21304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spb-guide.ru/img/8037/39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14686"/>
            <a:ext cx="4929190" cy="3643314"/>
          </a:xfrm>
          <a:prstGeom prst="rect">
            <a:avLst/>
          </a:prstGeom>
          <a:noFill/>
        </p:spPr>
      </p:pic>
      <p:pic>
        <p:nvPicPr>
          <p:cNvPr id="7" name="Рисунок 6" descr="http://img-fotki.yandex.ru/get/3313/fchstudents.d4/0_21290_183f9b0e_XL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143248"/>
            <a:ext cx="450056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chool.excurspb.ru/images/stories/inter/hermitage/hermitage19.jpg">
            <a:hlinkClick r:id="rId5" tgtFrame="_blank"/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4500562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worlds.ru/photo/russia_300120101944_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3438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57158" y="2714620"/>
            <a:ext cx="842968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 </a:t>
            </a:r>
            <a:r>
              <a:rPr lang="ru-RU" sz="2400" dirty="0" smtClean="0"/>
              <a:t>Эрмитаже </a:t>
            </a:r>
            <a:r>
              <a:rPr lang="ru-RU" sz="2400" dirty="0"/>
              <a:t>хранится огромное количество экспонатов: </a:t>
            </a:r>
            <a:endParaRPr lang="ru-RU" sz="2400" dirty="0" smtClean="0"/>
          </a:p>
          <a:p>
            <a:pPr algn="ctr"/>
            <a:r>
              <a:rPr lang="ru-RU" sz="2400" dirty="0" smtClean="0"/>
              <a:t>от </a:t>
            </a:r>
            <a:r>
              <a:rPr lang="ru-RU" sz="2400" dirty="0"/>
              <a:t>глубокой древности до наших дней.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avi-novokom.ru/photo/42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28614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artinvestment.ru/content/download/news_2010/20101027_amfora%20s_lozoy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357166"/>
            <a:ext cx="200026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nlr.ru/nlr/dary/image/herm_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143248"/>
            <a:ext cx="2471100" cy="337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creenshots.etvnet.com/000/569/580/b04.jpg">
            <a:hlinkClick r:id="rId5" tgtFrame="_blank"/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428604"/>
            <a:ext cx="200029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t.tourbina.ru/photos.3/4/3/439864/big.photo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500438"/>
            <a:ext cx="464347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799288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>
                <a:latin typeface="Times New Roman"/>
                <a:ea typeface="Times New Roman"/>
              </a:rPr>
              <a:t>1 группа</a:t>
            </a:r>
          </a:p>
          <a:p>
            <a:pPr algn="ctr">
              <a:lnSpc>
                <a:spcPct val="105000"/>
              </a:lnSpc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Путешествие в Санкт-Петербург» </a:t>
            </a:r>
            <a:endParaRPr lang="ru-RU" sz="3200" b="1" dirty="0" smtClean="0">
              <a:latin typeface="Times New Roman"/>
              <a:ea typeface="Times New Roman"/>
            </a:endParaRPr>
          </a:p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 smtClean="0">
                <a:latin typeface="Times New Roman"/>
                <a:ea typeface="Times New Roman"/>
              </a:rPr>
              <a:t>2 </a:t>
            </a:r>
            <a:r>
              <a:rPr lang="ru-RU" sz="3200" b="1" dirty="0">
                <a:latin typeface="Times New Roman"/>
                <a:ea typeface="Times New Roman"/>
              </a:rPr>
              <a:t>группа</a:t>
            </a:r>
          </a:p>
          <a:p>
            <a:pPr algn="ctr">
              <a:lnSpc>
                <a:spcPct val="105000"/>
              </a:lnSpc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Дворяне и крепостные крестьяне» </a:t>
            </a:r>
            <a:endParaRPr lang="ru-RU" sz="3200" b="1" dirty="0" smtClean="0">
              <a:latin typeface="Times New Roman"/>
              <a:ea typeface="Times New Roman"/>
            </a:endParaRPr>
          </a:p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 smtClean="0">
                <a:latin typeface="Times New Roman"/>
                <a:ea typeface="Times New Roman"/>
              </a:rPr>
              <a:t>3 </a:t>
            </a:r>
            <a:r>
              <a:rPr lang="ru-RU" sz="3200" b="1" dirty="0">
                <a:latin typeface="Times New Roman"/>
                <a:ea typeface="Times New Roman"/>
              </a:rPr>
              <a:t>группа</a:t>
            </a:r>
          </a:p>
          <a:p>
            <a:pPr lvl="0" algn="ctr">
              <a:lnSpc>
                <a:spcPct val="10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Знаменитые военачальники» </a:t>
            </a:r>
            <a:endParaRPr lang="ru-RU" sz="32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4149080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по учебнику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с. 106-110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подобранным  дополнительным материалом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16098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В 1785 году Екатерина II издает </a:t>
            </a:r>
            <a:endParaRPr lang="ru-RU" sz="2800" dirty="0" smtClean="0"/>
          </a:p>
          <a:p>
            <a:pPr algn="ctr"/>
            <a:r>
              <a:rPr lang="ru-RU" sz="2800" b="1" dirty="0" smtClean="0"/>
              <a:t>«</a:t>
            </a:r>
            <a:r>
              <a:rPr lang="ru-RU" sz="2800" b="1" dirty="0"/>
              <a:t>Жалованную грамоту дворянству»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43438" y="1785926"/>
            <a:ext cx="4000528" cy="39703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/>
              <a:t>1) дворяне освобождались от телесных наказаний, налога, обязательной службы;</a:t>
            </a:r>
          </a:p>
          <a:p>
            <a:r>
              <a:rPr lang="ru-RU" sz="2800" dirty="0"/>
              <a:t>2) подтверждалось право собственности на землю и крепостных крестьян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Рисунок 4" descr="http://www.noble.kiev.ua/wp-content/uploads/2010/06/g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428736"/>
            <a:ext cx="4214842" cy="47863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6858000" y="0"/>
            <a:ext cx="2133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294967295"/>
          </p:nvPr>
        </p:nvSpPr>
        <p:spPr>
          <a:xfrm>
            <a:off x="5867400" y="6537325"/>
            <a:ext cx="2895600" cy="3206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Company Logo</a:t>
            </a:r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chemeClr val="tx1"/>
                </a:solidFill>
              </a:rPr>
              <a:t>Жизнь  дворянства </a:t>
            </a:r>
            <a:r>
              <a:rPr lang="ru-RU" b="1" i="1" u="sng" dirty="0" smtClean="0">
                <a:solidFill>
                  <a:schemeClr val="tx1"/>
                </a:solidFill>
              </a:rPr>
              <a:t> и крестьян</a:t>
            </a:r>
            <a:endParaRPr lang="ru-RU" b="1" i="1" u="sng" dirty="0">
              <a:solidFill>
                <a:schemeClr val="tx1"/>
              </a:solidFill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66"/>
                </a:solidFill>
              </a:rPr>
              <a:t>Многие  дворяне  переселились  в  свои усадьбы.</a:t>
            </a:r>
          </a:p>
          <a:p>
            <a:r>
              <a:rPr lang="ru-RU" dirty="0">
                <a:solidFill>
                  <a:srgbClr val="000066"/>
                </a:solidFill>
              </a:rPr>
              <a:t>Дворяне  владели  крепостными крестьянами.</a:t>
            </a:r>
          </a:p>
          <a:p>
            <a:r>
              <a:rPr lang="ru-RU" dirty="0">
                <a:solidFill>
                  <a:srgbClr val="000066"/>
                </a:solidFill>
              </a:rPr>
              <a:t>Многие  крестьяне,  не  выдерживая  такой  жизни,  бежали.</a:t>
            </a:r>
          </a:p>
          <a:p>
            <a:r>
              <a:rPr lang="ru-RU" dirty="0">
                <a:solidFill>
                  <a:srgbClr val="000066"/>
                </a:solidFill>
              </a:rPr>
              <a:t>Емельян  Пугачёв  поднял  восстание,  потерпевшее  разгром.</a:t>
            </a:r>
          </a:p>
        </p:txBody>
      </p:sp>
    </p:spTree>
    <p:extLst>
      <p:ext uri="{BB962C8B-B14F-4D97-AF65-F5344CB8AC3E}">
        <p14:creationId xmlns:p14="http://schemas.microsoft.com/office/powerpoint/2010/main" val="71122544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340768"/>
            <a:ext cx="2928938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5292080" y="3501008"/>
            <a:ext cx="3571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Таврический</a:t>
            </a:r>
            <a:r>
              <a:rPr lang="ru-RU" sz="2800" dirty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дворец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251520" y="1700808"/>
            <a:ext cx="51845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роскошное убранство оделась новая столица государства. Строятся прекрасные дворцы знати.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149080"/>
            <a:ext cx="2337610" cy="187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Прямоугольник 5"/>
          <p:cNvSpPr>
            <a:spLocks noChangeArrowheads="1"/>
          </p:cNvSpPr>
          <p:nvPr/>
        </p:nvSpPr>
        <p:spPr bwMode="auto">
          <a:xfrm>
            <a:off x="755576" y="6093296"/>
            <a:ext cx="2373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Дворец Разумовского </a:t>
            </a:r>
          </a:p>
        </p:txBody>
      </p:sp>
      <p:pic>
        <p:nvPicPr>
          <p:cNvPr id="922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149080"/>
            <a:ext cx="2264625" cy="1892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Прямоугольник 7"/>
          <p:cNvSpPr>
            <a:spLocks noChangeArrowheads="1"/>
          </p:cNvSpPr>
          <p:nvPr/>
        </p:nvSpPr>
        <p:spPr bwMode="auto">
          <a:xfrm>
            <a:off x="3851920" y="6093296"/>
            <a:ext cx="162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Елагин дворец</a:t>
            </a:r>
          </a:p>
        </p:txBody>
      </p:sp>
      <p:pic>
        <p:nvPicPr>
          <p:cNvPr id="9225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149080"/>
            <a:ext cx="2504275" cy="190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Прямоугольник 9"/>
          <p:cNvSpPr>
            <a:spLocks noChangeArrowheads="1"/>
          </p:cNvSpPr>
          <p:nvPr/>
        </p:nvSpPr>
        <p:spPr bwMode="auto">
          <a:xfrm>
            <a:off x="6516216" y="6165304"/>
            <a:ext cx="21923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Мраморный дворец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319088"/>
            <a:ext cx="83820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5543216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799288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>
                <a:latin typeface="Times New Roman"/>
                <a:ea typeface="Times New Roman"/>
              </a:rPr>
              <a:t>1 группа</a:t>
            </a:r>
          </a:p>
          <a:p>
            <a:pPr algn="ctr">
              <a:lnSpc>
                <a:spcPct val="105000"/>
              </a:lnSpc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Путешествие в Санкт-Петербург» </a:t>
            </a:r>
            <a:endParaRPr lang="ru-RU" sz="3200" b="1" dirty="0" smtClean="0">
              <a:latin typeface="Times New Roman"/>
              <a:ea typeface="Times New Roman"/>
            </a:endParaRPr>
          </a:p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 smtClean="0">
                <a:latin typeface="Times New Roman"/>
                <a:ea typeface="Times New Roman"/>
              </a:rPr>
              <a:t>2 </a:t>
            </a:r>
            <a:r>
              <a:rPr lang="ru-RU" sz="3200" b="1" dirty="0">
                <a:latin typeface="Times New Roman"/>
                <a:ea typeface="Times New Roman"/>
              </a:rPr>
              <a:t>группа</a:t>
            </a:r>
          </a:p>
          <a:p>
            <a:pPr algn="ctr">
              <a:lnSpc>
                <a:spcPct val="105000"/>
              </a:lnSpc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Дворяне и крепостные крестьяне» </a:t>
            </a:r>
            <a:endParaRPr lang="ru-RU" sz="3200" b="1" dirty="0" smtClean="0">
              <a:latin typeface="Times New Roman"/>
              <a:ea typeface="Times New Roman"/>
            </a:endParaRPr>
          </a:p>
          <a:p>
            <a:pPr marL="457200" indent="-457200" algn="ctr">
              <a:lnSpc>
                <a:spcPct val="105000"/>
              </a:lnSpc>
              <a:buFont typeface="Arial" pitchFamily="34" charset="0"/>
              <a:buChar char="•"/>
            </a:pPr>
            <a:r>
              <a:rPr lang="ru-RU" sz="3200" b="1" dirty="0" smtClean="0">
                <a:latin typeface="Times New Roman"/>
                <a:ea typeface="Times New Roman"/>
              </a:rPr>
              <a:t>3 </a:t>
            </a:r>
            <a:r>
              <a:rPr lang="ru-RU" sz="3200" b="1" dirty="0">
                <a:latin typeface="Times New Roman"/>
                <a:ea typeface="Times New Roman"/>
              </a:rPr>
              <a:t>группа</a:t>
            </a:r>
          </a:p>
          <a:p>
            <a:pPr lvl="0" algn="ctr">
              <a:lnSpc>
                <a:spcPct val="10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Times New Roman"/>
              </a:rPr>
              <a:t>«</a:t>
            </a:r>
            <a:r>
              <a:rPr lang="ru-RU" sz="3200" b="1" dirty="0">
                <a:latin typeface="Times New Roman"/>
                <a:ea typeface="Times New Roman"/>
              </a:rPr>
              <a:t>Знаменитые военачальники» </a:t>
            </a:r>
            <a:endParaRPr lang="ru-RU" sz="32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4149080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по учебнику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с. 106-110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подобранным  дополнительным материалом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8666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Александр Васильевич Суворов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3" name="Picture 5" descr="Suvorov Alex V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000108"/>
            <a:ext cx="4214842" cy="54380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929190" y="1071546"/>
            <a:ext cx="38576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Но в 15 лет Александр Суворов поступил в военную школу. Десять лет он прослужил простым солдатом, а в 1754 году был произведен в офицеры. Суворов изнутри знал солдатскую службу, поэтому всегда в первую очередь заботился о солдатах. Они платили ему за это любовью и уважением. С именем Суворова связаны многие победы русской армии. Прямой и честный характер Суворова не позволял ему склонять голову даже перед императорами. В 1799 году Суворов стал генералиссимусом – это наивысшее воинское звание в русской армии. Умер Суворов в 1800 году, похоронили его в Александро-Невской Лавре.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348880"/>
            <a:ext cx="6432451" cy="3798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928813" y="6072188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Взятие Измаила.</a:t>
            </a:r>
          </a:p>
        </p:txBody>
      </p:sp>
      <p:sp>
        <p:nvSpPr>
          <p:cNvPr id="17412" name="Прямоугольник 3"/>
          <p:cNvSpPr>
            <a:spLocks noChangeArrowheads="1"/>
          </p:cNvSpPr>
          <p:nvPr/>
        </p:nvSpPr>
        <p:spPr bwMode="auto">
          <a:xfrm>
            <a:off x="611560" y="980728"/>
            <a:ext cx="82153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 время русско-турецких войн 2-й половины XVIII в. одержал ряд крупных побед, взял штурмом крепость Измаил (1790) Взятие Измаила способствовало быстрому и успешному окончанию войны с Турцией (1791). </a:t>
            </a:r>
          </a:p>
          <a:p>
            <a:pPr algn="ctr"/>
            <a:endParaRPr lang="ru-RU" sz="280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357166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Monotype Corsiva" pitchFamily="66" charset="0"/>
              </a:rPr>
              <a:t>Александр Васильевич Суворов</a:t>
            </a:r>
            <a:endParaRPr lang="ru-RU" sz="3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90908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402626"/>
              </p:ext>
            </p:extLst>
          </p:nvPr>
        </p:nvGraphicFramePr>
        <p:xfrm>
          <a:off x="683562" y="908718"/>
          <a:ext cx="8064901" cy="5400603"/>
        </p:xfrm>
        <a:graphic>
          <a:graphicData uri="http://schemas.openxmlformats.org/drawingml/2006/table">
            <a:tbl>
              <a:tblPr/>
              <a:tblGrid>
                <a:gridCol w="454183"/>
                <a:gridCol w="446298"/>
                <a:gridCol w="438412"/>
                <a:gridCol w="454183"/>
                <a:gridCol w="446298"/>
                <a:gridCol w="454183"/>
                <a:gridCol w="446298"/>
                <a:gridCol w="438412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54183"/>
                <a:gridCol w="462067"/>
              </a:tblGrid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629192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Федор Федорович Ушаков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3" name="Picture 6" descr="Файл:AdmFFUshakoffByBazhanoff-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00108"/>
            <a:ext cx="3867150" cy="54292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429124" y="1071546"/>
            <a:ext cx="4286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Флотоводец</a:t>
            </a:r>
            <a:r>
              <a:rPr lang="ru-RU" sz="2400" dirty="0"/>
              <a:t>, адмирал, один из создателей российского Черноморского флота и с 1790 года его командующий. Разработал и применил маневренную тактику, одержав ряд крупных побед над турецким флотом 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4294967295"/>
          </p:nvPr>
        </p:nvSpPr>
        <p:spPr>
          <a:xfrm>
            <a:off x="6858000" y="0"/>
            <a:ext cx="2133600" cy="228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294967295"/>
          </p:nvPr>
        </p:nvSpPr>
        <p:spPr>
          <a:xfrm>
            <a:off x="5867400" y="6537325"/>
            <a:ext cx="2895600" cy="3206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Company Logo</a:t>
            </a:r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>
                <a:solidFill>
                  <a:srgbClr val="FFFF00"/>
                </a:solidFill>
              </a:rPr>
              <a:t>Выводы: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rgbClr val="000066"/>
                </a:solidFill>
              </a:rPr>
              <a:t>Россия  утвердилась  на  берегах  Чёрного  и  Азовского  морей.</a:t>
            </a:r>
          </a:p>
          <a:p>
            <a:r>
              <a:rPr lang="ru-RU">
                <a:solidFill>
                  <a:srgbClr val="000066"/>
                </a:solidFill>
              </a:rPr>
              <a:t>Появилось  множество  городов.</a:t>
            </a:r>
          </a:p>
          <a:p>
            <a:r>
              <a:rPr lang="ru-RU">
                <a:solidFill>
                  <a:srgbClr val="000066"/>
                </a:solidFill>
              </a:rPr>
              <a:t>Развиваются  наука  и  культура. </a:t>
            </a:r>
          </a:p>
          <a:p>
            <a:r>
              <a:rPr lang="ru-RU">
                <a:solidFill>
                  <a:srgbClr val="000066"/>
                </a:solidFill>
              </a:rPr>
              <a:t>Во  время  правления  Екатерины </a:t>
            </a:r>
            <a:r>
              <a:rPr lang="en-US">
                <a:solidFill>
                  <a:srgbClr val="000066"/>
                </a:solidFill>
              </a:rPr>
              <a:t>II</a:t>
            </a:r>
            <a:r>
              <a:rPr lang="ru-RU">
                <a:solidFill>
                  <a:srgbClr val="000066"/>
                </a:solidFill>
              </a:rPr>
              <a:t>  столица  России  выросла  и  стала  ещё  прекраснее.</a:t>
            </a:r>
          </a:p>
        </p:txBody>
      </p:sp>
    </p:spTree>
    <p:extLst>
      <p:ext uri="{BB962C8B-B14F-4D97-AF65-F5344CB8AC3E}">
        <p14:creationId xmlns:p14="http://schemas.microsoft.com/office/powerpoint/2010/main" val="121396729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Файл:Cath2russi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714356"/>
            <a:ext cx="3857652" cy="47149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428564" y="5429264"/>
            <a:ext cx="87154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Екатерина Великая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33936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lh5.googleusercontent.com/w5lAwEa7L42s8KSBwfP8dbRdiIKOzhGPu8_IMVOUGJOTI3ld9ZR-gXMTgtlslKcpX217nWVzwLf9MmjE1zth5shL8-bF_wQ44852bPzMkIhKB0jjYH8OPzirdvSysoQPdLjfcZ1DvXJHXXFgSA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4752528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483768" y="836712"/>
            <a:ext cx="4812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Шкала знаний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85757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613221"/>
              </p:ext>
            </p:extLst>
          </p:nvPr>
        </p:nvGraphicFramePr>
        <p:xfrm>
          <a:off x="683568" y="548680"/>
          <a:ext cx="7704855" cy="55446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2356"/>
                <a:gridCol w="1908030"/>
                <a:gridCol w="2091560"/>
                <a:gridCol w="1672909"/>
              </a:tblGrid>
              <a:tr h="1492966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Возводится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 середине XVII в. на Дворцовой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площади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Царствование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 Екатерины II 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34 года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Медный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всадник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74501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Памятник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Петру I 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Емельян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Пугачев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Предводитель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крестьян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Генералиссимус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74501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А. В. Суворов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Эрмитаж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Крупнейший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музей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Прозвище 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Екатерины II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121008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Великая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Ф. Ф. Ушаков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Командующий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Черноморским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флотом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Книга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Суворова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135152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«Наука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побеждать»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Крепость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Измаил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Знаменитая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победа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Суворова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Зимний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дворец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47702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Интернет-источники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905504"/>
          </a:xfrm>
        </p:spPr>
        <p:txBody>
          <a:bodyPr>
            <a:noAutofit/>
          </a:bodyPr>
          <a:lstStyle/>
          <a:p>
            <a:r>
              <a:rPr lang="ru-RU" sz="1400" dirty="0" err="1" smtClean="0"/>
              <a:t>ru.wikipedia.org</a:t>
            </a:r>
            <a:endParaRPr lang="ru-RU" sz="1400" dirty="0" smtClean="0"/>
          </a:p>
          <a:p>
            <a:r>
              <a:rPr lang="ru-RU" sz="1400" dirty="0" smtClean="0">
                <a:hlinkClick r:id="rId2"/>
              </a:rPr>
              <a:t>http://www.rukopashniki.ru/index.php?option=com_content&amp;view=article&amp;id=97:14-&amp;catid=1:2009-05-13-22-04-31&amp;Itemid=1</a:t>
            </a:r>
            <a:r>
              <a:rPr lang="ru-RU" sz="1400" dirty="0" smtClean="0"/>
              <a:t> </a:t>
            </a:r>
          </a:p>
          <a:p>
            <a:r>
              <a:rPr lang="ru-RU" sz="1400" dirty="0" smtClean="0">
                <a:hlinkClick r:id="rId3"/>
              </a:rPr>
              <a:t>http://pravicon.com/sv-2044</a:t>
            </a:r>
            <a:r>
              <a:rPr lang="ru-RU" sz="1400" dirty="0" smtClean="0"/>
              <a:t> </a:t>
            </a:r>
          </a:p>
          <a:p>
            <a:r>
              <a:rPr lang="ru-RU" sz="1400" dirty="0" smtClean="0">
                <a:hlinkClick r:id="rId4"/>
              </a:rPr>
              <a:t>http://www.nubo.ru/pavel_egorov/home/turism/turism37.html</a:t>
            </a:r>
            <a:r>
              <a:rPr lang="ru-RU" sz="1400" dirty="0" smtClean="0"/>
              <a:t> </a:t>
            </a:r>
          </a:p>
          <a:p>
            <a:r>
              <a:rPr lang="ru-RU" sz="1400" dirty="0" smtClean="0">
                <a:hlinkClick r:id="rId5"/>
              </a:rPr>
              <a:t>http://www.gid-spb.ru/museums</a:t>
            </a:r>
            <a:endParaRPr lang="ru-RU" sz="1400" dirty="0" smtClean="0"/>
          </a:p>
          <a:p>
            <a:r>
              <a:rPr lang="ru-RU" sz="1400" dirty="0" smtClean="0">
                <a:hlinkClick r:id="rId6"/>
              </a:rPr>
              <a:t>http://www.greenmama.ua/nid/1677115/mnid/2371494</a:t>
            </a:r>
            <a:r>
              <a:rPr lang="ru-RU" sz="1400" dirty="0" smtClean="0"/>
              <a:t> </a:t>
            </a:r>
          </a:p>
          <a:p>
            <a:r>
              <a:rPr lang="ru-RU" sz="1400" dirty="0" smtClean="0">
                <a:hlinkClick r:id="rId7"/>
              </a:rPr>
              <a:t>http://sava.clan.su/forum/18-27-1</a:t>
            </a:r>
            <a:r>
              <a:rPr lang="ru-RU" sz="1400" dirty="0" smtClean="0"/>
              <a:t> </a:t>
            </a:r>
          </a:p>
          <a:p>
            <a:r>
              <a:rPr lang="ru-RU" sz="1400" dirty="0" smtClean="0">
                <a:hlinkClick r:id="rId8"/>
              </a:rPr>
              <a:t>http://fotki.yandex.ru/users/wilderweine/view/50670/</a:t>
            </a:r>
            <a:r>
              <a:rPr lang="ru-RU" sz="1400" dirty="0" smtClean="0"/>
              <a:t> </a:t>
            </a:r>
          </a:p>
          <a:p>
            <a:r>
              <a:rPr lang="ru-RU" sz="1400" dirty="0" smtClean="0">
                <a:hlinkClick r:id="rId9"/>
              </a:rPr>
              <a:t>http://www.liveinternet.ru/users/3330352/rubric/1233484</a:t>
            </a:r>
            <a:endParaRPr lang="ru-RU" sz="1400" dirty="0" smtClean="0"/>
          </a:p>
          <a:p>
            <a:r>
              <a:rPr lang="en-US" sz="1400" dirty="0" smtClean="0">
                <a:hlinkClick r:id="rId10"/>
              </a:rPr>
              <a:t>http://ekaterina-ii.lit-info.r…</a:t>
            </a:r>
            <a:endParaRPr lang="en-US" sz="1400" dirty="0" smtClean="0"/>
          </a:p>
          <a:p>
            <a:r>
              <a:rPr lang="ru-RU" sz="1400" dirty="0" smtClean="0"/>
              <a:t> </a:t>
            </a:r>
            <a:r>
              <a:rPr lang="en-US" sz="1400" dirty="0" smtClean="0">
                <a:hlinkClick r:id="rId11"/>
              </a:rPr>
              <a:t>http://www.midkydu.org/photos-…</a:t>
            </a:r>
            <a:endParaRPr lang="en-US" sz="1400" dirty="0" smtClean="0"/>
          </a:p>
          <a:p>
            <a:r>
              <a:rPr lang="en-US" sz="1400" dirty="0" smtClean="0">
                <a:hlinkClick r:id="rId12"/>
              </a:rPr>
              <a:t>http://www.nomana.ru/tov/sankt…</a:t>
            </a:r>
            <a:endParaRPr lang="en-US" sz="1400" dirty="0" smtClean="0"/>
          </a:p>
          <a:p>
            <a:r>
              <a:rPr lang="en-US" sz="1400" dirty="0" smtClean="0">
                <a:hlinkClick r:id="rId13"/>
              </a:rPr>
              <a:t>http://www.pouke.org/forum/top…</a:t>
            </a:r>
            <a:endParaRPr lang="en-US" sz="1400" dirty="0" smtClean="0"/>
          </a:p>
          <a:p>
            <a:r>
              <a:rPr lang="en-US" sz="1400" dirty="0" smtClean="0">
                <a:hlinkClick r:id="rId14"/>
              </a:rPr>
              <a:t>http://wiki.syktsu.ru/index.ph…</a:t>
            </a:r>
            <a:endParaRPr lang="en-US" sz="1400" dirty="0" smtClean="0"/>
          </a:p>
          <a:p>
            <a:r>
              <a:rPr lang="en-US" sz="1400" dirty="0" smtClean="0">
                <a:hlinkClick r:id="rId15"/>
              </a:rPr>
              <a:t>http://www.vidspb.ru/60/?lang=…</a:t>
            </a:r>
            <a:endParaRPr lang="en-US" sz="1400" dirty="0" smtClean="0"/>
          </a:p>
          <a:p>
            <a:r>
              <a:rPr lang="en-US" sz="1400" dirty="0" smtClean="0">
                <a:hlinkClick r:id="rId16"/>
              </a:rPr>
              <a:t>http://www.leningradobl.ru/abo…</a:t>
            </a:r>
            <a:endParaRPr lang="en-US" sz="1400" dirty="0" smtClean="0"/>
          </a:p>
          <a:p>
            <a:r>
              <a:rPr lang="en-US" sz="1400" dirty="0" smtClean="0">
                <a:hlinkClick r:id="rId17"/>
              </a:rPr>
              <a:t>http://www.hermitagemuseum.org…</a:t>
            </a:r>
            <a:endParaRPr lang="en-US" sz="1400" dirty="0" smtClean="0"/>
          </a:p>
          <a:p>
            <a:r>
              <a:rPr lang="en-US" sz="1400" dirty="0" smtClean="0">
                <a:hlinkClick r:id="rId18"/>
              </a:rPr>
              <a:t>http://turbina.ru/guide/Sankt-…</a:t>
            </a:r>
            <a:endParaRPr lang="en-US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499108"/>
              </p:ext>
            </p:extLst>
          </p:nvPr>
        </p:nvGraphicFramePr>
        <p:xfrm>
          <a:off x="683562" y="908718"/>
          <a:ext cx="8064901" cy="5400603"/>
        </p:xfrm>
        <a:graphic>
          <a:graphicData uri="http://schemas.openxmlformats.org/drawingml/2006/table">
            <a:tbl>
              <a:tblPr/>
              <a:tblGrid>
                <a:gridCol w="454183"/>
                <a:gridCol w="446298"/>
                <a:gridCol w="438412"/>
                <a:gridCol w="454183"/>
                <a:gridCol w="446298"/>
                <a:gridCol w="454183"/>
                <a:gridCol w="446298"/>
                <a:gridCol w="438412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54183"/>
                <a:gridCol w="462067"/>
              </a:tblGrid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5351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86731"/>
              </p:ext>
            </p:extLst>
          </p:nvPr>
        </p:nvGraphicFramePr>
        <p:xfrm>
          <a:off x="683562" y="908718"/>
          <a:ext cx="8064901" cy="5400603"/>
        </p:xfrm>
        <a:graphic>
          <a:graphicData uri="http://schemas.openxmlformats.org/drawingml/2006/table">
            <a:tbl>
              <a:tblPr/>
              <a:tblGrid>
                <a:gridCol w="454183"/>
                <a:gridCol w="446298"/>
                <a:gridCol w="438412"/>
                <a:gridCol w="454183"/>
                <a:gridCol w="446298"/>
                <a:gridCol w="454183"/>
                <a:gridCol w="446298"/>
                <a:gridCol w="438412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54183"/>
                <a:gridCol w="462067"/>
              </a:tblGrid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5351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12299"/>
              </p:ext>
            </p:extLst>
          </p:nvPr>
        </p:nvGraphicFramePr>
        <p:xfrm>
          <a:off x="683562" y="908718"/>
          <a:ext cx="8064901" cy="5400603"/>
        </p:xfrm>
        <a:graphic>
          <a:graphicData uri="http://schemas.openxmlformats.org/drawingml/2006/table">
            <a:tbl>
              <a:tblPr/>
              <a:tblGrid>
                <a:gridCol w="454183"/>
                <a:gridCol w="446298"/>
                <a:gridCol w="438412"/>
                <a:gridCol w="454183"/>
                <a:gridCol w="446298"/>
                <a:gridCol w="454183"/>
                <a:gridCol w="446298"/>
                <a:gridCol w="438412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54183"/>
                <a:gridCol w="462067"/>
              </a:tblGrid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5351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383642"/>
              </p:ext>
            </p:extLst>
          </p:nvPr>
        </p:nvGraphicFramePr>
        <p:xfrm>
          <a:off x="683562" y="908718"/>
          <a:ext cx="8064901" cy="5400603"/>
        </p:xfrm>
        <a:graphic>
          <a:graphicData uri="http://schemas.openxmlformats.org/drawingml/2006/table">
            <a:tbl>
              <a:tblPr/>
              <a:tblGrid>
                <a:gridCol w="454183"/>
                <a:gridCol w="446298"/>
                <a:gridCol w="438412"/>
                <a:gridCol w="454183"/>
                <a:gridCol w="446298"/>
                <a:gridCol w="454183"/>
                <a:gridCol w="446298"/>
                <a:gridCol w="438412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54183"/>
                <a:gridCol w="462067"/>
              </a:tblGrid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5351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237819"/>
              </p:ext>
            </p:extLst>
          </p:nvPr>
        </p:nvGraphicFramePr>
        <p:xfrm>
          <a:off x="683562" y="908718"/>
          <a:ext cx="8064901" cy="5400603"/>
        </p:xfrm>
        <a:graphic>
          <a:graphicData uri="http://schemas.openxmlformats.org/drawingml/2006/table">
            <a:tbl>
              <a:tblPr/>
              <a:tblGrid>
                <a:gridCol w="454183"/>
                <a:gridCol w="446298"/>
                <a:gridCol w="438412"/>
                <a:gridCol w="454183"/>
                <a:gridCol w="446298"/>
                <a:gridCol w="454183"/>
                <a:gridCol w="446298"/>
                <a:gridCol w="438412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46298"/>
                <a:gridCol w="454183"/>
                <a:gridCol w="462067"/>
              </a:tblGrid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53519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739</TotalTime>
  <Words>841</Words>
  <Application>Microsoft Office PowerPoint</Application>
  <PresentationFormat>Экран (4:3)</PresentationFormat>
  <Paragraphs>1187</Paragraphs>
  <Slides>45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Бумажная</vt:lpstr>
      <vt:lpstr>ЕКАТЕРИНА  ВЕЛИКАЯ 4 класс окружающий мир</vt:lpstr>
      <vt:lpstr>Начинаем мы опять  По истории шагать.  Чтобы всё понятно стало  Потрудились мы немало. </vt:lpstr>
      <vt:lpstr>Михаил Васильевич Ломоносов (1711-1765)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Жизнь  дворянства  и крестьян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Презентация PowerPoint</vt:lpstr>
      <vt:lpstr>Презентация PowerPoint</vt:lpstr>
      <vt:lpstr>Презентация PowerPoint</vt:lpstr>
      <vt:lpstr>Интернет-источники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Tatiana</cp:lastModifiedBy>
  <cp:revision>34</cp:revision>
  <dcterms:created xsi:type="dcterms:W3CDTF">2012-12-20T09:50:13Z</dcterms:created>
  <dcterms:modified xsi:type="dcterms:W3CDTF">2023-01-19T08:17:48Z</dcterms:modified>
</cp:coreProperties>
</file>