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0" r:id="rId3"/>
    <p:sldId id="259" r:id="rId4"/>
    <p:sldId id="265" r:id="rId5"/>
    <p:sldId id="264" r:id="rId6"/>
    <p:sldId id="267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9762-1320-4DCC-A138-A25CC84BB923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6DA4-DEEF-4709-80B6-E674832C9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352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9762-1320-4DCC-A138-A25CC84BB923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6DA4-DEEF-4709-80B6-E674832C9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248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9762-1320-4DCC-A138-A25CC84BB923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6DA4-DEEF-4709-80B6-E674832C9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46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9762-1320-4DCC-A138-A25CC84BB923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6DA4-DEEF-4709-80B6-E674832C9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905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9762-1320-4DCC-A138-A25CC84BB923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6DA4-DEEF-4709-80B6-E674832C9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661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9762-1320-4DCC-A138-A25CC84BB923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6DA4-DEEF-4709-80B6-E674832C9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043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9762-1320-4DCC-A138-A25CC84BB923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6DA4-DEEF-4709-80B6-E674832C9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985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9762-1320-4DCC-A138-A25CC84BB923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6DA4-DEEF-4709-80B6-E674832C9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469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9762-1320-4DCC-A138-A25CC84BB923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6DA4-DEEF-4709-80B6-E674832C9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2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9762-1320-4DCC-A138-A25CC84BB923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6DA4-DEEF-4709-80B6-E674832C9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299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9762-1320-4DCC-A138-A25CC84BB923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A6DA4-DEEF-4709-80B6-E674832C9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872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89762-1320-4DCC-A138-A25CC84BB923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6DA4-DEEF-4709-80B6-E674832C93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115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stotysyhc.ru/wp-content/uploads/2015/11/zveri1.jpg" TargetMode="External"/><Relationship Id="rId7" Type="http://schemas.openxmlformats.org/officeDocument/2006/relationships/hyperlink" Target="http://stotysyhc.ru/wp-content/uploads/2015/11/nas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hyperlink" Target="http://stotysyhc.ru/wp-content/uploads/2015/11/zhiv.jpg" TargetMode="External"/><Relationship Id="rId10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openxmlformats.org/officeDocument/2006/relationships/hyperlink" Target="http://stotysyhc.ru/wp-content/uploads/2015/11/der.jp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hyperlink" Target="http://stotysyhc.ru/wp-content/uploads/2015/11/igr.jpg" TargetMode="External"/><Relationship Id="rId3" Type="http://schemas.openxmlformats.org/officeDocument/2006/relationships/hyperlink" Target="http://stotysyhc.ru/wp-content/uploads/2015/11/fr.jpg" TargetMode="External"/><Relationship Id="rId7" Type="http://schemas.openxmlformats.org/officeDocument/2006/relationships/hyperlink" Target="http://stotysyhc.ru/wp-content/uploads/2015/11/yagody.jpg" TargetMode="External"/><Relationship Id="rId12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hyperlink" Target="http://stotysyhc.ru/wp-content/uploads/2015/11/tsv.jpg" TargetMode="External"/><Relationship Id="rId5" Type="http://schemas.openxmlformats.org/officeDocument/2006/relationships/hyperlink" Target="http://stotysyhc.ru/wp-content/uploads/2015/11/ov.jpg" TargetMode="External"/><Relationship Id="rId10" Type="http://schemas.openxmlformats.org/officeDocument/2006/relationships/image" Target="../media/image9.jpeg"/><Relationship Id="rId4" Type="http://schemas.openxmlformats.org/officeDocument/2006/relationships/image" Target="../media/image6.jpeg"/><Relationship Id="rId9" Type="http://schemas.openxmlformats.org/officeDocument/2006/relationships/hyperlink" Target="http://stotysyhc.ru/wp-content/uploads/2015/11/tr.jpg" TargetMode="External"/><Relationship Id="rId1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hyperlink" Target="http://stotysyhc.ru/wp-content/uploads/2015/11/lishnee.jpg" TargetMode="External"/><Relationship Id="rId7" Type="http://schemas.openxmlformats.org/officeDocument/2006/relationships/hyperlink" Target="http://stotysyhc.ru/wp-content/uploads/2015/11/lishnij-pr.jpg" TargetMode="External"/><Relationship Id="rId12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11" Type="http://schemas.openxmlformats.org/officeDocument/2006/relationships/hyperlink" Target="http://stotysyhc.ru/wp-content/uploads/2015/11/lishni-pr.jpg" TargetMode="External"/><Relationship Id="rId5" Type="http://schemas.openxmlformats.org/officeDocument/2006/relationships/hyperlink" Target="http://stotysyhc.ru/wp-content/uploads/2015/11/lish-pr.jpg" TargetMode="External"/><Relationship Id="rId10" Type="http://schemas.openxmlformats.org/officeDocument/2006/relationships/image" Target="../media/image15.jpeg"/><Relationship Id="rId4" Type="http://schemas.openxmlformats.org/officeDocument/2006/relationships/image" Target="../media/image12.jpeg"/><Relationship Id="rId9" Type="http://schemas.openxmlformats.org/officeDocument/2006/relationships/hyperlink" Target="http://stotysyhc.ru/wp-content/uploads/2015/11/chto-lish.jpg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hyperlink" Target="http://stotysyhc.ru/wp-content/uploads/2015/11/chetv-lish.jpg" TargetMode="External"/><Relationship Id="rId3" Type="http://schemas.openxmlformats.org/officeDocument/2006/relationships/hyperlink" Target="http://stotysyhc.ru/wp-content/uploads/2015/11/chetvertyj-lish.jpg" TargetMode="External"/><Relationship Id="rId7" Type="http://schemas.openxmlformats.org/officeDocument/2006/relationships/hyperlink" Target="http://stotysyhc.ru/wp-content/uploads/2015/11/chetver.jpg" TargetMode="External"/><Relationship Id="rId12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11" Type="http://schemas.openxmlformats.org/officeDocument/2006/relationships/hyperlink" Target="http://stotysyhc.ru/wp-content/uploads/2015/11/chetvertyj-l.jpg" TargetMode="External"/><Relationship Id="rId5" Type="http://schemas.openxmlformats.org/officeDocument/2006/relationships/hyperlink" Target="http://stotysyhc.ru/wp-content/uploads/2015/11/chet-lish.jpg" TargetMode="External"/><Relationship Id="rId10" Type="http://schemas.openxmlformats.org/officeDocument/2006/relationships/image" Target="../media/image20.jpeg"/><Relationship Id="rId4" Type="http://schemas.openxmlformats.org/officeDocument/2006/relationships/image" Target="../media/image17.jpeg"/><Relationship Id="rId9" Type="http://schemas.openxmlformats.org/officeDocument/2006/relationships/hyperlink" Target="http://stotysyhc.ru/wp-content/uploads/2015/11/che-li.jpg" TargetMode="External"/><Relationship Id="rId1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totysyhc.ru/didakticheskie-igry-na-klassifikatsiy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5.infourok.ru/uploads/ex/0559/0005be30-9117e755/2/hello_html_m7b2ab83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928992" cy="646184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5256583"/>
          </a:xfrm>
        </p:spPr>
        <p:txBody>
          <a:bodyPr>
            <a:normAutofit/>
          </a:bodyPr>
          <a:lstStyle/>
          <a:p>
            <a:pPr lvl="0" indent="450215">
              <a:spcBef>
                <a:spcPct val="20000"/>
              </a:spcBef>
            </a:pPr>
            <a:r>
              <a:rPr lang="ru-RU" sz="2000" b="1" dirty="0" smtClean="0">
                <a:solidFill>
                  <a:srgbClr val="FF0000"/>
                </a:solidFill>
                <a:latin typeface="Comic Sans MS"/>
                <a:ea typeface="Times New Roman"/>
              </a:rPr>
              <a:t>КОНСУЛЬТАЦИЯ ДЛЯ РОДИТЕЛЕЙ</a:t>
            </a:r>
            <a:br>
              <a:rPr lang="ru-RU" sz="2000" b="1" dirty="0" smtClean="0">
                <a:solidFill>
                  <a:srgbClr val="FF0000"/>
                </a:solidFill>
                <a:latin typeface="Comic Sans MS"/>
                <a:ea typeface="Times New Roman"/>
              </a:rPr>
            </a:br>
            <a:r>
              <a:rPr lang="ru-RU" sz="2800" b="1" dirty="0" smtClean="0">
                <a:solidFill>
                  <a:srgbClr val="FF0000"/>
                </a:solidFill>
                <a:latin typeface="Comic Sans MS"/>
                <a:ea typeface="Times New Roman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Comic Sans MS"/>
                <a:ea typeface="Times New Roman"/>
              </a:rPr>
            </a:br>
            <a:r>
              <a:rPr lang="ru-RU" sz="2800" b="1" dirty="0" smtClean="0">
                <a:solidFill>
                  <a:srgbClr val="FF0000"/>
                </a:solidFill>
                <a:latin typeface="Comic Sans MS"/>
                <a:ea typeface="Times New Roman"/>
              </a:rPr>
              <a:t>ИГРАЕМ  </a:t>
            </a:r>
            <a:r>
              <a:rPr lang="ru-RU" sz="2800" b="1" dirty="0">
                <a:solidFill>
                  <a:srgbClr val="FF0000"/>
                </a:solidFill>
                <a:latin typeface="Comic Sans MS"/>
                <a:ea typeface="Times New Roman"/>
              </a:rPr>
              <a:t>И  РАЗВИВАЕМСЯ  </a:t>
            </a:r>
            <a:r>
              <a:rPr lang="ru-RU" sz="2800" b="1" dirty="0" smtClean="0">
                <a:solidFill>
                  <a:srgbClr val="FF0000"/>
                </a:solidFill>
                <a:latin typeface="Comic Sans MS"/>
                <a:ea typeface="Times New Roman"/>
              </a:rPr>
              <a:t>ДОМА</a:t>
            </a:r>
            <a:br>
              <a:rPr lang="ru-RU" sz="2800" b="1" dirty="0" smtClean="0">
                <a:solidFill>
                  <a:srgbClr val="FF0000"/>
                </a:solidFill>
                <a:latin typeface="Comic Sans MS"/>
                <a:ea typeface="Times New Roman"/>
              </a:rPr>
            </a:br>
            <a:r>
              <a:rPr lang="ru-RU" sz="2800" b="1" dirty="0" smtClean="0">
                <a:solidFill>
                  <a:srgbClr val="FF0000"/>
                </a:solidFill>
                <a:latin typeface="Comic Sans MS"/>
                <a:ea typeface="Times New Roman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Comic Sans MS"/>
                <a:ea typeface="Times New Roman"/>
              </a:rPr>
            </a:br>
            <a:r>
              <a:rPr lang="ru-RU" sz="2000" dirty="0">
                <a:solidFill>
                  <a:srgbClr val="FF0000"/>
                </a:solidFill>
                <a:latin typeface="Comic Sans MS"/>
                <a:ea typeface="Times New Roman"/>
                <a:cs typeface="+mn-cs"/>
              </a:rPr>
              <a:t>Дидактические игры </a:t>
            </a:r>
            <a:r>
              <a:rPr lang="ru-RU" sz="2000" dirty="0" smtClean="0">
                <a:solidFill>
                  <a:srgbClr val="FF0000"/>
                </a:solidFill>
                <a:latin typeface="Comic Sans MS"/>
                <a:ea typeface="Times New Roman"/>
                <a:cs typeface="+mn-cs"/>
              </a:rPr>
              <a:t>по классификации </a:t>
            </a:r>
            <a:r>
              <a:rPr lang="ru-RU" sz="2000" dirty="0">
                <a:solidFill>
                  <a:srgbClr val="FF0000"/>
                </a:solidFill>
                <a:latin typeface="Comic Sans MS"/>
                <a:ea typeface="Times New Roman"/>
                <a:cs typeface="+mn-cs"/>
              </a:rPr>
              <a:t>предметов</a:t>
            </a:r>
            <a:r>
              <a:rPr lang="ru-RU" sz="2000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t/>
            </a:r>
            <a:br>
              <a:rPr lang="ru-RU" sz="2000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</a:br>
            <a:r>
              <a:rPr lang="ru-RU" sz="2800" b="1" dirty="0" smtClean="0">
                <a:solidFill>
                  <a:srgbClr val="FF0000"/>
                </a:solidFill>
                <a:latin typeface="Comic Sans MS"/>
                <a:ea typeface="Times New Roman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Comic Sans MS"/>
                <a:ea typeface="Times New Roman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51904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5.infourok.ru/uploads/ex/0559/0005be30-9117e755/2/hello_html_m7b2ab83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928992" cy="646184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648071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Comic Sans MS"/>
                <a:ea typeface="Times New Roman"/>
              </a:rPr>
              <a:t>ИГРАЕМ  И  РАЗВИВАЕМСЯ  ДОМА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340768"/>
            <a:ext cx="7848872" cy="4824536"/>
          </a:xfrm>
        </p:spPr>
        <p:txBody>
          <a:bodyPr>
            <a:normAutofit lnSpcReduction="10000"/>
          </a:bodyPr>
          <a:lstStyle/>
          <a:p>
            <a:pPr lvl="0" indent="450215" algn="just"/>
            <a:r>
              <a:rPr lang="ru-RU" sz="1400" u="sng" dirty="0">
                <a:solidFill>
                  <a:srgbClr val="FF0000"/>
                </a:solidFill>
                <a:latin typeface="Comic Sans MS"/>
                <a:ea typeface="Times New Roman"/>
              </a:rPr>
              <a:t>Дидактические игры на классификацию предметов</a:t>
            </a:r>
            <a:r>
              <a:rPr lang="ru-RU" sz="1400" dirty="0">
                <a:solidFill>
                  <a:srgbClr val="FF0000"/>
                </a:solidFill>
                <a:latin typeface="Comic Sans MS"/>
                <a:ea typeface="Times New Roman"/>
              </a:rPr>
              <a:t> </a:t>
            </a:r>
            <a:r>
              <a:rPr lang="ru-RU" sz="1400" dirty="0">
                <a:solidFill>
                  <a:srgbClr val="333333"/>
                </a:solidFill>
                <a:latin typeface="Comic Sans MS"/>
                <a:ea typeface="Times New Roman"/>
              </a:rPr>
              <a:t>являются очень важным инструментом для расширения и активизации словаря. По умению ребенка классифицировать предметы по группам, подбирать для группы предметов обобщающие слова можно судить об уровне его интеллектуального развития, о степени развития его речи, памяти, мышления.</a:t>
            </a:r>
            <a:endParaRPr lang="ru-RU" sz="1400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indent="450215" algn="just"/>
            <a:r>
              <a:rPr lang="ru-RU" sz="1400" dirty="0">
                <a:solidFill>
                  <a:srgbClr val="333333"/>
                </a:solidFill>
                <a:latin typeface="Comic Sans MS"/>
                <a:ea typeface="Times New Roman"/>
              </a:rPr>
              <a:t>На начальном этапе ребенку предлагается выбрать предметы по образцу. Задача </a:t>
            </a:r>
            <a:r>
              <a:rPr lang="ru-RU" sz="1400" dirty="0" smtClean="0">
                <a:solidFill>
                  <a:srgbClr val="333333"/>
                </a:solidFill>
                <a:latin typeface="Comic Sans MS"/>
                <a:ea typeface="Times New Roman"/>
              </a:rPr>
              <a:t>ребенка </a:t>
            </a:r>
            <a:r>
              <a:rPr lang="ru-RU" sz="1400" dirty="0">
                <a:solidFill>
                  <a:srgbClr val="333333"/>
                </a:solidFill>
                <a:latin typeface="Comic Sans MS"/>
                <a:ea typeface="Times New Roman"/>
              </a:rPr>
              <a:t>— выбрать из предложенной группы предметы, ориентируясь на их свойства: </a:t>
            </a:r>
            <a:r>
              <a:rPr lang="ru-RU" sz="1400" dirty="0">
                <a:solidFill>
                  <a:srgbClr val="FF0000"/>
                </a:solidFill>
                <a:latin typeface="Comic Sans MS"/>
                <a:ea typeface="Times New Roman"/>
              </a:rPr>
              <a:t>форму, цвет, размер</a:t>
            </a:r>
            <a:r>
              <a:rPr lang="ru-RU" sz="1400" dirty="0">
                <a:solidFill>
                  <a:srgbClr val="333333"/>
                </a:solidFill>
                <a:latin typeface="Comic Sans MS"/>
                <a:ea typeface="Times New Roman"/>
              </a:rPr>
              <a:t>.</a:t>
            </a:r>
            <a:endParaRPr lang="ru-RU" sz="1400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indent="450215" algn="just"/>
            <a:r>
              <a:rPr lang="ru-RU" sz="1400" dirty="0">
                <a:solidFill>
                  <a:srgbClr val="333333"/>
                </a:solidFill>
                <a:latin typeface="Comic Sans MS"/>
                <a:ea typeface="Times New Roman"/>
              </a:rPr>
              <a:t>В предметной классификации ребенок ориентируется уже не на внешний вид предмета, а на его назначение, например, предметы, предназначенные для приготовления и употребления пищи — посуда. Так, для классификации или обобщения предметов </a:t>
            </a:r>
            <a:r>
              <a:rPr lang="ru-RU" sz="1400" dirty="0" smtClean="0">
                <a:solidFill>
                  <a:srgbClr val="333333"/>
                </a:solidFill>
                <a:latin typeface="Comic Sans MS"/>
                <a:ea typeface="Times New Roman"/>
              </a:rPr>
              <a:t>ребенок </a:t>
            </a:r>
            <a:r>
              <a:rPr lang="ru-RU" sz="1400" dirty="0">
                <a:solidFill>
                  <a:srgbClr val="333333"/>
                </a:solidFill>
                <a:latin typeface="Comic Sans MS"/>
                <a:ea typeface="Times New Roman"/>
              </a:rPr>
              <a:t>включает мыслительные операции, благодаря которым находит основание для определения предметов или явлений в нужную группу.</a:t>
            </a:r>
            <a:endParaRPr lang="ru-RU" sz="1400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indent="450215" algn="just"/>
            <a:r>
              <a:rPr lang="ru-RU" sz="1400" u="sng" dirty="0">
                <a:solidFill>
                  <a:srgbClr val="FF0000"/>
                </a:solidFill>
                <a:latin typeface="Comic Sans MS"/>
                <a:ea typeface="Times New Roman"/>
              </a:rPr>
              <a:t>Игры и упражнения на классификацию очень важны для развития ребенка.</a:t>
            </a:r>
            <a:r>
              <a:rPr lang="ru-RU" sz="1400" dirty="0">
                <a:solidFill>
                  <a:srgbClr val="FF0000"/>
                </a:solidFill>
                <a:latin typeface="Comic Sans MS"/>
                <a:ea typeface="Times New Roman"/>
              </a:rPr>
              <a:t> </a:t>
            </a:r>
            <a:r>
              <a:rPr lang="ru-RU" sz="1400" dirty="0">
                <a:solidFill>
                  <a:srgbClr val="333333"/>
                </a:solidFill>
                <a:latin typeface="Comic Sans MS"/>
                <a:ea typeface="Times New Roman"/>
              </a:rPr>
              <a:t>Благодаря им воспитывается речевая активность, гибкость мышления. Ребенок начинает понимать, что можно использовать различные виды классификации. По мере того какие у предмета связи и отношения с другими предметами, он может находиться совершенно в разных группах, в соответствии с тем, какой признак будет определяющим.</a:t>
            </a:r>
            <a:endParaRPr lang="ru-RU" sz="1400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indent="450215" algn="just"/>
            <a:r>
              <a:rPr lang="ru-RU" sz="1400" dirty="0">
                <a:solidFill>
                  <a:srgbClr val="FF0000"/>
                </a:solidFill>
                <a:latin typeface="Comic Sans MS"/>
                <a:ea typeface="Times New Roman"/>
              </a:rPr>
              <a:t>Задача взрослых </a:t>
            </a:r>
            <a:r>
              <a:rPr lang="ru-RU" sz="1400" dirty="0" smtClean="0">
                <a:solidFill>
                  <a:srgbClr val="FF0000"/>
                </a:solidFill>
                <a:latin typeface="Comic Sans MS"/>
                <a:ea typeface="Times New Roman"/>
              </a:rPr>
              <a:t>показать, </a:t>
            </a:r>
            <a:r>
              <a:rPr lang="ru-RU" sz="1400" dirty="0">
                <a:solidFill>
                  <a:srgbClr val="FF0000"/>
                </a:solidFill>
                <a:latin typeface="Comic Sans MS"/>
                <a:ea typeface="Times New Roman"/>
              </a:rPr>
              <a:t>что свойства предметов могут меняться, а в зависимости от этого изменится и положение предмета в группе.</a:t>
            </a:r>
            <a:r>
              <a:rPr lang="ru-RU" sz="1400" dirty="0">
                <a:solidFill>
                  <a:srgbClr val="333333"/>
                </a:solidFill>
                <a:latin typeface="Comic Sans MS"/>
                <a:ea typeface="Times New Roman"/>
              </a:rPr>
              <a:t> </a:t>
            </a:r>
            <a:endParaRPr lang="ru-RU" sz="1400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 indent="450215" algn="just"/>
            <a:r>
              <a:rPr lang="ru-RU" sz="1400" dirty="0" smtClean="0">
                <a:solidFill>
                  <a:srgbClr val="333333"/>
                </a:solidFill>
                <a:latin typeface="Comic Sans MS"/>
                <a:ea typeface="Times New Roman"/>
              </a:rPr>
              <a:t>Предлагаю </a:t>
            </a:r>
            <a:r>
              <a:rPr lang="ru-RU" sz="1400" dirty="0">
                <a:solidFill>
                  <a:srgbClr val="333333"/>
                </a:solidFill>
                <a:latin typeface="Comic Sans MS"/>
                <a:ea typeface="Times New Roman"/>
              </a:rPr>
              <a:t>вам лишь некоторые дидактические игры по развитию речи, направленные на формирование умения классификации и обобщения предметов.</a:t>
            </a:r>
            <a:endParaRPr lang="ru-RU" sz="1400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516933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5.infourok.ru/uploads/ex/0559/0005be30-9117e755/2/hello_html_m7b2ab83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05865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488832" cy="1244142"/>
          </a:xfrm>
        </p:spPr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  <a:buFont typeface="Symbol"/>
              <a:buChar char=""/>
            </a:pPr>
            <a:r>
              <a:rPr lang="ru-RU" sz="2200" b="1" dirty="0" smtClean="0">
                <a:solidFill>
                  <a:srgbClr val="0070C0"/>
                </a:solidFill>
                <a:effectLst/>
                <a:latin typeface="Comic Sans MS"/>
                <a:ea typeface="Times New Roman"/>
                <a:cs typeface="Times New Roman"/>
              </a:rPr>
              <a:t>Назови одним словом</a:t>
            </a:r>
            <a:r>
              <a:rPr lang="ru-RU" sz="1600" dirty="0">
                <a:ea typeface="Calibri"/>
                <a:cs typeface="Times New Roman"/>
              </a:rPr>
              <a:t/>
            </a:r>
            <a:br>
              <a:rPr lang="ru-RU" sz="1600" dirty="0">
                <a:ea typeface="Calibri"/>
                <a:cs typeface="Times New Roman"/>
              </a:rPr>
            </a:br>
            <a:r>
              <a:rPr lang="ru-RU" sz="1600" dirty="0" smtClean="0">
                <a:solidFill>
                  <a:srgbClr val="333333"/>
                </a:solidFill>
                <a:effectLst/>
                <a:latin typeface="Comic Sans MS"/>
                <a:ea typeface="Times New Roman"/>
                <a:cs typeface="Times New Roman"/>
              </a:rPr>
              <a:t>Попросите малыша рассказать, что он видит на картинке, назвать предметы на картинке одним словом. (дикие животные, домашние животные, насекомые, деревья, фрукты, овощи, транспорт, ягоды, цветы, игрушки)</a:t>
            </a:r>
            <a:r>
              <a:rPr lang="ru-RU" sz="1600" dirty="0">
                <a:ea typeface="Calibri"/>
                <a:cs typeface="Times New Roman"/>
              </a:rPr>
              <a:t/>
            </a:r>
            <a:br>
              <a:rPr lang="ru-RU" sz="1600" dirty="0">
                <a:ea typeface="Calibri"/>
                <a:cs typeface="Times New Roman"/>
              </a:rPr>
            </a:br>
            <a:endParaRPr lang="ru-RU" sz="1400" dirty="0"/>
          </a:p>
        </p:txBody>
      </p:sp>
      <p:pic>
        <p:nvPicPr>
          <p:cNvPr id="4" name="Рисунок 3" descr="обобщающие слова звери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185" y="1916832"/>
            <a:ext cx="2985770" cy="197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обобщающие слова животные">
            <a:hlinkClick r:id="rId5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794" y="1936838"/>
            <a:ext cx="2870200" cy="1954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насекомые">
            <a:hlinkClick r:id="rId7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77072"/>
            <a:ext cx="2927350" cy="2054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деревья">
            <a:hlinkClick r:id="rId9"/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96599"/>
            <a:ext cx="2870200" cy="20346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0261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559/0005be30-9117e755/2/hello_html_m7b2ab83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05865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3" name="Рисунок 2" descr="фрукты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046" y="663878"/>
            <a:ext cx="2846452" cy="190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овощи">
            <a:hlinkClick r:id="rId5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64453"/>
            <a:ext cx="2777338" cy="190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ягоды">
            <a:hlinkClick r:id="rId7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586" y="2592624"/>
            <a:ext cx="2802384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транспорт">
            <a:hlinkClick r:id="rId9"/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485" y="4400403"/>
            <a:ext cx="2949575" cy="183413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цветы">
            <a:hlinkClick r:id="rId11"/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592625"/>
            <a:ext cx="3024336" cy="1800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игрушки">
            <a:hlinkClick r:id="rId13"/>
          </p:cNvPr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436204"/>
            <a:ext cx="2880320" cy="17983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7130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5.infourok.ru/uploads/ex/0559/0005be30-9117e755/2/hello_html_m7b2ab83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05865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003232" cy="1008112"/>
          </a:xfrm>
        </p:spPr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  <a:buFont typeface="Symbol"/>
              <a:buChar char=""/>
            </a:pPr>
            <a:r>
              <a:rPr lang="ru-RU" sz="2200" b="1" dirty="0" smtClean="0">
                <a:solidFill>
                  <a:srgbClr val="0070C0"/>
                </a:solidFill>
                <a:effectLst/>
                <a:latin typeface="Comic Sans MS"/>
                <a:ea typeface="Times New Roman"/>
                <a:cs typeface="Times New Roman"/>
              </a:rPr>
              <a:t>Что лишнее?</a:t>
            </a:r>
            <a:r>
              <a:rPr lang="ru-RU" sz="1200" dirty="0">
                <a:ea typeface="Calibri"/>
                <a:cs typeface="Times New Roman"/>
              </a:rPr>
              <a:t/>
            </a:r>
            <a:br>
              <a:rPr lang="ru-RU" sz="1200" dirty="0">
                <a:ea typeface="Calibri"/>
                <a:cs typeface="Times New Roman"/>
              </a:rPr>
            </a:br>
            <a:r>
              <a:rPr lang="ru-RU" sz="1800" dirty="0" smtClean="0">
                <a:solidFill>
                  <a:srgbClr val="333333"/>
                </a:solidFill>
                <a:effectLst/>
                <a:latin typeface="Comic Sans MS"/>
                <a:ea typeface="Times New Roman"/>
                <a:cs typeface="Times New Roman"/>
              </a:rPr>
              <a:t>Попросите ребенка назвать, что или кого он видит на картинке, что здесь лишнее и почему.</a:t>
            </a:r>
            <a:r>
              <a:rPr lang="ru-RU" sz="1200" dirty="0">
                <a:ea typeface="Calibri"/>
                <a:cs typeface="Times New Roman"/>
              </a:rPr>
              <a:t/>
            </a:r>
            <a:br>
              <a:rPr lang="ru-RU" sz="1200" dirty="0">
                <a:ea typeface="Calibri"/>
                <a:cs typeface="Times New Roman"/>
              </a:rPr>
            </a:br>
            <a:endParaRPr lang="ru-RU" sz="1400" dirty="0"/>
          </a:p>
        </p:txBody>
      </p:sp>
      <p:pic>
        <p:nvPicPr>
          <p:cNvPr id="4" name="Рисунок 3" descr="лишнее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10123"/>
            <a:ext cx="2439719" cy="1918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лиш пр">
            <a:hlinkClick r:id="rId5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323" y="1621150"/>
            <a:ext cx="2439719" cy="1968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что лишнее">
            <a:hlinkClick r:id="rId7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89373"/>
            <a:ext cx="2439719" cy="1910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дидактическая игра">
            <a:hlinkClick r:id="rId9"/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645024"/>
            <a:ext cx="2439719" cy="19369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лишни пр">
            <a:hlinkClick r:id="rId11"/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190" y="4133056"/>
            <a:ext cx="2581620" cy="19106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380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5.infourok.ru/uploads/ex/0559/0005be30-9117e755/2/hello_html_m7b2ab83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05865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424936" cy="1152128"/>
          </a:xfrm>
        </p:spPr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  <a:buFont typeface="Symbol"/>
              <a:buChar char=""/>
            </a:pPr>
            <a:r>
              <a:rPr lang="ru-RU" sz="2200" b="1" dirty="0" smtClean="0">
                <a:solidFill>
                  <a:srgbClr val="0070C0"/>
                </a:solidFill>
                <a:effectLst/>
                <a:latin typeface="Comic Sans MS"/>
                <a:ea typeface="Times New Roman"/>
                <a:cs typeface="Times New Roman"/>
              </a:rPr>
              <a:t>Четвертый лишний</a:t>
            </a:r>
            <a:r>
              <a:rPr lang="ru-RU" sz="1200" dirty="0">
                <a:ea typeface="Calibri"/>
                <a:cs typeface="Times New Roman"/>
              </a:rPr>
              <a:t/>
            </a:r>
            <a:br>
              <a:rPr lang="ru-RU" sz="1200" dirty="0">
                <a:ea typeface="Calibri"/>
                <a:cs typeface="Times New Roman"/>
              </a:rPr>
            </a:br>
            <a:r>
              <a:rPr lang="ru-RU" sz="1800" dirty="0" smtClean="0">
                <a:solidFill>
                  <a:srgbClr val="333333"/>
                </a:solidFill>
                <a:effectLst/>
                <a:latin typeface="Comic Sans MS"/>
                <a:ea typeface="Times New Roman"/>
                <a:cs typeface="Times New Roman"/>
              </a:rPr>
              <a:t>Ребенку предлагаются карточки с геометрическими фигурами, ему необходимо определить какая фигура лишняя, ориентируясь на форму и на цвет фигур.</a:t>
            </a:r>
            <a:endParaRPr lang="ru-RU" sz="1800" dirty="0"/>
          </a:p>
        </p:txBody>
      </p:sp>
      <p:pic>
        <p:nvPicPr>
          <p:cNvPr id="4" name="Рисунок 3" descr="дидактические игры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689" y="1916832"/>
            <a:ext cx="2159000" cy="1431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чет лиш">
            <a:hlinkClick r:id="rId5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675" y="2276872"/>
            <a:ext cx="2152650" cy="14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четвертый лишний">
            <a:hlinkClick r:id="rId7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519" y="4365104"/>
            <a:ext cx="2139950" cy="1418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четвертый лишний">
            <a:hlinkClick r:id="rId9"/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787" y="3789040"/>
            <a:ext cx="2122805" cy="1407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четвертый лишний">
            <a:hlinkClick r:id="rId11"/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789040"/>
            <a:ext cx="2133600" cy="1414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четвертый лишний">
            <a:hlinkClick r:id="rId13"/>
          </p:cNvPr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916832"/>
            <a:ext cx="2133600" cy="1426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9454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5.infourok.ru/uploads/ex/0559/0005be30-9117e755/2/hello_html_m7b2ab83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05865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992888" cy="5832648"/>
          </a:xfrm>
        </p:spPr>
        <p:txBody>
          <a:bodyPr>
            <a:normAutofit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effectLst/>
                <a:latin typeface="Comic Sans MS"/>
                <a:ea typeface="Times New Roman"/>
                <a:cs typeface="Times New Roman"/>
              </a:rPr>
              <a:t>В конце каждой игры необходимо сделать вывод по какому признаку классифицировались предметы.</a:t>
            </a:r>
            <a:r>
              <a:rPr lang="ru-RU" sz="1600" dirty="0" smtClean="0">
                <a:ea typeface="Calibri"/>
                <a:cs typeface="Times New Roman"/>
              </a:rPr>
              <a:t/>
            </a:r>
            <a:br>
              <a:rPr lang="ru-RU" sz="1600" dirty="0" smtClean="0">
                <a:ea typeface="Calibri"/>
                <a:cs typeface="Times New Roman"/>
              </a:rPr>
            </a:br>
            <a:r>
              <a:rPr lang="ru-RU" sz="1400" dirty="0" smtClean="0">
                <a:solidFill>
                  <a:srgbClr val="333333"/>
                </a:solidFill>
                <a:effectLst/>
                <a:latin typeface="Comic Sans MS"/>
                <a:ea typeface="Times New Roman"/>
                <a:cs typeface="Times New Roman"/>
              </a:rPr>
              <a:t>После того, как ребенок научится классифицировать предметы на </a:t>
            </a:r>
            <a:r>
              <a:rPr lang="ru-RU" sz="1400" dirty="0" smtClean="0">
                <a:solidFill>
                  <a:srgbClr val="333333"/>
                </a:solidFill>
                <a:effectLst/>
                <a:latin typeface="Comic Sans MS"/>
                <a:ea typeface="Times New Roman"/>
                <a:cs typeface="Times New Roman"/>
              </a:rPr>
              <a:t>картинках, </a:t>
            </a:r>
            <a:r>
              <a:rPr lang="ru-RU" sz="1400" dirty="0" smtClean="0">
                <a:solidFill>
                  <a:srgbClr val="333333"/>
                </a:solidFill>
                <a:effectLst/>
                <a:latin typeface="Comic Sans MS"/>
                <a:ea typeface="Times New Roman"/>
                <a:cs typeface="Times New Roman"/>
              </a:rPr>
              <a:t>будет полезно усложнить задачу, а именно проводить дидактические игры без использования наглядного материала. Цель игры будет та же самая.</a:t>
            </a:r>
            <a:r>
              <a:rPr lang="ru-RU" sz="1400" dirty="0" smtClean="0">
                <a:ea typeface="Calibri"/>
                <a:cs typeface="Times New Roman"/>
              </a:rPr>
              <a:t/>
            </a:r>
            <a:br>
              <a:rPr lang="ru-RU" sz="1400" dirty="0" smtClean="0"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0070C0"/>
                </a:solidFill>
                <a:effectLst/>
                <a:latin typeface="Comic Sans MS"/>
                <a:ea typeface="Times New Roman"/>
                <a:cs typeface="Times New Roman"/>
              </a:rPr>
              <a:t>Назови одним словом</a:t>
            </a:r>
            <a:r>
              <a:rPr lang="ru-RU" sz="1400" dirty="0" smtClean="0">
                <a:ea typeface="Calibri"/>
                <a:cs typeface="Times New Roman"/>
              </a:rPr>
              <a:t/>
            </a:r>
            <a:br>
              <a:rPr lang="ru-RU" sz="1400" dirty="0" smtClean="0">
                <a:ea typeface="Calibri"/>
                <a:cs typeface="Times New Roman"/>
              </a:rPr>
            </a:br>
            <a:r>
              <a:rPr lang="ru-RU" sz="1400" dirty="0" smtClean="0">
                <a:solidFill>
                  <a:srgbClr val="333333"/>
                </a:solidFill>
                <a:effectLst/>
                <a:latin typeface="Comic Sans MS"/>
                <a:ea typeface="Times New Roman"/>
                <a:cs typeface="Times New Roman"/>
              </a:rPr>
              <a:t>Кровать, стол, диван, шкаф;</a:t>
            </a:r>
            <a:r>
              <a:rPr lang="ru-RU" sz="1400" dirty="0" smtClean="0">
                <a:ea typeface="Calibri"/>
                <a:cs typeface="Times New Roman"/>
              </a:rPr>
              <a:t/>
            </a:r>
            <a:br>
              <a:rPr lang="ru-RU" sz="1400" dirty="0" smtClean="0">
                <a:ea typeface="Calibri"/>
                <a:cs typeface="Times New Roman"/>
              </a:rPr>
            </a:br>
            <a:r>
              <a:rPr lang="ru-RU" sz="1400" dirty="0" smtClean="0">
                <a:solidFill>
                  <a:srgbClr val="333333"/>
                </a:solidFill>
                <a:effectLst/>
                <a:latin typeface="Comic Sans MS"/>
                <a:ea typeface="Times New Roman"/>
                <a:cs typeface="Times New Roman"/>
              </a:rPr>
              <a:t>Платье, кофта, юбка, брюки;</a:t>
            </a:r>
            <a:r>
              <a:rPr lang="ru-RU" sz="1400" dirty="0" smtClean="0">
                <a:ea typeface="Calibri"/>
                <a:cs typeface="Times New Roman"/>
              </a:rPr>
              <a:t/>
            </a:r>
            <a:br>
              <a:rPr lang="ru-RU" sz="1400" dirty="0" smtClean="0">
                <a:ea typeface="Calibri"/>
                <a:cs typeface="Times New Roman"/>
              </a:rPr>
            </a:br>
            <a:r>
              <a:rPr lang="ru-RU" sz="1400" dirty="0" smtClean="0">
                <a:solidFill>
                  <a:srgbClr val="333333"/>
                </a:solidFill>
                <a:effectLst/>
                <a:latin typeface="Comic Sans MS"/>
                <a:ea typeface="Times New Roman"/>
                <a:cs typeface="Times New Roman"/>
              </a:rPr>
              <a:t>Яблоко, апельсин, киви, груша и т.д.</a:t>
            </a:r>
            <a:r>
              <a:rPr lang="ru-RU" sz="1400" dirty="0" smtClean="0">
                <a:ea typeface="Calibri"/>
                <a:cs typeface="Times New Roman"/>
              </a:rPr>
              <a:t/>
            </a:r>
            <a:br>
              <a:rPr lang="ru-RU" sz="1400" dirty="0" smtClean="0"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0070C0"/>
                </a:solidFill>
                <a:effectLst/>
                <a:latin typeface="Comic Sans MS"/>
                <a:ea typeface="Times New Roman"/>
                <a:cs typeface="Times New Roman"/>
              </a:rPr>
              <a:t>Кто больше</a:t>
            </a:r>
            <a:r>
              <a:rPr lang="ru-RU" sz="1400" dirty="0" smtClean="0">
                <a:ea typeface="Calibri"/>
                <a:cs typeface="Times New Roman"/>
              </a:rPr>
              <a:t/>
            </a:r>
            <a:br>
              <a:rPr lang="ru-RU" sz="1400" dirty="0" smtClean="0">
                <a:ea typeface="Calibri"/>
                <a:cs typeface="Times New Roman"/>
              </a:rPr>
            </a:br>
            <a:r>
              <a:rPr lang="ru-RU" sz="1400" dirty="0" smtClean="0">
                <a:solidFill>
                  <a:srgbClr val="333333"/>
                </a:solidFill>
                <a:effectLst/>
                <a:latin typeface="Comic Sans MS"/>
                <a:ea typeface="Times New Roman"/>
                <a:cs typeface="Times New Roman"/>
              </a:rPr>
              <a:t>Игра - соревнование проводится между несколькими детьми или между ребенком и взрослым. Цель - назвать как можно больше предметов, относящихся к какой-либо группе, например, предметы посуды.</a:t>
            </a:r>
            <a:r>
              <a:rPr lang="ru-RU" sz="1400" dirty="0" smtClean="0">
                <a:ea typeface="Calibri"/>
                <a:cs typeface="Times New Roman"/>
              </a:rPr>
              <a:t/>
            </a:r>
            <a:br>
              <a:rPr lang="ru-RU" sz="1400" dirty="0" smtClean="0"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0070C0"/>
                </a:solidFill>
                <a:effectLst/>
                <a:latin typeface="Comic Sans MS"/>
                <a:ea typeface="Times New Roman"/>
                <a:cs typeface="Times New Roman"/>
              </a:rPr>
              <a:t>Какой предмет лишний?</a:t>
            </a:r>
            <a:r>
              <a:rPr lang="ru-RU" sz="1400" dirty="0" smtClean="0">
                <a:ea typeface="Calibri"/>
                <a:cs typeface="Times New Roman"/>
              </a:rPr>
              <a:t/>
            </a:r>
            <a:br>
              <a:rPr lang="ru-RU" sz="1400" dirty="0" smtClean="0">
                <a:ea typeface="Calibri"/>
                <a:cs typeface="Times New Roman"/>
              </a:rPr>
            </a:br>
            <a:r>
              <a:rPr lang="ru-RU" sz="1400" dirty="0" smtClean="0">
                <a:solidFill>
                  <a:srgbClr val="333333"/>
                </a:solidFill>
                <a:effectLst/>
                <a:latin typeface="Comic Sans MS"/>
                <a:ea typeface="Times New Roman"/>
                <a:cs typeface="Times New Roman"/>
              </a:rPr>
              <a:t>Ель,  дуб, береза, липа;</a:t>
            </a:r>
            <a:r>
              <a:rPr lang="ru-RU" sz="1400" dirty="0" smtClean="0">
                <a:ea typeface="Calibri"/>
                <a:cs typeface="Times New Roman"/>
              </a:rPr>
              <a:t/>
            </a:r>
            <a:br>
              <a:rPr lang="ru-RU" sz="1400" dirty="0" smtClean="0">
                <a:ea typeface="Calibri"/>
                <a:cs typeface="Times New Roman"/>
              </a:rPr>
            </a:br>
            <a:r>
              <a:rPr lang="ru-RU" sz="1400" dirty="0" smtClean="0">
                <a:solidFill>
                  <a:srgbClr val="333333"/>
                </a:solidFill>
                <a:effectLst/>
                <a:latin typeface="Comic Sans MS"/>
                <a:ea typeface="Times New Roman"/>
                <a:cs typeface="Times New Roman"/>
              </a:rPr>
              <a:t>Чайник, сковорода, кастрюля, тарелка;</a:t>
            </a:r>
            <a:r>
              <a:rPr lang="ru-RU" sz="1400" dirty="0" smtClean="0">
                <a:ea typeface="Calibri"/>
                <a:cs typeface="Times New Roman"/>
              </a:rPr>
              <a:t/>
            </a:r>
            <a:br>
              <a:rPr lang="ru-RU" sz="1400" dirty="0" smtClean="0">
                <a:ea typeface="Calibri"/>
                <a:cs typeface="Times New Roman"/>
              </a:rPr>
            </a:br>
            <a:r>
              <a:rPr lang="ru-RU" sz="1400" dirty="0" smtClean="0">
                <a:solidFill>
                  <a:srgbClr val="333333"/>
                </a:solidFill>
                <a:effectLst/>
                <a:latin typeface="Comic Sans MS"/>
                <a:ea typeface="Times New Roman"/>
                <a:cs typeface="Times New Roman"/>
              </a:rPr>
              <a:t>Пальто, куртка, шуба, платье.</a:t>
            </a:r>
            <a:r>
              <a:rPr lang="ru-RU" sz="1400" dirty="0" smtClean="0">
                <a:ea typeface="Calibri"/>
                <a:cs typeface="Times New Roman"/>
              </a:rPr>
              <a:t/>
            </a:r>
            <a:br>
              <a:rPr lang="ru-RU" sz="1400" dirty="0" smtClean="0">
                <a:ea typeface="Calibri"/>
                <a:cs typeface="Times New Roman"/>
              </a:rPr>
            </a:br>
            <a:r>
              <a:rPr lang="ru-RU" sz="1600" b="1" dirty="0" smtClean="0">
                <a:solidFill>
                  <a:srgbClr val="FF0000"/>
                </a:solidFill>
                <a:effectLst/>
                <a:latin typeface="Comic Sans MS"/>
                <a:ea typeface="Times New Roman"/>
                <a:cs typeface="Times New Roman"/>
              </a:rPr>
              <a:t>Использование дидактических игр на классификацию и обобщение способствует расширению и активизации словаря, развитию речи, логического мышления, мыслительных операций.</a:t>
            </a:r>
            <a:r>
              <a:rPr lang="ru-RU" sz="1400" dirty="0" smtClean="0">
                <a:ea typeface="Calibri"/>
                <a:cs typeface="Times New Roman"/>
              </a:rPr>
              <a:t/>
            </a:r>
            <a:br>
              <a:rPr lang="ru-RU" sz="1400" dirty="0" smtClean="0">
                <a:ea typeface="Calibri"/>
                <a:cs typeface="Times New Roman"/>
              </a:rPr>
            </a:br>
            <a:r>
              <a:rPr lang="ru-RU" sz="1200" dirty="0" smtClean="0">
                <a:latin typeface="Comic Sans MS" pitchFamily="66" charset="0"/>
                <a:ea typeface="Calibri"/>
                <a:cs typeface="Times New Roman"/>
              </a:rPr>
              <a:t>Учитель-логопед: Короткова Ю.Ю. / интернет ресурсы: </a:t>
            </a:r>
            <a:r>
              <a:rPr lang="en-US" sz="1200" b="1" u="sng" dirty="0" err="1">
                <a:hlinkClick r:id="rId3"/>
              </a:rPr>
              <a:t>stotysyhc.ru</a:t>
            </a:r>
            <a:r>
              <a:rPr lang="en-US" sz="1200" dirty="0" err="1">
                <a:hlinkClick r:id="rId3"/>
              </a:rPr>
              <a:t>›</a:t>
            </a:r>
            <a:r>
              <a:rPr lang="en-US" sz="1200" u="sng" dirty="0" err="1">
                <a:hlinkClick r:id="rId3"/>
              </a:rPr>
              <a:t>didakticheskie-igry</a:t>
            </a:r>
            <a:r>
              <a:rPr lang="en-US" sz="1200" u="sng" dirty="0">
                <a:hlinkClick r:id="rId3"/>
              </a:rPr>
              <a:t>…</a:t>
            </a:r>
            <a:r>
              <a:rPr lang="en-US" sz="1200" u="sng" dirty="0" err="1">
                <a:hlinkClick r:id="rId3"/>
              </a:rPr>
              <a:t>klassifikatsiyu</a:t>
            </a:r>
            <a:r>
              <a:rPr lang="en-US" sz="1200" u="sng" dirty="0">
                <a:hlinkClick r:id="rId3"/>
              </a:rPr>
              <a:t>/</a:t>
            </a:r>
            <a:endParaRPr lang="ru-RU" sz="1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1306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263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КОНСУЛЬТАЦИЯ ДЛЯ РОДИТЕЛЕЙ  ИГРАЕМ  И  РАЗВИВАЕМСЯ  ДОМА  Дидактические игры по классификации предметов  </vt:lpstr>
      <vt:lpstr>ИГРАЕМ  И  РАЗВИВАЕМСЯ  ДОМА</vt:lpstr>
      <vt:lpstr>Назови одним словом Попросите малыша рассказать, что он видит на картинке, назвать предметы на картинке одним словом. (дикие животные, домашние животные, насекомые, деревья, фрукты, овощи, транспорт, ягоды, цветы, игрушки) </vt:lpstr>
      <vt:lpstr>Презентация PowerPoint</vt:lpstr>
      <vt:lpstr>Что лишнее? Попросите ребенка назвать, что или кого он видит на картинке, что здесь лишнее и почему. </vt:lpstr>
      <vt:lpstr>Четвертый лишний Ребенку предлагаются карточки с геометрическими фигурами, ему необходимо определить какая фигура лишняя, ориентируясь на форму и на цвет фигур.</vt:lpstr>
      <vt:lpstr>В конце каждой игры необходимо сделать вывод по какому признаку классифицировались предметы. После того, как ребенок научится классифицировать предметы на картинках, будет полезно усложнить задачу, а именно проводить дидактические игры без использования наглядного материала. Цель игры будет та же самая. Назови одним словом Кровать, стол, диван, шкаф; Платье, кофта, юбка, брюки; Яблоко, апельсин, киви, груша и т.д. Кто больше Игра - соревнование проводится между несколькими детьми или между ребенком и взрослым. Цель - назвать как можно больше предметов, относящихся к какой-либо группе, например, предметы посуды. Какой предмет лишний? Ель,  дуб, береза, липа; Чайник, сковорода, кастрюля, тарелка; Пальто, куртка, шуба, платье. Использование дидактических игр на классификацию и обобщение способствует расширению и активизации словаря, развитию речи, логического мышления, мыслительных операций. Учитель-логопед: Короткова Ю.Ю. / интернет ресурсы: stotysyhc.ru›didakticheskie-igry…klassifikatsiyu/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Женёк Коротков</dc:creator>
  <cp:lastModifiedBy>Женёк Коротков</cp:lastModifiedBy>
  <cp:revision>23</cp:revision>
  <dcterms:created xsi:type="dcterms:W3CDTF">2020-04-15T16:26:50Z</dcterms:created>
  <dcterms:modified xsi:type="dcterms:W3CDTF">2023-01-19T08:20:11Z</dcterms:modified>
</cp:coreProperties>
</file>