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300" r:id="rId2"/>
    <p:sldId id="301" r:id="rId3"/>
    <p:sldId id="302" r:id="rId4"/>
    <p:sldId id="303" r:id="rId5"/>
    <p:sldId id="261" r:id="rId6"/>
    <p:sldId id="304" r:id="rId7"/>
    <p:sldId id="282" r:id="rId8"/>
    <p:sldId id="305" r:id="rId9"/>
    <p:sldId id="281" r:id="rId10"/>
    <p:sldId id="307" r:id="rId11"/>
    <p:sldId id="280" r:id="rId12"/>
    <p:sldId id="289" r:id="rId13"/>
    <p:sldId id="267" r:id="rId14"/>
    <p:sldId id="269" r:id="rId15"/>
    <p:sldId id="271" r:id="rId16"/>
    <p:sldId id="293" r:id="rId17"/>
    <p:sldId id="294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660066"/>
    <a:srgbClr val="9900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CBD5660-A14B-4779-9A01-F765E7276E2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F3D8757-16E4-4069-906B-AAD563D583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cover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980728"/>
            <a:ext cx="5227514" cy="20882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Творческая презентация</a:t>
            </a: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</a:rPr>
              <a:t>«Я – учитель здоровья»</a:t>
            </a:r>
            <a:r>
              <a:rPr lang="ru-RU" sz="3600" i="1" dirty="0" smtClean="0">
                <a:solidFill>
                  <a:srgbClr val="0070C0"/>
                </a:solidFill>
              </a:rPr>
              <a:t/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286388"/>
            <a:ext cx="7854696" cy="1214446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4797152"/>
            <a:ext cx="33123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66"/>
                </a:solidFill>
              </a:rPr>
              <a:t>Подготовила:</a:t>
            </a:r>
          </a:p>
          <a:p>
            <a:r>
              <a:rPr lang="ru-RU" dirty="0" err="1" smtClean="0">
                <a:solidFill>
                  <a:srgbClr val="000066"/>
                </a:solidFill>
              </a:rPr>
              <a:t>Камышанова</a:t>
            </a:r>
            <a:r>
              <a:rPr lang="ru-RU" dirty="0" smtClean="0">
                <a:solidFill>
                  <a:srgbClr val="000066"/>
                </a:solidFill>
              </a:rPr>
              <a:t> Александра Игоревна</a:t>
            </a:r>
            <a:endParaRPr lang="ru-RU" dirty="0" smtClean="0">
              <a:solidFill>
                <a:srgbClr val="000066"/>
              </a:solidFill>
            </a:endParaRPr>
          </a:p>
          <a:p>
            <a:r>
              <a:rPr lang="ru-RU" dirty="0" smtClean="0">
                <a:solidFill>
                  <a:srgbClr val="000066"/>
                </a:solidFill>
              </a:rPr>
              <a:t>Учитель английского языка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МБОУ СОШ </a:t>
            </a:r>
            <a:r>
              <a:rPr lang="ru-RU" dirty="0" smtClean="0">
                <a:solidFill>
                  <a:srgbClr val="000066"/>
                </a:solidFill>
              </a:rPr>
              <a:t>№14 города Каменск-Шахтинский Ростовской области</a:t>
            </a:r>
            <a:endParaRPr lang="en-US" dirty="0" smtClean="0">
              <a:solidFill>
                <a:srgbClr val="000066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717032"/>
            <a:ext cx="2592388" cy="220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43841"/>
            <a:ext cx="748883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2000" b="1" i="1" dirty="0" smtClean="0">
                <a:solidFill>
                  <a:srgbClr val="000066"/>
                </a:solidFill>
                <a:latin typeface="Bookman Old Style" pitchFamily="18" charset="0"/>
              </a:rPr>
              <a:t>«Ушки на макушке» (улучшает внимание, ясность восприятия и речь).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	Мягко заверните уши от верхней точки до мочки три раза.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2000" b="1" i="1" dirty="0" smtClean="0">
                <a:solidFill>
                  <a:srgbClr val="000066"/>
                </a:solidFill>
                <a:latin typeface="Bookman Old Style" pitchFamily="18" charset="0"/>
              </a:rPr>
              <a:t>   «Качели» (упражнение стимулирует мыслительные процессы).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	Дышите глубоко, расслабьте плечи и уроните голову вперёд. Позвольте голове медленно качаться из стороны в сторону, пока при помощи дыхания уходит напряжение. Подбородок вычерчивает слегка изогнутую линию на груди по мере расслабления шеи. Выполнять 30 секунд. </a:t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endParaRPr lang="ru-RU" dirty="0">
              <a:solidFill>
                <a:srgbClr val="00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IMG00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700808"/>
            <a:ext cx="4038600" cy="4042457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836712"/>
            <a:ext cx="51635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Учащиеся класса выполняют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упражнение «Качели»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76260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000066"/>
                </a:solidFill>
                <a:latin typeface="Bookman Old Style" pitchFamily="18" charset="0"/>
              </a:rPr>
              <a:t>Упражнение «Бабочки»</a:t>
            </a:r>
            <a:r>
              <a:rPr lang="ru-RU" sz="2400" b="1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000066"/>
                </a:solidFill>
                <a:latin typeface="Bookman Old Style" pitchFamily="18" charset="0"/>
              </a:rPr>
              <a:t>	 </a:t>
            </a: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(упражнение активизирует структуры мозга, обеспечивающие запоминание): </a:t>
            </a:r>
            <a:b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нарисовать в воздухе в горизонтальной плоскости «бабочку (восьмёрку)» по три раза каждой рукой, а затем обеими руками.</a:t>
            </a:r>
            <a:r>
              <a:rPr lang="ru-RU" sz="1800" dirty="0" smtClean="0">
                <a:latin typeface="Bookman Old Style" pitchFamily="18" charset="0"/>
              </a:rPr>
              <a:t> </a:t>
            </a:r>
            <a:br>
              <a:rPr lang="ru-RU" sz="1800" dirty="0" smtClean="0">
                <a:latin typeface="Bookman Old Style" pitchFamily="18" charset="0"/>
              </a:rPr>
            </a:br>
            <a:endParaRPr lang="ru-RU" sz="2400" b="1" i="1" dirty="0"/>
          </a:p>
        </p:txBody>
      </p:sp>
      <p:pic>
        <p:nvPicPr>
          <p:cNvPr id="10" name="Содержимое 9" descr="CIMG002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852936"/>
            <a:ext cx="4038600" cy="3364847"/>
          </a:xfrm>
        </p:spPr>
      </p:pic>
      <p:sp>
        <p:nvSpPr>
          <p:cNvPr id="6" name="Прямоугольник 5"/>
          <p:cNvSpPr/>
          <p:nvPr/>
        </p:nvSpPr>
        <p:spPr>
          <a:xfrm>
            <a:off x="1763688" y="2276872"/>
            <a:ext cx="55274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Выполнение упражнения «Бабочки»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42950" y="217488"/>
            <a:ext cx="8401050" cy="1354137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400" b="1" dirty="0" smtClean="0">
                <a:solidFill>
                  <a:srgbClr val="FF0000"/>
                </a:solidFill>
              </a:rPr>
              <a:t>        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индивидуальный и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дифференцированный подход 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611560" y="1428750"/>
            <a:ext cx="7541840" cy="50006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		 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моих уроках осуществляется через учет личных интересов и особенностей ученика и возможность выбрать свой уровень и объем задания. Дополнительный языковой материал подбирается с учетом увлечений ученика.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Двигательная  активность учеников на уроке английского языка способствует лучшему овладению языковым материалом, снятию усталости и повышению </a:t>
            </a:r>
            <a:b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мотивации к обучению. 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sz="3600" dirty="0" smtClean="0">
                <a:solidFill>
                  <a:srgbClr val="000066"/>
                </a:solidFill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61048"/>
            <a:ext cx="2376091" cy="21426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IMG00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1844824"/>
            <a:ext cx="5147997" cy="45259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786188" y="2000250"/>
            <a:ext cx="5357812" cy="36433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endParaRPr lang="ru-RU" sz="32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7667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Отличительной особенностью многих упражнений на уроке английского языка является активная жестикуляция для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подкрепления слухового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образа визуальным. 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При этом визуальные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образы, воспринимаемые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с картинки, запоминаются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хуже, чем те слова или словосочетания, которые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учитель и дети 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показывают сами и на себе.  Особенно это актуально на начальном этапе обучения английскому языку. </a:t>
            </a:r>
            <a:endParaRPr lang="ru-RU" dirty="0">
              <a:solidFill>
                <a:srgbClr val="00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683568" y="2060848"/>
            <a:ext cx="7796213" cy="286377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600" dirty="0" smtClean="0"/>
              <a:t>    		 </a:t>
            </a: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На своих уроках я использую </a:t>
            </a:r>
            <a:r>
              <a:rPr lang="ru-RU" sz="1800" b="1" dirty="0" smtClean="0">
                <a:solidFill>
                  <a:srgbClr val="000066"/>
                </a:solidFill>
                <a:latin typeface="Bookman Old Style" pitchFamily="18" charset="0"/>
              </a:rPr>
              <a:t>игровую методику, </a:t>
            </a: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особенно широко на младшем и среднем этапах обучения. Чем ближе к жизни игровая ситуация, тем легче и быстрее дети запоминают языковой материал.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    		При введении и закреплении нового лексического материала я предлагаю детям </a:t>
            </a:r>
            <a:r>
              <a:rPr lang="ru-RU" sz="1800" b="1" dirty="0" smtClean="0">
                <a:solidFill>
                  <a:srgbClr val="000066"/>
                </a:solidFill>
                <a:latin typeface="Bookman Old Style" pitchFamily="18" charset="0"/>
              </a:rPr>
              <a:t>игру в мяч</a:t>
            </a: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. Учитель называет новое слово на русском языке и кидает мяч ученику, который должен вернуть мяч учителю и перевести это слово. </a:t>
            </a:r>
            <a:endParaRPr lang="ru-RU" sz="18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sz="1800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340768"/>
            <a:ext cx="52838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Поддержание интереса к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изучению английского языка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00042"/>
            <a:ext cx="80724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66"/>
                </a:solidFill>
                <a:latin typeface="Bookman Old Style" pitchFamily="18" charset="0"/>
              </a:rPr>
              <a:t>Для повышения мотивации, на всех этапах обучения, подходит метод проектов. </a:t>
            </a:r>
            <a:r>
              <a:rPr lang="ru-RU" sz="2000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sz="2000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000066"/>
                </a:solidFill>
                <a:latin typeface="Bookman Old Style" pitchFamily="18" charset="0"/>
              </a:rPr>
              <a:t>	Данный метод  является составной частью обучения английскому языку и поддерживает мотивацию к учению – в проектной работе она всегда положительная – и личный интерес: проект отражает интерес учащихся, их собственный мир.</a:t>
            </a:r>
            <a:endParaRPr lang="ru-RU" sz="2000" dirty="0">
              <a:solidFill>
                <a:srgbClr val="00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IMG00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988840"/>
            <a:ext cx="4038600" cy="3373465"/>
          </a:xfrm>
        </p:spPr>
      </p:pic>
      <p:sp>
        <p:nvSpPr>
          <p:cNvPr id="6" name="Прямоугольник 5"/>
          <p:cNvSpPr/>
          <p:nvPr/>
        </p:nvSpPr>
        <p:spPr>
          <a:xfrm>
            <a:off x="1884313" y="332656"/>
            <a:ext cx="6045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Использование игровой методики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908720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	Рациональное чередование видов деятельности помогает избежать снижения внимания, усталости.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	Разнообразие типов взаимодействия на уроке обеспечивает активный стереотип поведения учащихся на уроке и снимает усталость, делает урок более эмоциональным.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	Дети работают в парах, в парах сменного состава, в группах сменного состава. Делимся на группы по цвету карточки, по символу, по разрезанной картинке, по месяцу рождения и т.п.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</a:b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413338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Через год работы по формированию условий адаптивной среды был зафиксирован более высокий уровень настроения, оптимизма и более низкий уровень фоновой тревожности учащихся. </a:t>
            </a:r>
            <a:b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</a:br>
            <a:endParaRPr lang="ru-RU" sz="2400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2212" y="980728"/>
            <a:ext cx="3325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20688"/>
            <a:ext cx="59766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Состояние здоровья подрастающего поколения - важнейший показатель благополучия общества и государства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, не только отражающий настоящую ситуацию, но и дающий прогноз на будущее. 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Ухудшение здоровья детей школьного возраста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 России стало не только медицинской, но и серьезной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педагогической проблемой. 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статистике состояния здоровья большую группу составляют дети, находящиеся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«между здоровьем и болезнью».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 процессе обучения дети, подростки, юноши и девушки пытаются привыкнуть жить в условиях ограниченной свободы и очень нуждаются в понимании и конструктивной помощи со стороны взрослых. </a:t>
            </a:r>
          </a:p>
          <a:p>
            <a:endParaRPr lang="ru-RU" dirty="0">
              <a:latin typeface="Bookman Old Style" pitchFamily="18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4508500"/>
            <a:ext cx="1728787" cy="172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808162" cy="1808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72728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	</a:t>
            </a: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Одним из самых негативных факторов для здоровья школьников является общая </a:t>
            </a:r>
            <a:r>
              <a:rPr lang="ru-RU" sz="2400" dirty="0" err="1" smtClean="0">
                <a:solidFill>
                  <a:srgbClr val="000066"/>
                </a:solidFill>
                <a:latin typeface="Bookman Old Style" pitchFamily="18" charset="0"/>
              </a:rPr>
              <a:t>стрессогенная</a:t>
            </a: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 система организации образовательного процесса и проведения уроков. На этом фоне снижается успеваемость учащихся, ухудшается их дисциплина, усиливается состояние тревожности. </a:t>
            </a:r>
          </a:p>
          <a:p>
            <a:pPr>
              <a:buNone/>
            </a:pPr>
            <a:endParaRPr lang="ru-RU" sz="2400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	Все это обуславливает необходимость в формировании особой, щадящей среды, где учитываются все трудности учащихся в процессе обучения и предлагается квалифицированная педагогическая поддержка. 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5231"/>
            <a:ext cx="7488832" cy="489364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	</a:t>
            </a:r>
            <a:r>
              <a:rPr lang="ru-RU" sz="2000" b="1" i="1" dirty="0" err="1" smtClean="0">
                <a:solidFill>
                  <a:srgbClr val="000066"/>
                </a:solidFill>
                <a:latin typeface="Bookman Old Style" pitchFamily="18" charset="0"/>
              </a:rPr>
              <a:t>Здоровьесбережение</a:t>
            </a:r>
            <a:r>
              <a:rPr lang="ru-RU" sz="2000" b="1" i="1" dirty="0" smtClean="0">
                <a:solidFill>
                  <a:srgbClr val="000066"/>
                </a:solidFill>
                <a:latin typeface="Bookman Old Style" pitchFamily="18" charset="0"/>
              </a:rPr>
              <a:t> реализуется через оптимизацию содержания и целенаправленной организации урока английского языка. </a:t>
            </a:r>
            <a:r>
              <a:rPr lang="ru-RU" b="1" i="1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Franklin Gothic Demi" pitchFamily="34" charset="0"/>
              </a:rPr>
              <a:t>На моих уроках я использую: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  методы позитивной психологической поддержки ученика ,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  учет индивидуальных особенностей учащегося и дифференцированный подход к детям с разными возможностями, 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  поддержание познавательного интереса к изучению английского языка, </a:t>
            </a:r>
          </a:p>
          <a:p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  принцип двигательной активности на уроке. 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692696"/>
            <a:ext cx="72008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Основные направления моей деятельности: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/>
        </p:nvSpPr>
        <p:spPr bwMode="auto">
          <a:xfrm>
            <a:off x="827584" y="517322"/>
            <a:ext cx="785818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зона психологического комфорта. 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sz="half" idx="4294967295"/>
          </p:nvPr>
        </p:nvSpPr>
        <p:spPr>
          <a:xfrm>
            <a:off x="990600" y="1341438"/>
            <a:ext cx="8153400" cy="48402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		 В результате введения в урок видов деятельности, поддерживающих положительное отношение ребенка к себе, уверенность в себе, в своих силах и доброжелательное отношение к окружающим, изменился микроклимат на уроке. </a:t>
            </a: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</a:t>
            </a: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Атмосфера на уроках стала более благоприятной для обучения и для межличностного общения. </a:t>
            </a: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</a:t>
            </a: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 этой целью использую: </a:t>
            </a:r>
            <a:b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lang="ru-RU" sz="2400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методы эмоциональной раскачки, </a:t>
            </a:r>
            <a:br>
              <a:rPr lang="ru-RU" sz="2400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б) медитативно релаксационные упражнения.</a:t>
            </a:r>
            <a:endParaRPr lang="ru-RU" sz="2400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1587252" cy="3384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484784"/>
            <a:ext cx="630019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/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b="1" i="1" dirty="0" smtClean="0">
                <a:latin typeface="Bookman Old Style" pitchFamily="18" charset="0"/>
              </a:rPr>
              <a:t> 	</a:t>
            </a:r>
            <a:r>
              <a:rPr lang="ru-RU" sz="2400" b="1" i="1" dirty="0" smtClean="0">
                <a:solidFill>
                  <a:srgbClr val="000066"/>
                </a:solidFill>
                <a:latin typeface="Bookman Old Style" pitchFamily="18" charset="0"/>
              </a:rPr>
              <a:t>Упражнение «Комплименты». </a:t>
            </a: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Дети по очереди говорят друг другу добрые слова, стараясь акцентировать достоинства своих одноклассников. </a:t>
            </a:r>
            <a:b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   	</a:t>
            </a:r>
          </a:p>
          <a:p>
            <a:r>
              <a:rPr lang="ru-RU" sz="2400" b="1" i="1" dirty="0" smtClean="0">
                <a:solidFill>
                  <a:srgbClr val="000066"/>
                </a:solidFill>
                <a:latin typeface="Bookman Old Style" pitchFamily="18" charset="0"/>
              </a:rPr>
              <a:t>	Игра «Вам сообщение». </a:t>
            </a: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  <a:t>По кругу передается сообщение, например «Я рад тебя видеть». «Ты сегодня хорошо выглядишь» и т.д. </a:t>
            </a:r>
            <a:br>
              <a:rPr lang="ru-RU" sz="2400" dirty="0" smtClean="0">
                <a:solidFill>
                  <a:srgbClr val="000066"/>
                </a:solidFill>
                <a:latin typeface="Bookman Old Style" pitchFamily="18" charset="0"/>
              </a:rPr>
            </a:br>
            <a:endParaRPr lang="ru-RU" sz="2400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92696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а) Методы эмоциональной раскачки.</a:t>
            </a:r>
            <a:endParaRPr lang="ru-RU" sz="20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IMG00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39976"/>
            <a:ext cx="4038600" cy="4246411"/>
          </a:xfrm>
        </p:spPr>
      </p:pic>
      <p:pic>
        <p:nvPicPr>
          <p:cNvPr id="7" name="Содержимое 6" descr="CIMG00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39976"/>
            <a:ext cx="4038600" cy="4246411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548680"/>
            <a:ext cx="75963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Проведение игры «Вам сообщение» </a:t>
            </a:r>
          </a:p>
          <a:p>
            <a:pPr algn="ctr"/>
            <a:r>
              <a:rPr lang="ru-RU" sz="20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 учащимися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305342"/>
            <a:ext cx="734481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orbel" pitchFamily="34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orbel" pitchFamily="34" charset="0"/>
              </a:rPr>
            </a:br>
            <a:r>
              <a:rPr lang="ru-RU" sz="2400" b="1" i="1" dirty="0" smtClean="0">
                <a:solidFill>
                  <a:srgbClr val="000066"/>
                </a:solidFill>
                <a:latin typeface="Bookman Old Style" pitchFamily="18" charset="0"/>
              </a:rPr>
              <a:t>     Упражнение «Я вижу, я слышу, я чувствую».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	Ученик должен сказать три предложения, что он видит; три предложения, что он слышит, три предложения о том, что он чувствует. Количество предложений зависит от уровня обучения. </a:t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     </a:t>
            </a:r>
            <a:r>
              <a:rPr lang="ru-RU" sz="2400" b="1" i="1" dirty="0" smtClean="0">
                <a:solidFill>
                  <a:srgbClr val="000066"/>
                </a:solidFill>
                <a:latin typeface="Bookman Old Style" pitchFamily="18" charset="0"/>
              </a:rPr>
              <a:t>Упражнение «Деревянная кукла» в формате </a:t>
            </a:r>
            <a:r>
              <a:rPr lang="ru-RU" sz="2400" b="1" i="1" dirty="0" err="1" smtClean="0">
                <a:solidFill>
                  <a:srgbClr val="000066"/>
                </a:solidFill>
                <a:latin typeface="Bookman Old Style" pitchFamily="18" charset="0"/>
              </a:rPr>
              <a:t>физминутки</a:t>
            </a:r>
            <a:r>
              <a:rPr lang="ru-RU" sz="2400" b="1" i="1" dirty="0" smtClean="0">
                <a:solidFill>
                  <a:srgbClr val="000066"/>
                </a:solidFill>
                <a:latin typeface="Bookman Old Style" pitchFamily="18" charset="0"/>
              </a:rPr>
              <a:t>.</a:t>
            </a: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000066"/>
                </a:solidFill>
                <a:latin typeface="Bookman Old Style" pitchFamily="18" charset="0"/>
              </a:rPr>
              <a:t>	Кукла падает. Сначала кисти поднятых рук, затем до локтя, голова, кукла складывается в поясе и покачивается. </a:t>
            </a:r>
            <a:endParaRPr lang="ru-RU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764704"/>
            <a:ext cx="777686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б) Медитативно - релаксационные упражнения.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714644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</a:br>
            <a: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</a:br>
            <a: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</a:br>
            <a: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</a:br>
            <a: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</a:br>
            <a: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  <a:t/>
            </a:r>
            <a:br>
              <a:rPr lang="ru-RU" sz="2800" b="1" i="1" dirty="0" smtClean="0">
                <a:solidFill>
                  <a:srgbClr val="FFC000"/>
                </a:solidFill>
                <a:latin typeface="Corbel" pitchFamily="34" charset="0"/>
              </a:rPr>
            </a:b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rbel" pitchFamily="34" charset="0"/>
              </a:rPr>
              <a:t/>
            </a:r>
            <a:b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rbel" pitchFamily="34" charset="0"/>
              </a:rPr>
            </a:b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rbel" pitchFamily="34" charset="0"/>
              </a:rPr>
              <a:t>	</a:t>
            </a:r>
            <a:r>
              <a:rPr lang="ru-RU" sz="1800" dirty="0" smtClean="0">
                <a:solidFill>
                  <a:srgbClr val="000066"/>
                </a:solidFill>
                <a:latin typeface="Bookman Old Style" pitchFamily="18" charset="0"/>
              </a:rPr>
              <a:t>Расслабленная поза, глубокое дыхание, тишина. Учитель на английском языке просит представить лес, аромат лесной поляны, тихий шелест листвы.</a:t>
            </a:r>
            <a:endParaRPr lang="ru-RU" sz="1800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395536" y="4653136"/>
            <a:ext cx="4040188" cy="63976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i="1" dirty="0"/>
          </a:p>
        </p:txBody>
      </p:sp>
      <p:pic>
        <p:nvPicPr>
          <p:cNvPr id="11" name="Содержимое 10" descr="CIMG004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2195736" y="3140968"/>
            <a:ext cx="4041775" cy="3308689"/>
          </a:xfrm>
        </p:spPr>
      </p:pic>
      <p:sp>
        <p:nvSpPr>
          <p:cNvPr id="7" name="Прямоугольник 6"/>
          <p:cNvSpPr/>
          <p:nvPr/>
        </p:nvSpPr>
        <p:spPr>
          <a:xfrm>
            <a:off x="827584" y="1340768"/>
            <a:ext cx="760657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Упражнения на релаксацию и визуализацию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жёлтый - вариант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</TotalTime>
  <Words>289</Words>
  <Application>Microsoft Office PowerPoint</Application>
  <PresentationFormat>Экран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жёлтый - вариант2</vt:lpstr>
      <vt:lpstr> Творческая презентация   «Я – учитель здоровья» 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Расслабленная поза, глубокое дыхание, тишина. Учитель на английском языке просит представить лес, аромат лесной поляны, тихий шелест листвы.</vt:lpstr>
      <vt:lpstr>Презентация PowerPoint</vt:lpstr>
      <vt:lpstr>Презентация PowerPoint</vt:lpstr>
      <vt:lpstr>Упражнение «Бабочки»   (упражнение активизирует структуры мозга, обеспечивающие запоминание):  нарисовать в воздухе в горизонтальной плоскости «бабочку (восьмёрку)» по три раза каждой рукой, а затем обеими руками.  </vt:lpstr>
      <vt:lpstr>          индивидуальный и  дифференцированный подход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Маркина Алевтина Валерьевна учитель иностранного языка  МОУ «СОШ № 1 р. п. Базарный Карабулак Саратовской области»</dc:title>
  <dc:creator>User</dc:creator>
  <cp:lastModifiedBy>Колесова</cp:lastModifiedBy>
  <cp:revision>137</cp:revision>
  <dcterms:created xsi:type="dcterms:W3CDTF">2009-12-20T15:40:52Z</dcterms:created>
  <dcterms:modified xsi:type="dcterms:W3CDTF">2023-01-19T08:26:27Z</dcterms:modified>
</cp:coreProperties>
</file>