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media/image1.png" ContentType="image/png"/>
  <Override PartName="/ppt/media/image7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8.jpeg" ContentType="image/jpeg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323964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602208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45720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323964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 type="body"/>
          </p:nvPr>
        </p:nvSpPr>
        <p:spPr>
          <a:xfrm>
            <a:off x="602208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subTitle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subTitle"/>
          </p:nvPr>
        </p:nvSpPr>
        <p:spPr>
          <a:xfrm>
            <a:off x="457200" y="704160"/>
            <a:ext cx="8229240" cy="5297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323964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body"/>
          </p:nvPr>
        </p:nvSpPr>
        <p:spPr>
          <a:xfrm>
            <a:off x="6022080" y="193536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9" name="PlaceHolder 5"/>
          <p:cNvSpPr>
            <a:spLocks noGrp="1"/>
          </p:cNvSpPr>
          <p:nvPr>
            <p:ph type="body"/>
          </p:nvPr>
        </p:nvSpPr>
        <p:spPr>
          <a:xfrm>
            <a:off x="45720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90" name="PlaceHolder 6"/>
          <p:cNvSpPr>
            <a:spLocks noGrp="1"/>
          </p:cNvSpPr>
          <p:nvPr>
            <p:ph type="body"/>
          </p:nvPr>
        </p:nvSpPr>
        <p:spPr>
          <a:xfrm>
            <a:off x="323964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91" name="PlaceHolder 7"/>
          <p:cNvSpPr>
            <a:spLocks noGrp="1"/>
          </p:cNvSpPr>
          <p:nvPr>
            <p:ph type="body"/>
          </p:nvPr>
        </p:nvSpPr>
        <p:spPr>
          <a:xfrm>
            <a:off x="6022080" y="4228200"/>
            <a:ext cx="26496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457200" y="704160"/>
            <a:ext cx="8229240" cy="5297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-9360" y="-7200"/>
            <a:ext cx="9162720" cy="104112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4a0">
                  <a:alpha val="45098"/>
                </a:srgbClr>
              </a:gs>
              <a:gs pos="100000">
                <a:srgbClr val="00c4cd">
                  <a:alpha val="55294"/>
                </a:srgb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>
            <a:off x="4381560" y="-7200"/>
            <a:ext cx="4762080" cy="63792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8abf">
                  <a:alpha val="45098"/>
                </a:srgbClr>
              </a:gs>
              <a:gs pos="100000">
                <a:srgbClr val="00a0a8">
                  <a:alpha val="30196"/>
                </a:srgbClr>
              </a:gs>
            </a:gsLst>
            <a:lin ang="162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2" name="Group 3"/>
          <p:cNvGrpSpPr/>
          <p:nvPr/>
        </p:nvGrpSpPr>
        <p:grpSpPr>
          <a:xfrm>
            <a:off x="-29160" y="-16560"/>
            <a:ext cx="9197640" cy="1086120"/>
            <a:chOff x="-29160" y="-16560"/>
            <a:chExt cx="9197640" cy="1086120"/>
          </a:xfrm>
        </p:grpSpPr>
        <p:sp>
          <p:nvSpPr>
            <p:cNvPr id="3" name="CustomShape 4"/>
            <p:cNvSpPr/>
            <p:nvPr/>
          </p:nvSpPr>
          <p:spPr>
            <a:xfrm rot="21435600">
              <a:off x="-18720" y="201960"/>
              <a:ext cx="9162720" cy="648720"/>
            </a:xfrm>
            <a:custGeom>
              <a:avLst/>
              <a:gdLst/>
              <a:ah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800">
              <a:solidFill>
                <a:srgbClr val="09b7bf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" name="CustomShape 5"/>
            <p:cNvSpPr/>
            <p:nvPr/>
          </p:nvSpPr>
          <p:spPr>
            <a:xfrm rot="21435600">
              <a:off x="-14040" y="275400"/>
              <a:ext cx="9175320" cy="529920"/>
            </a:xfrm>
            <a:custGeom>
              <a:avLst/>
              <a:gdLst/>
              <a:ah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360">
              <a:solidFill>
                <a:srgbClr val="0f6fc6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5" name="PlaceHolder 6"/>
          <p:cNvSpPr>
            <a:spLocks noGrp="1"/>
          </p:cNvSpPr>
          <p:nvPr>
            <p:ph type="title"/>
          </p:nvPr>
        </p:nvSpPr>
        <p:spPr>
          <a:xfrm>
            <a:off x="533520" y="1371600"/>
            <a:ext cx="7851240" cy="1828440"/>
          </a:xfrm>
          <a:prstGeom prst="rect">
            <a:avLst/>
          </a:prstGeom>
        </p:spPr>
        <p:txBody>
          <a:bodyPr lIns="0" rIns="18360" tIns="0" bIns="0" anchor="b">
            <a:normAutofit/>
          </a:bodyPr>
          <a:p>
            <a:pPr algn="r">
              <a:lnSpc>
                <a:spcPct val="100000"/>
              </a:lnSpc>
            </a:pPr>
            <a:r>
              <a:rPr b="1" lang="ru-RU" sz="5600" spc="-1" strike="noStrike">
                <a:solidFill>
                  <a:srgbClr val="50e0ea"/>
                </a:solidFill>
                <a:latin typeface="Calibri"/>
              </a:rPr>
              <a:t>Образец заголовка</a:t>
            </a:r>
            <a:endParaRPr b="0" lang="ru-RU" sz="5600" spc="-1" strike="noStrike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fld id="{87789A35-2893-4EED-8AEB-D5593349A873}" type="datetime">
              <a:rPr b="0" lang="ru-RU" sz="1200" spc="-1" strike="noStrike">
                <a:solidFill>
                  <a:srgbClr val="d1eaed"/>
                </a:solidFill>
                <a:latin typeface="Constantia"/>
              </a:rPr>
              <a:t>19.1.23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8" name="PlaceHolder 9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4FCDE962-DF44-45B8-AA26-E344B998A94A}" type="slidenum">
              <a:rPr b="0" lang="ru-RU" sz="1200" spc="-1" strike="noStrike">
                <a:solidFill>
                  <a:srgbClr val="d1eaed"/>
                </a:solidFill>
                <a:latin typeface="Constanti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9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600" spc="-1" strike="noStrike">
                <a:solidFill>
                  <a:srgbClr val="ffffff"/>
                </a:solidFill>
                <a:latin typeface="Constantia"/>
              </a:rPr>
              <a:t>Для правки структуры щёлкните мышью</a:t>
            </a:r>
            <a:endParaRPr b="0" lang="ru-RU" sz="2600" spc="-1" strike="noStrike">
              <a:solidFill>
                <a:srgbClr val="ffffff"/>
              </a:solidFill>
              <a:latin typeface="Constantia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100" spc="-1" strike="noStrike">
                <a:solidFill>
                  <a:srgbClr val="ffffff"/>
                </a:solidFill>
                <a:latin typeface="Constantia"/>
              </a:rPr>
              <a:t>Второй уровень структуры</a:t>
            </a:r>
            <a:endParaRPr b="0" lang="ru-RU" sz="2100" spc="-1" strike="noStrike">
              <a:solidFill>
                <a:srgbClr val="ffffff"/>
              </a:solidFill>
              <a:latin typeface="Constantia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Constantia"/>
              </a:rPr>
              <a:t>Третий уровень структуры</a:t>
            </a:r>
            <a:endParaRPr b="0" lang="ru-RU" sz="2000" spc="-1" strike="noStrike">
              <a:solidFill>
                <a:srgbClr val="ffffff"/>
              </a:solidFill>
              <a:latin typeface="Constantia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ffffff"/>
                </a:solidFill>
                <a:latin typeface="Constantia"/>
              </a:rPr>
              <a:t>Четвёртый уровень структуры</a:t>
            </a:r>
            <a:endParaRPr b="0" lang="ru-RU" sz="2000" spc="-1" strike="noStrike">
              <a:solidFill>
                <a:srgbClr val="ffffff"/>
              </a:solidFill>
              <a:latin typeface="Constantia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Constantia"/>
              </a:rPr>
              <a:t>Пятый уровень структуры</a:t>
            </a:r>
            <a:endParaRPr b="0" lang="ru-RU" sz="2000" spc="-1" strike="noStrike">
              <a:solidFill>
                <a:srgbClr val="ffffff"/>
              </a:solidFill>
              <a:latin typeface="Constantia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Constantia"/>
              </a:rPr>
              <a:t>Шестой уровень структуры</a:t>
            </a:r>
            <a:endParaRPr b="0" lang="ru-RU" sz="2000" spc="-1" strike="noStrike">
              <a:solidFill>
                <a:srgbClr val="ffffff"/>
              </a:solidFill>
              <a:latin typeface="Constantia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Constantia"/>
              </a:rPr>
              <a:t>Седьмой уровень структуры</a:t>
            </a:r>
            <a:endParaRPr b="0" lang="ru-RU" sz="2000" spc="-1" strike="noStrike">
              <a:solidFill>
                <a:srgbClr val="ffffff"/>
              </a:solidFill>
              <a:latin typeface="Constanti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-9360" y="-7200"/>
            <a:ext cx="9162720" cy="104112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4a0">
                  <a:alpha val="45098"/>
                </a:srgbClr>
              </a:gs>
              <a:gs pos="100000">
                <a:srgbClr val="00c4cd">
                  <a:alpha val="55294"/>
                </a:srgb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7" name="CustomShape 2"/>
          <p:cNvSpPr/>
          <p:nvPr/>
        </p:nvSpPr>
        <p:spPr>
          <a:xfrm>
            <a:off x="4381560" y="-7200"/>
            <a:ext cx="4762080" cy="63792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8abf">
                  <a:alpha val="45098"/>
                </a:srgbClr>
              </a:gs>
              <a:gs pos="100000">
                <a:srgbClr val="00a0a8">
                  <a:alpha val="30196"/>
                </a:srgbClr>
              </a:gs>
            </a:gsLst>
            <a:lin ang="162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48" name="Group 3"/>
          <p:cNvGrpSpPr/>
          <p:nvPr/>
        </p:nvGrpSpPr>
        <p:grpSpPr>
          <a:xfrm>
            <a:off x="-29160" y="-16560"/>
            <a:ext cx="9197640" cy="1086120"/>
            <a:chOff x="-29160" y="-16560"/>
            <a:chExt cx="9197640" cy="1086120"/>
          </a:xfrm>
        </p:grpSpPr>
        <p:sp>
          <p:nvSpPr>
            <p:cNvPr id="49" name="CustomShape 4"/>
            <p:cNvSpPr/>
            <p:nvPr/>
          </p:nvSpPr>
          <p:spPr>
            <a:xfrm rot="21435600">
              <a:off x="-18720" y="201960"/>
              <a:ext cx="9162720" cy="648720"/>
            </a:xfrm>
            <a:custGeom>
              <a:avLst/>
              <a:gdLst/>
              <a:ah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800">
              <a:solidFill>
                <a:srgbClr val="09b7bf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0" name="CustomShape 5"/>
            <p:cNvSpPr/>
            <p:nvPr/>
          </p:nvSpPr>
          <p:spPr>
            <a:xfrm rot="21435600">
              <a:off x="-14040" y="275400"/>
              <a:ext cx="9175320" cy="529920"/>
            </a:xfrm>
            <a:custGeom>
              <a:avLst/>
              <a:gdLst/>
              <a:ah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360">
              <a:solidFill>
                <a:srgbClr val="0f6fc6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51" name="PlaceHolder 6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45000" bIns="0" anchor="b">
            <a:noAutofit/>
          </a:bodyPr>
          <a:p>
            <a:pPr>
              <a:lnSpc>
                <a:spcPct val="100000"/>
              </a:lnSpc>
            </a:pPr>
            <a:r>
              <a:rPr b="0" lang="ru-RU" sz="5000" spc="-1" strike="noStrike">
                <a:solidFill>
                  <a:srgbClr val="04617b"/>
                </a:solidFill>
                <a:latin typeface="Calibri"/>
              </a:rPr>
              <a:t>Образец заголовка</a:t>
            </a:r>
            <a:endParaRPr b="0" lang="ru-RU" sz="50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52" name="PlaceHolder 7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274320" indent="-27396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2600" spc="-1" strike="noStrike">
                <a:solidFill>
                  <a:srgbClr val="000000"/>
                </a:solidFill>
                <a:latin typeface="Constantia"/>
              </a:rPr>
              <a:t>Образец текста</a:t>
            </a:r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  <a:p>
            <a:pPr lvl="1" marL="640080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b="0" lang="ru-RU" sz="2400" spc="-1" strike="noStrike">
                <a:solidFill>
                  <a:srgbClr val="000000"/>
                </a:solidFill>
                <a:latin typeface="Constantia"/>
              </a:rPr>
              <a:t>Второй уровень</a:t>
            </a:r>
            <a:endParaRPr b="0" lang="ru-RU" sz="2400" spc="-1" strike="noStrike">
              <a:solidFill>
                <a:srgbClr val="000000"/>
              </a:solidFill>
              <a:latin typeface="Constantia"/>
            </a:endParaRPr>
          </a:p>
          <a:p>
            <a:pPr lvl="2" marL="914400" indent="-246600">
              <a:lnSpc>
                <a:spcPct val="100000"/>
              </a:lnSpc>
              <a:spcBef>
                <a:spcPts val="420"/>
              </a:spcBef>
              <a:buClr>
                <a:srgbClr val="009dd9"/>
              </a:buClr>
              <a:buSzPct val="70000"/>
              <a:buFont typeface="Wingdings 2" charset="2"/>
              <a:buChar char=""/>
            </a:pPr>
            <a:r>
              <a:rPr b="0" lang="ru-RU" sz="2100" spc="-1" strike="noStrike">
                <a:solidFill>
                  <a:srgbClr val="000000"/>
                </a:solidFill>
                <a:latin typeface="Constantia"/>
              </a:rPr>
              <a:t>Третий уровень</a:t>
            </a:r>
            <a:endParaRPr b="0" lang="ru-RU" sz="2100" spc="-1" strike="noStrike">
              <a:solidFill>
                <a:srgbClr val="000000"/>
              </a:solidFill>
              <a:latin typeface="Constantia"/>
            </a:endParaRPr>
          </a:p>
          <a:p>
            <a:pPr lvl="3" marL="1188720" indent="-209880">
              <a:lnSpc>
                <a:spcPct val="100000"/>
              </a:lnSpc>
              <a:spcBef>
                <a:spcPts val="400"/>
              </a:spcBef>
              <a:buClr>
                <a:srgbClr val="0bd0d9"/>
              </a:buClr>
              <a:buSzPct val="65000"/>
              <a:buFont typeface="Wingdings 2" charset="2"/>
              <a:buChar char="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  <a:p>
            <a:pPr lvl="4" marL="1463040" indent="-209880">
              <a:lnSpc>
                <a:spcPct val="100000"/>
              </a:lnSpc>
              <a:spcBef>
                <a:spcPts val="400"/>
              </a:spcBef>
              <a:buClr>
                <a:srgbClr val="10cf9b"/>
              </a:buClr>
              <a:buSzPct val="65000"/>
              <a:buFont typeface="Wingdings 2" charset="2"/>
              <a:buChar char=""/>
            </a:pPr>
            <a:r>
              <a:rPr b="0" lang="ru-RU" sz="2000" spc="-1" strike="noStrike">
                <a:solidFill>
                  <a:srgbClr val="000000"/>
                </a:solidFill>
                <a:latin typeface="Constantia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53" name="PlaceHolder 8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fld id="{F4C3375F-B77F-44F1-B57E-A5ECC9555DC1}" type="datetime">
              <a:rPr b="0" lang="ru-RU" sz="1200" spc="-1" strike="noStrike">
                <a:solidFill>
                  <a:srgbClr val="035c75"/>
                </a:solidFill>
                <a:latin typeface="Constantia"/>
              </a:rPr>
              <a:t>19.1.23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54" name="PlaceHolder 9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55" name="PlaceHolder 10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81716866-B6E7-4B53-8954-FC8A1D05E86C}" type="slidenum">
              <a:rPr b="0" lang="ru-RU" sz="1200" spc="-1" strike="noStrike">
                <a:solidFill>
                  <a:srgbClr val="035c75"/>
                </a:solidFill>
                <a:latin typeface="Constanti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571320" y="1440000"/>
            <a:ext cx="7851240" cy="1828440"/>
          </a:xfrm>
          <a:prstGeom prst="rect">
            <a:avLst/>
          </a:prstGeom>
          <a:noFill/>
          <a:ln>
            <a:noFill/>
          </a:ln>
        </p:spPr>
        <p:txBody>
          <a:bodyPr lIns="0" rIns="18360" tIns="0" bIns="0" anchor="b">
            <a:noAutofit/>
          </a:bodyPr>
          <a:p>
            <a:pPr algn="r">
              <a:lnSpc>
                <a:spcPct val="100000"/>
              </a:lnSpc>
            </a:pPr>
            <a:br/>
            <a:br/>
            <a:r>
              <a:rPr b="1" lang="ru-RU" sz="4000" spc="-1" strike="noStrike">
                <a:solidFill>
                  <a:srgbClr val="ffffff"/>
                </a:solidFill>
                <a:latin typeface="Monotype Corsiva"/>
              </a:rPr>
              <a:t>Формирование культуры здоровья школьников в результате совместной деятельности школы и семьи</a:t>
            </a:r>
            <a:endParaRPr b="0" lang="ru-RU" sz="4000" spc="-1" strike="noStrike">
              <a:solidFill>
                <a:srgbClr val="ffffff"/>
              </a:solidFill>
              <a:latin typeface="Constantia"/>
            </a:endParaRPr>
          </a:p>
        </p:txBody>
      </p:sp>
      <p:pic>
        <p:nvPicPr>
          <p:cNvPr id="93" name="Picture 5" descr="C:\Users\Dmitry1\Desktop\ГАЛИНА\Анимации-сайт\Школа\ЗОЖ\i1.jpg"/>
          <p:cNvPicPr/>
          <p:nvPr/>
        </p:nvPicPr>
        <p:blipFill>
          <a:blip r:embed="rId1"/>
          <a:stretch/>
        </p:blipFill>
        <p:spPr>
          <a:xfrm>
            <a:off x="1143000" y="3429000"/>
            <a:ext cx="3428640" cy="2742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457200" y="357120"/>
            <a:ext cx="8229240" cy="5967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274320" indent="-2739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c00000"/>
                </a:solidFill>
                <a:latin typeface="Constantia"/>
              </a:rPr>
              <a:t>Семья </a:t>
            </a:r>
            <a:r>
              <a:rPr b="0" lang="ru-RU" sz="3200" spc="-1" strike="noStrike">
                <a:solidFill>
                  <a:srgbClr val="000000"/>
                </a:solidFill>
                <a:latin typeface="Constantia"/>
              </a:rPr>
              <a:t>– один из главных факторов развития и воспитания личности. </a:t>
            </a:r>
            <a:endParaRPr b="0" lang="ru-RU" sz="32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 algn="r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Constantia"/>
              </a:rPr>
              <a:t>Ребенка </a:t>
            </a:r>
            <a:r>
              <a:rPr b="0" lang="ru-RU" sz="3200" spc="-1" strike="noStrike">
                <a:solidFill>
                  <a:srgbClr val="c00000"/>
                </a:solidFill>
                <a:latin typeface="Constantia"/>
              </a:rPr>
              <a:t>должны воспитывать родители</a:t>
            </a:r>
            <a:r>
              <a:rPr b="0" lang="ru-RU" sz="3200" spc="-1" strike="noStrike">
                <a:solidFill>
                  <a:srgbClr val="000000"/>
                </a:solidFill>
                <a:latin typeface="Constantia"/>
              </a:rPr>
              <a:t>, а все </a:t>
            </a:r>
            <a:r>
              <a:rPr b="0" lang="ru-RU" sz="3200" spc="-1" strike="noStrike">
                <a:solidFill>
                  <a:srgbClr val="c00000"/>
                </a:solidFill>
                <a:latin typeface="Constantia"/>
              </a:rPr>
              <a:t>социальные институты могут лишь содействовать</a:t>
            </a:r>
            <a:r>
              <a:rPr b="0" lang="ru-RU" sz="3200" spc="-1" strike="noStrike">
                <a:solidFill>
                  <a:srgbClr val="000000"/>
                </a:solidFill>
                <a:latin typeface="Constantia"/>
              </a:rPr>
              <a:t> им в обеспечении условий для саморазвития, помогая показать свои индивидуальные задатки, склонности и реализовать их в приемлемой форме, полезной для него самого и общества. </a:t>
            </a:r>
            <a:endParaRPr b="0" lang="ru-RU" sz="3200" spc="-1" strike="noStrike">
              <a:solidFill>
                <a:srgbClr val="000000"/>
              </a:solidFill>
              <a:latin typeface="Constantia"/>
            </a:endParaRPr>
          </a:p>
        </p:txBody>
      </p:sp>
      <p:pic>
        <p:nvPicPr>
          <p:cNvPr id="95" name="Picture 3" descr=""/>
          <p:cNvPicPr/>
          <p:nvPr/>
        </p:nvPicPr>
        <p:blipFill>
          <a:blip r:embed="rId1"/>
          <a:stretch/>
        </p:blipFill>
        <p:spPr>
          <a:xfrm>
            <a:off x="1500120" y="5000760"/>
            <a:ext cx="2785680" cy="1641240"/>
          </a:xfrm>
          <a:prstGeom prst="rect">
            <a:avLst/>
          </a:prstGeom>
          <a:ln w="9360">
            <a:noFill/>
          </a:ln>
        </p:spPr>
      </p:pic>
      <p:pic>
        <p:nvPicPr>
          <p:cNvPr id="96" name="Picture 2" descr=""/>
          <p:cNvPicPr/>
          <p:nvPr/>
        </p:nvPicPr>
        <p:blipFill>
          <a:blip r:embed="rId2"/>
          <a:stretch/>
        </p:blipFill>
        <p:spPr>
          <a:xfrm>
            <a:off x="5072040" y="5000760"/>
            <a:ext cx="2885760" cy="16552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457200" y="1000080"/>
            <a:ext cx="8229240" cy="53240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274320" indent="-273960">
              <a:lnSpc>
                <a:spcPct val="100000"/>
              </a:lnSpc>
              <a:spcBef>
                <a:spcPts val="64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3200" spc="-1" strike="noStrike">
                <a:solidFill>
                  <a:srgbClr val="c00000"/>
                </a:solidFill>
                <a:latin typeface="Constantia"/>
              </a:rPr>
              <a:t>просветительская работа </a:t>
            </a:r>
            <a:r>
              <a:rPr b="0" lang="ru-RU" sz="3200" spc="-1" strike="noStrike">
                <a:solidFill>
                  <a:srgbClr val="000000"/>
                </a:solidFill>
                <a:latin typeface="Constantia"/>
              </a:rPr>
              <a:t>с родителями учащихся;</a:t>
            </a:r>
            <a:endParaRPr b="0" lang="ru-RU" sz="32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64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3200" spc="-1" strike="noStrike">
                <a:solidFill>
                  <a:srgbClr val="c00000"/>
                </a:solidFill>
                <a:latin typeface="Constantia"/>
              </a:rPr>
              <a:t>обучение родителей </a:t>
            </a:r>
            <a:r>
              <a:rPr b="0" lang="ru-RU" sz="3200" spc="-1" strike="noStrike">
                <a:solidFill>
                  <a:srgbClr val="000000"/>
                </a:solidFill>
                <a:latin typeface="Constantia"/>
              </a:rPr>
              <a:t>формам и методам формирования у детей и подростков здоровьесохранных умений и навыков;</a:t>
            </a:r>
            <a:endParaRPr b="0" lang="ru-RU" sz="32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64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3200" spc="-1" strike="noStrike">
                <a:solidFill>
                  <a:srgbClr val="c00000"/>
                </a:solidFill>
                <a:latin typeface="Constantia"/>
              </a:rPr>
              <a:t>вовлечение родителей </a:t>
            </a:r>
            <a:r>
              <a:rPr b="0" lang="ru-RU" sz="3200" spc="-1" strike="noStrike">
                <a:solidFill>
                  <a:srgbClr val="000000"/>
                </a:solidFill>
                <a:latin typeface="Constantia"/>
              </a:rPr>
              <a:t>в учебно-воспитательный процесс, внеклассную и внешкольную воспитательную работу;</a:t>
            </a:r>
            <a:endParaRPr b="0" lang="ru-RU" sz="32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641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3200" spc="-1" strike="noStrike">
                <a:solidFill>
                  <a:srgbClr val="c00000"/>
                </a:solidFill>
                <a:latin typeface="Constantia"/>
              </a:rPr>
              <a:t>пропаганда опыта </a:t>
            </a:r>
            <a:r>
              <a:rPr b="0" lang="ru-RU" sz="3200" spc="-1" strike="noStrike">
                <a:solidFill>
                  <a:srgbClr val="000000"/>
                </a:solidFill>
                <a:latin typeface="Constantia"/>
              </a:rPr>
              <a:t>семейного воспитания культуры здоровья.</a:t>
            </a:r>
            <a:endParaRPr b="0" lang="ru-RU" sz="32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519"/>
              </a:spcBef>
            </a:pPr>
            <a:endParaRPr b="0" lang="ru-RU" sz="32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457200" y="285840"/>
            <a:ext cx="8229240" cy="6038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274320" indent="-273960">
              <a:lnSpc>
                <a:spcPct val="100000"/>
              </a:lnSpc>
              <a:spcBef>
                <a:spcPts val="641"/>
              </a:spcBef>
            </a:pPr>
            <a:r>
              <a:rPr b="1" lang="ru-RU" sz="3200" spc="-1" strike="noStrike">
                <a:solidFill>
                  <a:srgbClr val="c00000"/>
                </a:solidFill>
                <a:latin typeface="Constantia"/>
              </a:rPr>
              <a:t>	</a:t>
            </a:r>
            <a:r>
              <a:rPr b="1" lang="ru-RU" sz="3200" spc="-1" strike="noStrike">
                <a:solidFill>
                  <a:srgbClr val="c00000"/>
                </a:solidFill>
                <a:latin typeface="Constantia"/>
              </a:rPr>
              <a:t>	</a:t>
            </a:r>
            <a:r>
              <a:rPr b="1" lang="ru-RU" sz="3200" spc="-1" strike="noStrike">
                <a:solidFill>
                  <a:srgbClr val="c00000"/>
                </a:solidFill>
                <a:latin typeface="Constantia"/>
              </a:rPr>
              <a:t>	</a:t>
            </a:r>
            <a:r>
              <a:rPr b="1" lang="ru-RU" sz="3200" spc="-1" strike="noStrike">
                <a:solidFill>
                  <a:srgbClr val="c00000"/>
                </a:solidFill>
                <a:latin typeface="Constantia"/>
              </a:rPr>
              <a:t>Формы работы с родителями многообразны: </a:t>
            </a:r>
            <a:endParaRPr b="0" lang="ru-RU" sz="32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2600" spc="-1" strike="noStrike">
                <a:solidFill>
                  <a:srgbClr val="000000"/>
                </a:solidFill>
                <a:latin typeface="Constantia"/>
              </a:rPr>
              <a:t>групповые и индивидуальные беседы, </a:t>
            </a:r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2600" spc="-1" strike="noStrike">
                <a:solidFill>
                  <a:srgbClr val="000000"/>
                </a:solidFill>
                <a:latin typeface="Constantia"/>
              </a:rPr>
              <a:t>лекции на родительских собраниях, </a:t>
            </a:r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2600" spc="-1" strike="noStrike">
                <a:solidFill>
                  <a:srgbClr val="000000"/>
                </a:solidFill>
                <a:latin typeface="Constantia"/>
              </a:rPr>
              <a:t>специальные лектории или факультативы по формированию культуры здоровья у родителей,</a:t>
            </a:r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2600" spc="-1" strike="noStrike">
                <a:solidFill>
                  <a:srgbClr val="000000"/>
                </a:solidFill>
                <a:latin typeface="Constantia"/>
              </a:rPr>
              <a:t> </a:t>
            </a:r>
            <a:r>
              <a:rPr b="0" lang="ru-RU" sz="2600" spc="-1" strike="noStrike">
                <a:solidFill>
                  <a:srgbClr val="000000"/>
                </a:solidFill>
                <a:latin typeface="Constantia"/>
              </a:rPr>
              <a:t>участие родителей в оздоровительных мероприятиях и т.д. </a:t>
            </a:r>
            <a:endParaRPr b="0" lang="ru-RU" sz="2600" spc="-1" strike="noStrike">
              <a:solidFill>
                <a:srgbClr val="000000"/>
              </a:solidFill>
              <a:latin typeface="Constantia"/>
            </a:endParaRPr>
          </a:p>
        </p:txBody>
      </p:sp>
      <p:pic>
        <p:nvPicPr>
          <p:cNvPr id="99" name="Picture 5" descr=""/>
          <p:cNvPicPr/>
          <p:nvPr/>
        </p:nvPicPr>
        <p:blipFill>
          <a:blip r:embed="rId1"/>
          <a:srcRect l="0" t="20906" r="22359" b="0"/>
          <a:stretch/>
        </p:blipFill>
        <p:spPr>
          <a:xfrm>
            <a:off x="5429160" y="3929040"/>
            <a:ext cx="3490560" cy="2666520"/>
          </a:xfrm>
          <a:prstGeom prst="rect">
            <a:avLst/>
          </a:prstGeom>
          <a:ln w="9360">
            <a:noFill/>
          </a:ln>
        </p:spPr>
      </p:pic>
      <p:pic>
        <p:nvPicPr>
          <p:cNvPr id="100" name="Picture 4" descr=""/>
          <p:cNvPicPr/>
          <p:nvPr/>
        </p:nvPicPr>
        <p:blipFill>
          <a:blip r:embed="rId2"/>
          <a:stretch/>
        </p:blipFill>
        <p:spPr>
          <a:xfrm>
            <a:off x="928800" y="4143240"/>
            <a:ext cx="3428640" cy="24285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2" descr="https://тверьоблархотдел.рф/upload/resize_cache/iblock/1b3/1000_700_2/sport.jpg"/>
          <p:cNvPicPr/>
          <p:nvPr/>
        </p:nvPicPr>
        <p:blipFill>
          <a:blip r:embed="rId1"/>
          <a:srcRect l="0" t="13082" r="0" b="0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102" name="TextShape 1"/>
          <p:cNvSpPr txBox="1"/>
          <p:nvPr/>
        </p:nvSpPr>
        <p:spPr>
          <a:xfrm>
            <a:off x="457200" y="214200"/>
            <a:ext cx="8229240" cy="6643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274320" indent="-273960" algn="r">
              <a:lnSpc>
                <a:spcPct val="100000"/>
              </a:lnSpc>
              <a:spcBef>
                <a:spcPts val="720"/>
              </a:spcBef>
            </a:pPr>
            <a:r>
              <a:rPr b="1" lang="ru-RU" sz="3600" spc="-1" strike="noStrike">
                <a:solidFill>
                  <a:srgbClr val="ffffff"/>
                </a:solidFill>
                <a:latin typeface="Constantia"/>
              </a:rPr>
              <a:t>Результатом такой совместной            деятельности </a:t>
            </a:r>
            <a:endParaRPr b="0" lang="ru-RU" sz="36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 algn="ctr">
              <a:lnSpc>
                <a:spcPct val="100000"/>
              </a:lnSpc>
              <a:spcBef>
                <a:spcPts val="601"/>
              </a:spcBef>
            </a:pPr>
            <a:endParaRPr b="0" lang="ru-RU" sz="36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 algn="ctr">
              <a:lnSpc>
                <a:spcPct val="100000"/>
              </a:lnSpc>
              <a:spcBef>
                <a:spcPts val="601"/>
              </a:spcBef>
            </a:pPr>
            <a:endParaRPr b="0" lang="ru-RU" sz="36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 algn="ctr">
              <a:lnSpc>
                <a:spcPct val="100000"/>
              </a:lnSpc>
              <a:spcBef>
                <a:spcPts val="601"/>
              </a:spcBef>
            </a:pPr>
            <a:endParaRPr b="0" lang="ru-RU" sz="36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 algn="ctr"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 algn="ctr"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 algn="r">
              <a:lnSpc>
                <a:spcPct val="100000"/>
              </a:lnSpc>
            </a:pPr>
            <a:r>
              <a:rPr b="0" lang="ru-RU" sz="3000" spc="-1" strike="noStrike">
                <a:solidFill>
                  <a:srgbClr val="ffffff"/>
                </a:solidFill>
                <a:latin typeface="Constantia"/>
              </a:rPr>
              <a:t>учителей и родителей явилась выработка </a:t>
            </a:r>
            <a:endParaRPr b="0" lang="ru-RU" sz="30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 algn="r">
              <a:lnSpc>
                <a:spcPct val="100000"/>
              </a:lnSpc>
            </a:pPr>
            <a:r>
              <a:rPr b="0" lang="ru-RU" sz="3000" spc="-1" strike="noStrike">
                <a:solidFill>
                  <a:srgbClr val="ffffff"/>
                </a:solidFill>
                <a:latin typeface="Constantia"/>
              </a:rPr>
              <a:t>единого подхода к реализации целевых установок и повышение содержательности </a:t>
            </a:r>
            <a:endParaRPr b="0" lang="ru-RU" sz="30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 algn="r">
              <a:lnSpc>
                <a:spcPct val="100000"/>
              </a:lnSpc>
            </a:pPr>
            <a:r>
              <a:rPr b="0" lang="ru-RU" sz="3000" spc="-1" strike="noStrike">
                <a:solidFill>
                  <a:srgbClr val="ffffff"/>
                </a:solidFill>
                <a:latin typeface="Constantia"/>
              </a:rPr>
              <a:t>формирования культуры здоровья учащихся, родители осознали исследуемую проблему, </a:t>
            </a:r>
            <a:endParaRPr b="0" lang="ru-RU" sz="30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 algn="r">
              <a:lnSpc>
                <a:spcPct val="100000"/>
              </a:lnSpc>
            </a:pPr>
            <a:r>
              <a:rPr b="0" lang="ru-RU" sz="3000" spc="-1" strike="noStrike">
                <a:solidFill>
                  <a:srgbClr val="ffffff"/>
                </a:solidFill>
                <a:latin typeface="Constantia"/>
              </a:rPr>
              <a:t>а также поставленную цель. </a:t>
            </a:r>
            <a:endParaRPr b="0" lang="ru-RU" sz="3000" spc="-1" strike="noStrike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519"/>
              </a:spcBef>
            </a:pPr>
            <a:endParaRPr b="0" lang="ru-RU" sz="3000" spc="-1" strike="noStrike">
              <a:solidFill>
                <a:srgbClr val="000000"/>
              </a:solidFill>
              <a:latin typeface="Constantia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Picture 2" descr="https://ds04.infourok.ru/uploads/ex/0e52/001718c1-d92b7430/img14.jp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80</TotalTime>
  <Application>LibreOffice/6.3.2.2$Windows_X86_64 LibreOffice_project/98b30e735bda24bc04ab42594c85f7fd8be07b9c</Application>
  <Words>124</Words>
  <Paragraphs>22</Paragraphs>
  <Company>MultiDVD Team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2019-10-24T18:20:40Z</dcterms:created>
  <dc:creator>Миляуша Абдуллина</dc:creator>
  <dc:description/>
  <dc:language>ru-RU</dc:language>
  <cp:lastModifiedBy/>
  <dcterms:modified xsi:type="dcterms:W3CDTF">2023-01-19T11:26:35Z</dcterms:modified>
  <cp:revision>11</cp:revision>
  <dc:subject/>
  <dc:title>Современные подходы к формированию культуры здоровья школьников в результате совместной деятельности школы и семьи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MultiDVD Team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6</vt:i4>
  </property>
</Properties>
</file>