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1" r:id="rId5"/>
    <p:sldId id="262" r:id="rId6"/>
    <p:sldId id="258" r:id="rId7"/>
    <p:sldId id="260" r:id="rId8"/>
    <p:sldId id="259" r:id="rId9"/>
    <p:sldId id="265" r:id="rId10"/>
    <p:sldId id="266" r:id="rId11"/>
    <p:sldId id="272" r:id="rId12"/>
    <p:sldId id="264" r:id="rId13"/>
    <p:sldId id="270" r:id="rId14"/>
    <p:sldId id="267" r:id="rId15"/>
    <p:sldId id="271" r:id="rId16"/>
    <p:sldId id="26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1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48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18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435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920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488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3647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913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008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150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78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517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026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057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04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34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325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699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6BC9C-3B50-4DB2-A265-13066BB41DBB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79F0F41-C90B-4FDC-B2E0-D75FC06A4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047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3DED49-F2D7-3E59-022C-B4B7D18EE6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06688" y="1782698"/>
            <a:ext cx="7766936" cy="1646302"/>
          </a:xfrm>
        </p:spPr>
        <p:txBody>
          <a:bodyPr/>
          <a:lstStyle/>
          <a:p>
            <a:pPr algn="ctr"/>
            <a:r>
              <a:rPr lang="ru-RU" dirty="0"/>
              <a:t>Профилактика </a:t>
            </a:r>
            <a:r>
              <a:rPr lang="ru-RU" dirty="0" err="1"/>
              <a:t>буллинга</a:t>
            </a:r>
            <a:r>
              <a:rPr lang="ru-RU" dirty="0"/>
              <a:t> в школе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88689C3-B440-B33D-18A8-6F0BAA5987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23883" y="3836710"/>
            <a:ext cx="7766936" cy="2687336"/>
          </a:xfrm>
        </p:spPr>
        <p:txBody>
          <a:bodyPr/>
          <a:lstStyle/>
          <a:p>
            <a:r>
              <a:rPr lang="ru-RU"/>
              <a:t>Подготовила:</a:t>
            </a:r>
            <a:endParaRPr lang="ru-RU" dirty="0"/>
          </a:p>
          <a:p>
            <a:r>
              <a:rPr lang="ru-RU" dirty="0"/>
              <a:t> Сухопарова П.С.</a:t>
            </a:r>
          </a:p>
        </p:txBody>
      </p:sp>
    </p:spTree>
    <p:extLst>
      <p:ext uri="{BB962C8B-B14F-4D97-AF65-F5344CB8AC3E}">
        <p14:creationId xmlns:p14="http://schemas.microsoft.com/office/powerpoint/2010/main" val="2163145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98C6CB-1D09-FA4C-AC6F-DB46A1372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/>
              <a:t>Рекомендации для школьников, подвергшихся травле: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C0DB9B-04D4-708C-C997-D0A251186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Будьте спокойны!</a:t>
            </a:r>
          </a:p>
          <a:p>
            <a:r>
              <a:rPr lang="ru-RU" dirty="0"/>
              <a:t>Уходите!</a:t>
            </a:r>
          </a:p>
          <a:p>
            <a:r>
              <a:rPr lang="ru-RU" dirty="0"/>
              <a:t>Расскажите, что вам не нравится!</a:t>
            </a:r>
          </a:p>
          <a:p>
            <a:r>
              <a:rPr lang="ru-RU" dirty="0"/>
              <a:t>Отвечайте с юмором, будьте умны!</a:t>
            </a:r>
          </a:p>
          <a:p>
            <a:r>
              <a:rPr lang="ru-RU" dirty="0"/>
              <a:t>Расскажите кому-нибудь о </a:t>
            </a:r>
            <a:r>
              <a:rPr lang="ru-RU" dirty="0" err="1"/>
              <a:t>буллинге</a:t>
            </a:r>
            <a:r>
              <a:rPr lang="ru-RU" dirty="0"/>
              <a:t>!</a:t>
            </a:r>
          </a:p>
          <a:p>
            <a:r>
              <a:rPr lang="ru-RU" dirty="0" err="1"/>
              <a:t>Надеяться,что</a:t>
            </a:r>
            <a:r>
              <a:rPr lang="ru-RU" dirty="0"/>
              <a:t> издевательства как-то сами «уйдут»-плохой вариант!</a:t>
            </a:r>
          </a:p>
          <a:p>
            <a:r>
              <a:rPr lang="ru-RU" dirty="0"/>
              <a:t>В случае </a:t>
            </a:r>
            <a:r>
              <a:rPr lang="ru-RU" dirty="0" err="1"/>
              <a:t>кибербуллинга</a:t>
            </a:r>
            <a:r>
              <a:rPr lang="ru-RU" dirty="0"/>
              <a:t> сохраняйте все сообщения и переписки!</a:t>
            </a:r>
          </a:p>
          <a:p>
            <a:r>
              <a:rPr lang="ru-RU" dirty="0"/>
              <a:t>Информируйте полицию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968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8E2C68C-9B8A-B160-91E1-C5AAE9C043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582" t="16469" r="35495" b="9700"/>
          <a:stretch/>
        </p:blipFill>
        <p:spPr>
          <a:xfrm>
            <a:off x="2625766" y="237"/>
            <a:ext cx="5575553" cy="7033060"/>
          </a:xfrm>
        </p:spPr>
      </p:pic>
    </p:spTree>
    <p:extLst>
      <p:ext uri="{BB962C8B-B14F-4D97-AF65-F5344CB8AC3E}">
        <p14:creationId xmlns:p14="http://schemas.microsoft.com/office/powerpoint/2010/main" val="990385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E1149F-2D0C-E0EB-F8C5-5F4E2ABD5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322" y="647307"/>
            <a:ext cx="9179734" cy="1320800"/>
          </a:xfrm>
        </p:spPr>
        <p:txBody>
          <a:bodyPr>
            <a:noAutofit/>
          </a:bodyPr>
          <a:lstStyle/>
          <a:p>
            <a:r>
              <a:rPr lang="ru-RU" sz="4800" dirty="0"/>
              <a:t>Рекомендации для педагогов и администрации школы: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8C43E3-4F03-183D-0547-2B5FACBB8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322" y="2660210"/>
            <a:ext cx="8596668" cy="3880773"/>
          </a:xfrm>
        </p:spPr>
        <p:txBody>
          <a:bodyPr/>
          <a:lstStyle/>
          <a:p>
            <a:r>
              <a:rPr lang="ru-RU" dirty="0"/>
              <a:t>Уделять внимание социальному климату в школе</a:t>
            </a:r>
          </a:p>
          <a:p>
            <a:r>
              <a:rPr lang="ru-RU" dirty="0"/>
              <a:t>Сформируйте группу активистов по координации мероприятий</a:t>
            </a:r>
          </a:p>
          <a:p>
            <a:pPr marL="0" indent="0">
              <a:buNone/>
            </a:pPr>
            <a:r>
              <a:rPr lang="ru-RU" dirty="0"/>
              <a:t>по противодействию травле</a:t>
            </a:r>
          </a:p>
          <a:p>
            <a:r>
              <a:rPr lang="ru-RU" dirty="0"/>
              <a:t>Обучайте весь персонал школы навыкам, направленным</a:t>
            </a:r>
          </a:p>
          <a:p>
            <a:pPr marL="0" indent="0">
              <a:buNone/>
            </a:pPr>
            <a:r>
              <a:rPr lang="ru-RU" dirty="0"/>
              <a:t>на профилактику травли</a:t>
            </a:r>
          </a:p>
          <a:p>
            <a:r>
              <a:rPr lang="ru-RU" dirty="0"/>
              <a:t>Установите и поддерживайте школьные правила, направленные на  профилактику травли</a:t>
            </a:r>
          </a:p>
        </p:txBody>
      </p:sp>
    </p:spTree>
    <p:extLst>
      <p:ext uri="{BB962C8B-B14F-4D97-AF65-F5344CB8AC3E}">
        <p14:creationId xmlns:p14="http://schemas.microsoft.com/office/powerpoint/2010/main" val="3977855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E1149F-2D0C-E0EB-F8C5-5F4E2ABD5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322" y="647307"/>
            <a:ext cx="9179734" cy="1320800"/>
          </a:xfrm>
        </p:spPr>
        <p:txBody>
          <a:bodyPr>
            <a:noAutofit/>
          </a:bodyPr>
          <a:lstStyle/>
          <a:p>
            <a:r>
              <a:rPr lang="ru-RU" sz="4800" dirty="0"/>
              <a:t>Рекомендации для педагогов и администрации школы: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8C43E3-4F03-183D-0547-2B5FACBB8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322" y="2660210"/>
            <a:ext cx="8596668" cy="3880773"/>
          </a:xfrm>
        </p:spPr>
        <p:txBody>
          <a:bodyPr/>
          <a:lstStyle/>
          <a:p>
            <a:r>
              <a:rPr lang="ru-RU" dirty="0"/>
              <a:t>Организуйте «дежурство» учителей в местах, где происходили эпизоды</a:t>
            </a:r>
          </a:p>
          <a:p>
            <a:pPr marL="0" indent="0">
              <a:buNone/>
            </a:pPr>
            <a:r>
              <a:rPr lang="ru-RU" dirty="0"/>
              <a:t>травли или их возникновение вероятно</a:t>
            </a:r>
          </a:p>
          <a:p>
            <a:r>
              <a:rPr lang="ru-RU" dirty="0"/>
              <a:t>Вмешивайтесь незамедлительно и последовательно в ситуации травли</a:t>
            </a:r>
          </a:p>
          <a:p>
            <a:r>
              <a:rPr lang="ru-RU" dirty="0"/>
              <a:t>Уделяйте время профилактике травли, по возможности, еженедельно</a:t>
            </a:r>
          </a:p>
          <a:p>
            <a:r>
              <a:rPr lang="ru-RU" dirty="0"/>
              <a:t>Одной из наиболее важных стратегических задач профилактической </a:t>
            </a:r>
            <a:r>
              <a:rPr lang="ru-RU" dirty="0" err="1"/>
              <a:t>рабо</a:t>
            </a:r>
            <a:r>
              <a:rPr lang="ru-RU" dirty="0"/>
              <a:t>-</a:t>
            </a:r>
          </a:p>
          <a:p>
            <a:pPr marL="0" indent="0">
              <a:buNone/>
            </a:pPr>
            <a:r>
              <a:rPr lang="ru-RU" dirty="0"/>
              <a:t>ты является задача «перевода» свидетелей в категории «защитников» или</a:t>
            </a:r>
          </a:p>
          <a:p>
            <a:pPr marL="0" indent="0">
              <a:buNone/>
            </a:pPr>
            <a:r>
              <a:rPr lang="ru-RU" dirty="0"/>
              <a:t>хотя бы «возможных защитников»</a:t>
            </a:r>
          </a:p>
        </p:txBody>
      </p:sp>
    </p:spTree>
    <p:extLst>
      <p:ext uri="{BB962C8B-B14F-4D97-AF65-F5344CB8AC3E}">
        <p14:creationId xmlns:p14="http://schemas.microsoft.com/office/powerpoint/2010/main" val="658784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65D58C-D081-20D3-2060-76C195E12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779" y="637880"/>
            <a:ext cx="9274002" cy="1320800"/>
          </a:xfrm>
        </p:spPr>
        <p:txBody>
          <a:bodyPr>
            <a:noAutofit/>
          </a:bodyPr>
          <a:lstStyle/>
          <a:p>
            <a:r>
              <a:rPr lang="ru-RU" sz="4800" dirty="0"/>
              <a:t>Рекомендации для родителей: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ED2DF4-2CD5-F54D-8AA8-5DB4DB3117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565941"/>
            <a:ext cx="8596668" cy="3880773"/>
          </a:xfrm>
        </p:spPr>
        <p:txBody>
          <a:bodyPr/>
          <a:lstStyle/>
          <a:p>
            <a:r>
              <a:rPr lang="ru-RU" dirty="0"/>
              <a:t>Обращать внимание на обстановку дома</a:t>
            </a:r>
          </a:p>
          <a:p>
            <a:r>
              <a:rPr lang="ru-RU" dirty="0"/>
              <a:t>Следить за тем, чтобы, по возможности, у ребенка был контакт с обоими</a:t>
            </a:r>
          </a:p>
          <a:p>
            <a:pPr marL="0" indent="0">
              <a:buNone/>
            </a:pPr>
            <a:r>
              <a:rPr lang="ru-RU" dirty="0"/>
              <a:t>родителями, чтобы он мог обратиться и к матери, и к отцу, если у него</a:t>
            </a:r>
          </a:p>
          <a:p>
            <a:pPr marL="0" indent="0">
              <a:buNone/>
            </a:pPr>
            <a:r>
              <a:rPr lang="ru-RU" dirty="0"/>
              <a:t>возникнет потребность поговорить о важном</a:t>
            </a:r>
          </a:p>
          <a:p>
            <a:r>
              <a:rPr lang="ru-RU" dirty="0"/>
              <a:t>Важно, чтобы в семье были приняты достаточно открытые коммуникации</a:t>
            </a:r>
          </a:p>
          <a:p>
            <a:pPr marL="0" indent="0">
              <a:buNone/>
            </a:pPr>
            <a:r>
              <a:rPr lang="ru-RU" dirty="0"/>
              <a:t>между близкими</a:t>
            </a:r>
          </a:p>
          <a:p>
            <a:r>
              <a:rPr lang="ru-RU" dirty="0"/>
              <a:t>Слишком сильная опека повышает вероятность того, что ребенок окажется</a:t>
            </a:r>
          </a:p>
          <a:p>
            <a:pPr marL="0" indent="0">
              <a:buNone/>
            </a:pPr>
            <a:r>
              <a:rPr lang="ru-RU" dirty="0"/>
              <a:t>жертвой травли</a:t>
            </a:r>
          </a:p>
        </p:txBody>
      </p:sp>
    </p:spTree>
    <p:extLst>
      <p:ext uri="{BB962C8B-B14F-4D97-AF65-F5344CB8AC3E}">
        <p14:creationId xmlns:p14="http://schemas.microsoft.com/office/powerpoint/2010/main" val="3413915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E62A7D-7A13-2596-CC6C-72B4D4A08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Школа-безопасное место для всех детей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6DEA6E-551A-82F6-9332-022C131D9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Все дети должны чувствовать себя защищенными, это возможно только в том случае, когда все участники образовательного процесса будут действовать слаженно. Мы надеемся, что наша неделя психологии объединит школьников, родителей и учителей в борьбе с этой серьезной проблемой, и в мире станет больше счастливых детей.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EAAFA0-C9C8-F23A-46CA-7A2EB826B9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400" y="3814122"/>
            <a:ext cx="4359495" cy="287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30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8B5619-455D-38EB-7B2F-B8AB57A08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405" y="2588967"/>
            <a:ext cx="8596668" cy="1320800"/>
          </a:xfrm>
        </p:spPr>
        <p:txBody>
          <a:bodyPr>
            <a:normAutofit/>
          </a:bodyPr>
          <a:lstStyle/>
          <a:p>
            <a:r>
              <a:rPr lang="ru-RU" sz="5400" dirty="0"/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251476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CA0006-E297-8C4A-EAB7-71CBA3FEA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Цели: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2481E9-68D0-F6FE-D6DC-56336B62E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Создание психолого-педагогических условий, направленных на профилактику </a:t>
            </a:r>
            <a:r>
              <a:rPr lang="ru-RU" dirty="0" err="1"/>
              <a:t>буллинга</a:t>
            </a:r>
            <a:r>
              <a:rPr lang="ru-RU" dirty="0"/>
              <a:t> в школе</a:t>
            </a:r>
          </a:p>
          <a:p>
            <a:r>
              <a:rPr lang="ru-RU" dirty="0"/>
              <a:t>Повышение компетентности педагогов </a:t>
            </a:r>
          </a:p>
        </p:txBody>
      </p:sp>
    </p:spTree>
    <p:extLst>
      <p:ext uri="{BB962C8B-B14F-4D97-AF65-F5344CB8AC3E}">
        <p14:creationId xmlns:p14="http://schemas.microsoft.com/office/powerpoint/2010/main" val="3497611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14DDA3-AE22-3812-24FE-FB1E6ABFC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Задачи: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190CE8-B44D-C086-6BC0-23DEDD451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</a:p>
          <a:p>
            <a:r>
              <a:rPr lang="ru-RU" dirty="0"/>
              <a:t>Проведение классных часов, посвященных проблемам травли</a:t>
            </a:r>
          </a:p>
          <a:p>
            <a:r>
              <a:rPr lang="ru-RU" dirty="0"/>
              <a:t>Обучение педагогов </a:t>
            </a:r>
            <a:r>
              <a:rPr lang="ru-RU" dirty="0" err="1"/>
              <a:t>антибуллинговым</a:t>
            </a:r>
            <a:r>
              <a:rPr lang="ru-RU" dirty="0"/>
              <a:t> приемам</a:t>
            </a:r>
          </a:p>
          <a:p>
            <a:r>
              <a:rPr lang="ru-RU" dirty="0"/>
              <a:t>Повышение компетенции родителей</a:t>
            </a:r>
          </a:p>
          <a:p>
            <a:r>
              <a:rPr lang="ru-RU" dirty="0"/>
              <a:t>Создание практических </a:t>
            </a:r>
            <a:r>
              <a:rPr lang="ru-RU" dirty="0" err="1"/>
              <a:t>рекомедаций</a:t>
            </a:r>
            <a:r>
              <a:rPr lang="ru-RU" dirty="0"/>
              <a:t> для педагогов и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110418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236E7-F33E-AB35-FFA0-791197951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Мифы о </a:t>
            </a:r>
            <a:r>
              <a:rPr lang="ru-RU" sz="4800" dirty="0" err="1"/>
              <a:t>буллинге</a:t>
            </a:r>
            <a:r>
              <a:rPr lang="ru-RU" sz="4800" dirty="0"/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AF6EFF-7A82-BB81-20D2-7231265C2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Насилие в школе в таких масштабах появилось только в последние годы</a:t>
            </a:r>
          </a:p>
          <a:p>
            <a:r>
              <a:rPr lang="ru-RU" dirty="0" err="1"/>
              <a:t>Буллинг</a:t>
            </a:r>
            <a:r>
              <a:rPr lang="ru-RU" dirty="0"/>
              <a:t>, как и другие формы нарушений дисциплины, возможен только в классе у слабого учителя</a:t>
            </a:r>
          </a:p>
          <a:p>
            <a:r>
              <a:rPr lang="ru-RU" dirty="0"/>
              <a:t>Насилия не так уж много (в нашей школе его вообще нет!), оно касается не более 10 % учеников, во всяком случае, в начальном и среднем звене</a:t>
            </a:r>
          </a:p>
          <a:p>
            <a:r>
              <a:rPr lang="ru-RU" dirty="0" err="1"/>
              <a:t>Буллинг</a:t>
            </a:r>
            <a:r>
              <a:rPr lang="ru-RU" dirty="0"/>
              <a:t> характерен для подростковой среды, в начальной школе этого феномена нет</a:t>
            </a:r>
          </a:p>
          <a:p>
            <a:r>
              <a:rPr lang="ru-RU" dirty="0"/>
              <a:t>Вызывать беспокойство у педколлектива должны только случаи физического насилия</a:t>
            </a:r>
          </a:p>
        </p:txBody>
      </p:sp>
    </p:spTree>
    <p:extLst>
      <p:ext uri="{BB962C8B-B14F-4D97-AF65-F5344CB8AC3E}">
        <p14:creationId xmlns:p14="http://schemas.microsoft.com/office/powerpoint/2010/main" val="3129322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FE483F-1D73-BBB4-B714-EC4FBA435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Мифы о </a:t>
            </a:r>
            <a:r>
              <a:rPr lang="ru-RU" sz="4800" dirty="0" err="1"/>
              <a:t>буллинге</a:t>
            </a:r>
            <a:r>
              <a:rPr lang="ru-RU" sz="4800" dirty="0"/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1FB62F-D0A6-9545-311D-D4B6E8300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Буллерами</a:t>
            </a:r>
            <a:r>
              <a:rPr lang="ru-RU" dirty="0"/>
              <a:t> становятся «несчастные» дети, с низкой самооценкой, те, кто не умеет по-другому контактировать со сверстниками</a:t>
            </a:r>
          </a:p>
          <a:p>
            <a:r>
              <a:rPr lang="ru-RU" dirty="0"/>
              <a:t>Жертвами </a:t>
            </a:r>
            <a:r>
              <a:rPr lang="ru-RU" dirty="0" err="1"/>
              <a:t>буллинга</a:t>
            </a:r>
            <a:r>
              <a:rPr lang="ru-RU" dirty="0"/>
              <a:t> становятся дети, которые «сами виноваты» в том, что не могут выстроить отношения со сверстниками</a:t>
            </a:r>
          </a:p>
          <a:p>
            <a:r>
              <a:rPr lang="ru-RU" dirty="0"/>
              <a:t>С фактами насилия можно справиться разовыми, краткосрочными мерами (лекцией, родительским собранием, вызовом к директору)</a:t>
            </a:r>
          </a:p>
          <a:p>
            <a:r>
              <a:rPr lang="ru-RU" dirty="0"/>
              <a:t>Заниматься проблемами детей-агрессоров нужно с помощью привлечения родителей</a:t>
            </a:r>
          </a:p>
          <a:p>
            <a:r>
              <a:rPr lang="ru-RU" dirty="0"/>
              <a:t>Учитель должен уметь справляться с фактами физического и эмоционального насилия в своем классе самостоятельно</a:t>
            </a:r>
          </a:p>
        </p:txBody>
      </p:sp>
    </p:spTree>
    <p:extLst>
      <p:ext uri="{BB962C8B-B14F-4D97-AF65-F5344CB8AC3E}">
        <p14:creationId xmlns:p14="http://schemas.microsoft.com/office/powerpoint/2010/main" val="2355985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CA0006-E297-8C4A-EAB7-71CBA3FE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529" y="307943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Неделя психологии, посвященная профилактике травли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799AAD9-6686-991D-0C62-589883552F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530" y="2535266"/>
            <a:ext cx="6033156" cy="4014791"/>
          </a:xfrm>
        </p:spPr>
      </p:pic>
    </p:spTree>
    <p:extLst>
      <p:ext uri="{BB962C8B-B14F-4D97-AF65-F5344CB8AC3E}">
        <p14:creationId xmlns:p14="http://schemas.microsoft.com/office/powerpoint/2010/main" val="1234904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4509A0-F91E-A9D7-55AF-FD6F910C0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390" y="609600"/>
            <a:ext cx="10199802" cy="1320800"/>
          </a:xfrm>
        </p:spPr>
        <p:txBody>
          <a:bodyPr>
            <a:noAutofit/>
          </a:bodyPr>
          <a:lstStyle/>
          <a:p>
            <a:r>
              <a:rPr lang="ru-RU" sz="4800" dirty="0"/>
              <a:t>Мероприятия для обучающихся: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22DA2F-E7C1-7474-6628-D0AE1D885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3037283"/>
            <a:ext cx="8596668" cy="2675362"/>
          </a:xfrm>
        </p:spPr>
        <p:txBody>
          <a:bodyPr/>
          <a:lstStyle/>
          <a:p>
            <a:r>
              <a:rPr lang="ru-RU" dirty="0"/>
              <a:t>Классный час «Советы литературных героев» (6-11 </a:t>
            </a:r>
            <a:r>
              <a:rPr lang="ru-RU" dirty="0" err="1"/>
              <a:t>кл</a:t>
            </a:r>
            <a:r>
              <a:rPr lang="ru-RU" dirty="0"/>
              <a:t>.)</a:t>
            </a:r>
          </a:p>
          <a:p>
            <a:r>
              <a:rPr lang="ru-RU" dirty="0"/>
              <a:t>Практикум «</a:t>
            </a:r>
            <a:r>
              <a:rPr lang="ru-RU" dirty="0" err="1"/>
              <a:t>Думай,что</a:t>
            </a:r>
            <a:r>
              <a:rPr lang="ru-RU" dirty="0"/>
              <a:t> плетешь. </a:t>
            </a:r>
            <a:r>
              <a:rPr lang="ru-RU" dirty="0" err="1"/>
              <a:t>Кибербуллинг</a:t>
            </a:r>
            <a:r>
              <a:rPr lang="ru-RU" dirty="0"/>
              <a:t>» (6-11 </a:t>
            </a:r>
            <a:r>
              <a:rPr lang="ru-RU" dirty="0" err="1"/>
              <a:t>кл</a:t>
            </a:r>
            <a:r>
              <a:rPr lang="ru-RU" dirty="0"/>
              <a:t>.)</a:t>
            </a:r>
          </a:p>
          <a:p>
            <a:r>
              <a:rPr lang="ru-RU" dirty="0"/>
              <a:t>Арт-терапия «Стеклянный арт-мольберт» (1-5 </a:t>
            </a:r>
            <a:r>
              <a:rPr lang="ru-RU" dirty="0" err="1"/>
              <a:t>кл</a:t>
            </a:r>
            <a:r>
              <a:rPr lang="ru-RU" dirty="0"/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2985700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5E45B0-B24A-8975-A8FF-AE242941C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/>
              <a:t>Мероприятия для педагогов: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AB64CD-6883-7A9B-216D-95FE75E6C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613075"/>
            <a:ext cx="8596668" cy="3880773"/>
          </a:xfrm>
        </p:spPr>
        <p:txBody>
          <a:bodyPr/>
          <a:lstStyle/>
          <a:p>
            <a:r>
              <a:rPr lang="ru-RU" dirty="0"/>
              <a:t>Мастер-класс «Профилактика </a:t>
            </a:r>
            <a:r>
              <a:rPr lang="ru-RU" dirty="0" err="1"/>
              <a:t>буллинга</a:t>
            </a:r>
            <a:r>
              <a:rPr lang="ru-RU" dirty="0"/>
              <a:t> в детском коллективе»</a:t>
            </a:r>
          </a:p>
          <a:p>
            <a:r>
              <a:rPr lang="ru-RU" dirty="0"/>
              <a:t>Семинар «</a:t>
            </a:r>
            <a:r>
              <a:rPr lang="ru-RU" dirty="0" err="1"/>
              <a:t>Аддиктивное</a:t>
            </a:r>
            <a:r>
              <a:rPr lang="ru-RU" dirty="0"/>
              <a:t> поведение детей, мифы и реальность»</a:t>
            </a:r>
          </a:p>
          <a:p>
            <a:r>
              <a:rPr lang="ru-RU" dirty="0"/>
              <a:t>Тренинговое занятие «Путешествие»</a:t>
            </a:r>
          </a:p>
        </p:txBody>
      </p:sp>
    </p:spTree>
    <p:extLst>
      <p:ext uri="{BB962C8B-B14F-4D97-AF65-F5344CB8AC3E}">
        <p14:creationId xmlns:p14="http://schemas.microsoft.com/office/powerpoint/2010/main" val="1125213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7A5B5C-CE08-EADB-ADFD-AAD4A3D9D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/>
              <a:t>Мероприятия для родителей: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0FA801-2202-F5E5-EE8D-9EA43A7C1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811038"/>
            <a:ext cx="8596668" cy="3880773"/>
          </a:xfrm>
        </p:spPr>
        <p:txBody>
          <a:bodyPr/>
          <a:lstStyle/>
          <a:p>
            <a:r>
              <a:rPr lang="ru-RU" dirty="0"/>
              <a:t>Родительское собрание «Профилактика агрессивного поведения подростков»</a:t>
            </a:r>
          </a:p>
          <a:p>
            <a:r>
              <a:rPr lang="ru-RU" dirty="0"/>
              <a:t>Родительское собрание «Детские страхи и почему их нельзя обесценивать»</a:t>
            </a:r>
          </a:p>
          <a:p>
            <a:r>
              <a:rPr lang="ru-RU" dirty="0"/>
              <a:t>Видео-курс «Безопасно, когда травли нет»</a:t>
            </a:r>
          </a:p>
        </p:txBody>
      </p:sp>
    </p:spTree>
    <p:extLst>
      <p:ext uri="{BB962C8B-B14F-4D97-AF65-F5344CB8AC3E}">
        <p14:creationId xmlns:p14="http://schemas.microsoft.com/office/powerpoint/2010/main" val="426618916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188</TotalTime>
  <Words>612</Words>
  <Application>Microsoft Office PowerPoint</Application>
  <PresentationFormat>Широкоэкранный</PresentationFormat>
  <Paragraphs>73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Аспект</vt:lpstr>
      <vt:lpstr>Профилактика буллинга в школе</vt:lpstr>
      <vt:lpstr>Цели: </vt:lpstr>
      <vt:lpstr>Задачи:</vt:lpstr>
      <vt:lpstr>Мифы о буллинге:</vt:lpstr>
      <vt:lpstr>Мифы о буллинге:</vt:lpstr>
      <vt:lpstr>Неделя психологии, посвященная профилактике травли</vt:lpstr>
      <vt:lpstr>Мероприятия для обучающихся:</vt:lpstr>
      <vt:lpstr>Мероприятия для педагогов:</vt:lpstr>
      <vt:lpstr>Мероприятия для родителей:</vt:lpstr>
      <vt:lpstr>Рекомендации для школьников, подвергшихся травле:</vt:lpstr>
      <vt:lpstr>Презентация PowerPoint</vt:lpstr>
      <vt:lpstr>Рекомендации для педагогов и администрации школы:</vt:lpstr>
      <vt:lpstr>Рекомендации для педагогов и администрации школы:</vt:lpstr>
      <vt:lpstr>Рекомендации для родителей:</vt:lpstr>
      <vt:lpstr>Школа-безопасное место для всех детей</vt:lpstr>
      <vt:lpstr>Благодарим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буллинга</dc:title>
  <dc:creator>Прасковья Сухопарова</dc:creator>
  <cp:lastModifiedBy>Прасковья Сухопарова</cp:lastModifiedBy>
  <cp:revision>7</cp:revision>
  <dcterms:created xsi:type="dcterms:W3CDTF">2022-12-01T11:36:08Z</dcterms:created>
  <dcterms:modified xsi:type="dcterms:W3CDTF">2023-01-19T08:29:28Z</dcterms:modified>
</cp:coreProperties>
</file>