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59" r:id="rId6"/>
    <p:sldId id="262" r:id="rId7"/>
    <p:sldId id="263" r:id="rId8"/>
    <p:sldId id="264" r:id="rId9"/>
    <p:sldId id="300" r:id="rId10"/>
    <p:sldId id="265" r:id="rId11"/>
    <p:sldId id="266" r:id="rId12"/>
    <p:sldId id="301" r:id="rId13"/>
    <p:sldId id="305" r:id="rId14"/>
    <p:sldId id="307" r:id="rId15"/>
    <p:sldId id="308" r:id="rId16"/>
    <p:sldId id="278" r:id="rId17"/>
    <p:sldId id="280" r:id="rId18"/>
    <p:sldId id="324" r:id="rId19"/>
    <p:sldId id="320" r:id="rId20"/>
    <p:sldId id="312" r:id="rId21"/>
    <p:sldId id="318" r:id="rId22"/>
    <p:sldId id="322" r:id="rId23"/>
    <p:sldId id="323" r:id="rId24"/>
    <p:sldId id="279" r:id="rId25"/>
    <p:sldId id="325" r:id="rId26"/>
    <p:sldId id="314" r:id="rId27"/>
    <p:sldId id="287" r:id="rId28"/>
    <p:sldId id="288" r:id="rId29"/>
    <p:sldId id="289" r:id="rId3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6519" autoAdjust="0"/>
    <p:restoredTop sz="94607" autoAdjust="0"/>
  </p:normalViewPr>
  <p:slideViewPr>
    <p:cSldViewPr>
      <p:cViewPr varScale="1">
        <p:scale>
          <a:sx n="69" d="100"/>
          <a:sy n="69" d="100"/>
        </p:scale>
        <p:origin x="-117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FCF7136E-3265-4BC0-BA5A-1626F61945A4}" type="datetimeFigureOut">
              <a:rPr lang="ru-RU"/>
              <a:pPr>
                <a:defRPr/>
              </a:pPr>
              <a:t>08.09.2022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AA4E5AF-3A30-432B-8A76-BFE0172BEC7D}" type="slidenum">
              <a:rPr lang="ru-RU"/>
              <a:pPr>
                <a:defRPr/>
              </a:pPr>
              <a:t>‹#›</a:t>
            </a:fld>
            <a:endParaRPr lang="ru-RU"/>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4B67703-D92A-4656-9EDB-B3066C7393BC}" type="datetimeFigureOut">
              <a:rPr lang="ru-RU"/>
              <a:pPr>
                <a:defRPr/>
              </a:pPr>
              <a:t>08.09.2022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F3597EC-4B44-41D8-9BF3-37ECA976634F}" type="slidenum">
              <a:rPr lang="ru-RU"/>
              <a:pPr>
                <a:defRPr/>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10EE9E2-833A-4B4C-A5C4-2B96CBFEA284}" type="datetimeFigureOut">
              <a:rPr lang="ru-RU"/>
              <a:pPr>
                <a:defRPr/>
              </a:pPr>
              <a:t>08.09.2022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41811C0-536E-4646-9489-CE5C5948BD77}" type="slidenum">
              <a:rPr lang="ru-RU"/>
              <a:pPr>
                <a:defRPr/>
              </a:pPr>
              <a:t>‹#›</a:t>
            </a:fld>
            <a:endParaRPr lang="ru-RU"/>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en-US"/>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6" name="Дата 3"/>
          <p:cNvSpPr>
            <a:spLocks noGrp="1"/>
          </p:cNvSpPr>
          <p:nvPr>
            <p:ph type="dt" sz="half" idx="10"/>
          </p:nvPr>
        </p:nvSpPr>
        <p:spPr/>
        <p:txBody>
          <a:bodyPr/>
          <a:lstStyle>
            <a:lvl1pPr>
              <a:defRPr/>
            </a:lvl1pPr>
          </a:lstStyle>
          <a:p>
            <a:pPr>
              <a:defRPr/>
            </a:pPr>
            <a:fld id="{6972F7E3-0919-443E-BC01-E9059441F23D}" type="datetimeFigureOut">
              <a:rPr lang="ru-RU"/>
              <a:pPr>
                <a:defRPr/>
              </a:pPr>
              <a:t>08.09.2022</a:t>
            </a:fld>
            <a:endParaRPr lang="ru-RU"/>
          </a:p>
        </p:txBody>
      </p:sp>
      <p:sp>
        <p:nvSpPr>
          <p:cNvPr id="7" name="Нижний колонтитул 4"/>
          <p:cNvSpPr>
            <a:spLocks noGrp="1"/>
          </p:cNvSpPr>
          <p:nvPr>
            <p:ph type="ftr" sz="quarter" idx="11"/>
          </p:nvPr>
        </p:nvSpPr>
        <p:spPr/>
        <p:txBody>
          <a:bodyPr/>
          <a:lstStyle>
            <a:lvl1pPr>
              <a:defRPr/>
            </a:lvl1pPr>
          </a:lstStyle>
          <a:p>
            <a:pPr>
              <a:defRPr/>
            </a:pPr>
            <a:endParaRPr lang="ru-RU"/>
          </a:p>
        </p:txBody>
      </p:sp>
      <p:sp>
        <p:nvSpPr>
          <p:cNvPr id="8" name="Номер слайда 5"/>
          <p:cNvSpPr>
            <a:spLocks noGrp="1"/>
          </p:cNvSpPr>
          <p:nvPr>
            <p:ph type="sldNum" sz="quarter" idx="12"/>
          </p:nvPr>
        </p:nvSpPr>
        <p:spPr/>
        <p:txBody>
          <a:bodyPr/>
          <a:lstStyle>
            <a:lvl1pPr>
              <a:defRPr/>
            </a:lvl1pPr>
          </a:lstStyle>
          <a:p>
            <a:pPr>
              <a:defRPr/>
            </a:pPr>
            <a:fld id="{2034BF1D-B67A-48B5-AC46-DC3DC281029C}"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897BBDE-ED00-44A0-ADE4-FC00A14E4BBA}" type="datetimeFigureOut">
              <a:rPr lang="ru-RU"/>
              <a:pPr>
                <a:defRPr/>
              </a:pPr>
              <a:t>08.09.2022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2874BFB-8A9C-4908-8B0B-137AA6ECC26A}" type="slidenum">
              <a:rPr lang="ru-RU"/>
              <a:pPr>
                <a:defRPr/>
              </a:pPr>
              <a:t>‹#›</a:t>
            </a:fld>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1B48EF72-A0CF-4356-B00C-43CCB3DA0440}" type="datetimeFigureOut">
              <a:rPr lang="ru-RU"/>
              <a:pPr>
                <a:defRPr/>
              </a:pPr>
              <a:t>08.09.2022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484981F-5DD2-4FCA-9957-7605C0CAEE79}" type="slidenum">
              <a:rPr lang="ru-RU"/>
              <a:pPr>
                <a:defRPr/>
              </a:pPr>
              <a:t>‹#›</a:t>
            </a:fld>
            <a:endParaRPr lang="ru-RU"/>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6D7C1980-7201-4AE4-BC3B-8643DB714FAD}" type="datetimeFigureOut">
              <a:rPr lang="ru-RU"/>
              <a:pPr>
                <a:defRPr/>
              </a:pPr>
              <a:t>08.09.2022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71281F8-32AA-4935-A934-3B8822D98CBA}" type="slidenum">
              <a:rPr lang="ru-RU"/>
              <a:pPr>
                <a:defRPr/>
              </a:pPr>
              <a:t>‹#›</a:t>
            </a:fld>
            <a:endParaRPr lang="ru-R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67261957-A871-4CE9-AC6F-BF2965C30BBB}" type="datetimeFigureOut">
              <a:rPr lang="ru-RU"/>
              <a:pPr>
                <a:defRPr/>
              </a:pPr>
              <a:t>08.09.2022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3781880F-96AF-4364-AC12-58075311FA10}" type="slidenum">
              <a:rPr lang="ru-RU"/>
              <a:pPr>
                <a:defRPr/>
              </a:pPr>
              <a:t>‹#›</a:t>
            </a:fld>
            <a:endParaRPr lang="ru-R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EF126484-864E-4EE1-9711-45196D9F234C}" type="datetimeFigureOut">
              <a:rPr lang="ru-RU"/>
              <a:pPr>
                <a:defRPr/>
              </a:pPr>
              <a:t>08.09.2022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4228B91B-483A-4C62-A77B-A91E3077E2B2}" type="slidenum">
              <a:rPr lang="ru-RU"/>
              <a:pPr>
                <a:defRPr/>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3E37B523-E1FA-4C3E-8D50-5313709E0501}" type="datetimeFigureOut">
              <a:rPr lang="ru-RU"/>
              <a:pPr>
                <a:defRPr/>
              </a:pPr>
              <a:t>08.09.2022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89407833-ADE7-4673-BF7D-F93530208B05}" type="slidenum">
              <a:rPr lang="ru-RU"/>
              <a:pPr>
                <a:defRPr/>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15C8FF2-8900-4B7C-B58E-A0692790A33B}" type="datetimeFigureOut">
              <a:rPr lang="ru-RU"/>
              <a:pPr>
                <a:defRPr/>
              </a:pPr>
              <a:t>08.09.2022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942212C-6EAC-4757-980A-E7F563EF52D4}" type="slidenum">
              <a:rPr lang="ru-RU"/>
              <a:pPr>
                <a:defRPr/>
              </a:pPr>
              <a:t>‹#›</a:t>
            </a:fld>
            <a:endParaRPr lang="ru-R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F083BC9B-3007-4016-91AB-3367C61CB90B}" type="datetimeFigureOut">
              <a:rPr lang="ru-RU"/>
              <a:pPr>
                <a:defRPr/>
              </a:pPr>
              <a:t>08.09.2022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885C96C-65AB-43B7-B924-898F96D928C2}" type="slidenum">
              <a:rPr lang="ru-RU"/>
              <a:pPr>
                <a:defRPr/>
              </a:pPr>
              <a:t>‹#›</a:t>
            </a:fld>
            <a:endParaRPr lang="ru-RU"/>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21BD02D-F6DE-415D-B847-945F8BC875C0}" type="datetimeFigureOut">
              <a:rPr lang="ru-RU"/>
              <a:pPr>
                <a:defRPr/>
              </a:pPr>
              <a:t>08.09.2022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03F4553F-2A11-4DEF-80EE-4DC51121AE9F}"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ransition>
    <p:dissolv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6.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jpeg"/><Relationship Id="rId1" Type="http://schemas.openxmlformats.org/officeDocument/2006/relationships/slideLayout" Target="../slideLayouts/slideLayout6.xml"/><Relationship Id="rId5" Type="http://schemas.openxmlformats.org/officeDocument/2006/relationships/image" Target="../media/image36.jpeg"/><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2.jpeg"/><Relationship Id="rId1" Type="http://schemas.openxmlformats.org/officeDocument/2006/relationships/slideLayout" Target="../slideLayouts/slideLayout6.xml"/><Relationship Id="rId5" Type="http://schemas.openxmlformats.org/officeDocument/2006/relationships/image" Target="../media/image39.jpeg"/><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337" name="Picture 2" descr="C:\Users\Irina\Desktop\тюменева\96085075_1264892454_CCF3E7FBEAE020303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4338" name="Заголовок 1"/>
          <p:cNvSpPr>
            <a:spLocks noGrp="1"/>
          </p:cNvSpPr>
          <p:nvPr>
            <p:ph type="ctrTitle"/>
          </p:nvPr>
        </p:nvSpPr>
        <p:spPr>
          <a:xfrm>
            <a:off x="685800" y="549275"/>
            <a:ext cx="7847013" cy="5184775"/>
          </a:xfrm>
        </p:spPr>
        <p:txBody>
          <a:bodyPr/>
          <a:lstStyle/>
          <a:p>
            <a:pPr eaLnBrk="1" hangingPunct="1"/>
            <a:r>
              <a:rPr lang="ru-RU" sz="1800" dirty="0" smtClean="0">
                <a:latin typeface="Arial" charset="0"/>
              </a:rPr>
              <a:t>МДОУ №12 </a:t>
            </a:r>
            <a:br>
              <a:rPr lang="ru-RU" sz="1800" dirty="0" smtClean="0">
                <a:latin typeface="Arial" charset="0"/>
              </a:rPr>
            </a:br>
            <a:r>
              <a:rPr lang="ru-RU" sz="1800" dirty="0" smtClean="0">
                <a:latin typeface="Arial" charset="0"/>
              </a:rPr>
              <a:t/>
            </a:r>
            <a:br>
              <a:rPr lang="ru-RU" sz="1800" dirty="0" smtClean="0">
                <a:latin typeface="Arial" charset="0"/>
              </a:rPr>
            </a:br>
            <a:r>
              <a:rPr lang="ru-RU" sz="1800" dirty="0" smtClean="0">
                <a:latin typeface="Arial" charset="0"/>
              </a:rPr>
              <a:t/>
            </a:r>
            <a:br>
              <a:rPr lang="ru-RU" sz="1800" dirty="0" smtClean="0">
                <a:latin typeface="Arial" charset="0"/>
              </a:rPr>
            </a:br>
            <a:r>
              <a:rPr lang="ru-RU" sz="1800" dirty="0" smtClean="0">
                <a:latin typeface="Arial" charset="0"/>
              </a:rPr>
              <a:t/>
            </a:r>
            <a:br>
              <a:rPr lang="ru-RU" sz="1800" dirty="0" smtClean="0">
                <a:latin typeface="Arial" charset="0"/>
              </a:rPr>
            </a:br>
            <a:r>
              <a:rPr lang="ru-RU" sz="1800" dirty="0" smtClean="0">
                <a:latin typeface="Arial" charset="0"/>
              </a:rPr>
              <a:t/>
            </a:r>
            <a:br>
              <a:rPr lang="ru-RU" sz="1800" dirty="0" smtClean="0">
                <a:latin typeface="Arial" charset="0"/>
              </a:rPr>
            </a:br>
            <a:r>
              <a:rPr lang="ru-RU" sz="3200" b="1" i="1" dirty="0" smtClean="0">
                <a:latin typeface="Arial" charset="0"/>
              </a:rPr>
              <a:t>«Развитие певческих навыков у детей старшего дошкольного возраста»</a:t>
            </a:r>
            <a:br>
              <a:rPr lang="ru-RU" sz="3200" b="1" i="1" dirty="0" smtClean="0">
                <a:latin typeface="Arial" charset="0"/>
              </a:rPr>
            </a:br>
            <a:r>
              <a:rPr lang="ru-RU" sz="3200" b="1" i="1" dirty="0" smtClean="0">
                <a:latin typeface="Arial" charset="0"/>
              </a:rPr>
              <a:t/>
            </a:r>
            <a:br>
              <a:rPr lang="ru-RU" sz="3200" b="1" i="1" dirty="0" smtClean="0">
                <a:latin typeface="Arial" charset="0"/>
              </a:rPr>
            </a:br>
            <a:r>
              <a:rPr lang="ru-RU" sz="3200" b="1" i="1" dirty="0" smtClean="0">
                <a:latin typeface="Arial" charset="0"/>
              </a:rPr>
              <a:t/>
            </a:r>
            <a:br>
              <a:rPr lang="ru-RU" sz="3200" b="1" i="1" dirty="0" smtClean="0">
                <a:latin typeface="Arial" charset="0"/>
              </a:rPr>
            </a:br>
            <a:r>
              <a:rPr lang="ru-RU" sz="2000" b="1" i="1" dirty="0" smtClean="0">
                <a:latin typeface="Arial" charset="0"/>
              </a:rPr>
              <a:t>Семенова Наталья Петровна</a:t>
            </a:r>
            <a:br>
              <a:rPr lang="ru-RU" sz="2000" b="1" i="1" dirty="0" smtClean="0">
                <a:latin typeface="Arial" charset="0"/>
              </a:rPr>
            </a:br>
            <a:r>
              <a:rPr lang="ru-RU" sz="2000" b="1" i="1" dirty="0" smtClean="0">
                <a:latin typeface="Arial" charset="0"/>
              </a:rPr>
              <a:t>Музыкальный руководитель</a:t>
            </a:r>
            <a:r>
              <a:rPr lang="ru-RU" sz="2000" dirty="0" smtClean="0">
                <a:latin typeface="Arial" charset="0"/>
              </a:rPr>
              <a:t/>
            </a:r>
            <a:br>
              <a:rPr lang="ru-RU" sz="2000" dirty="0" smtClean="0">
                <a:latin typeface="Arial" charset="0"/>
              </a:rPr>
            </a:br>
            <a:r>
              <a:rPr lang="ru-RU" sz="1800" dirty="0" smtClean="0">
                <a:latin typeface="Arial" charset="0"/>
              </a:rPr>
              <a:t/>
            </a:r>
            <a:br>
              <a:rPr lang="ru-RU" sz="1800" dirty="0" smtClean="0">
                <a:latin typeface="Arial" charset="0"/>
              </a:rPr>
            </a:br>
            <a:endParaRPr lang="ru-RU" sz="1800" dirty="0" smtClean="0">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4338"/>
                                        </p:tgtEl>
                                        <p:attrNameLst>
                                          <p:attrName>style.visibility</p:attrName>
                                        </p:attrNameLst>
                                      </p:cBhvr>
                                      <p:to>
                                        <p:strVal val="visible"/>
                                      </p:to>
                                    </p:set>
                                    <p:animEffect transition="in" filter="fade">
                                      <p:cBhvr>
                                        <p:cTn id="7" dur="1000">
                                          <p:stCondLst>
                                            <p:cond delay="0"/>
                                          </p:stCondLst>
                                        </p:cTn>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45" name="Rectangle 17"/>
          <p:cNvSpPr>
            <a:spLocks noGrp="1"/>
          </p:cNvSpPr>
          <p:nvPr>
            <p:ph type="title" idx="4294967295"/>
          </p:nvPr>
        </p:nvSpPr>
        <p:spPr/>
        <p:txBody>
          <a:bodyPr/>
          <a:lstStyle/>
          <a:p>
            <a:endParaRPr lang="ru-RU" smtClean="0"/>
          </a:p>
        </p:txBody>
      </p:sp>
      <p:sp>
        <p:nvSpPr>
          <p:cNvPr id="22546" name="Rectangle 18"/>
          <p:cNvSpPr>
            <a:spLocks noGrp="1"/>
          </p:cNvSpPr>
          <p:nvPr>
            <p:ph sz="half" idx="4294967295"/>
          </p:nvPr>
        </p:nvSpPr>
        <p:spPr>
          <a:xfrm>
            <a:off x="457200" y="1600200"/>
            <a:ext cx="4038600" cy="4525963"/>
          </a:xfrm>
        </p:spPr>
        <p:txBody>
          <a:bodyPr/>
          <a:lstStyle/>
          <a:p>
            <a:endParaRPr lang="ru-RU" sz="2800" smtClean="0"/>
          </a:p>
        </p:txBody>
      </p:sp>
      <p:sp>
        <p:nvSpPr>
          <p:cNvPr id="22547" name="Rectangle 19"/>
          <p:cNvSpPr>
            <a:spLocks noGrp="1"/>
          </p:cNvSpPr>
          <p:nvPr>
            <p:ph sz="half" idx="4294967295"/>
          </p:nvPr>
        </p:nvSpPr>
        <p:spPr>
          <a:xfrm>
            <a:off x="4648200" y="1600200"/>
            <a:ext cx="4038600" cy="4525963"/>
          </a:xfrm>
        </p:spPr>
        <p:txBody>
          <a:bodyPr/>
          <a:lstStyle/>
          <a:p>
            <a:endParaRPr lang="ru-RU" sz="2800" smtClean="0"/>
          </a:p>
        </p:txBody>
      </p:sp>
      <p:pic>
        <p:nvPicPr>
          <p:cNvPr id="22532" name="Picture 2" descr="C:\Users\Irina\Desktop\тюменева\96085075_1264892454_CCF3E7FBEAE020303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2548" name="Rectangle 20"/>
          <p:cNvSpPr>
            <a:spLocks noChangeArrowheads="1"/>
          </p:cNvSpPr>
          <p:nvPr/>
        </p:nvSpPr>
        <p:spPr bwMode="auto">
          <a:xfrm>
            <a:off x="611188" y="549275"/>
            <a:ext cx="7848600" cy="641350"/>
          </a:xfrm>
          <a:prstGeom prst="rect">
            <a:avLst/>
          </a:prstGeom>
          <a:noFill/>
          <a:ln w="9525">
            <a:noFill/>
            <a:miter lim="800000"/>
            <a:headEnd/>
            <a:tailEnd/>
          </a:ln>
          <a:effectLst/>
        </p:spPr>
        <p:txBody>
          <a:bodyPr>
            <a:spAutoFit/>
          </a:bodyPr>
          <a:lstStyle/>
          <a:p>
            <a:pPr algn="ctr"/>
            <a:r>
              <a:rPr lang="ru-RU" sz="3600" i="1"/>
              <a:t>ИКТ-технологии</a:t>
            </a:r>
          </a:p>
        </p:txBody>
      </p:sp>
      <p:pic>
        <p:nvPicPr>
          <p:cNvPr id="27650" name="Picture 2" descr="C:\Users\OiO\Desktop\img_2280.jpg"/>
          <p:cNvPicPr>
            <a:picLocks noChangeAspect="1" noChangeArrowheads="1"/>
          </p:cNvPicPr>
          <p:nvPr/>
        </p:nvPicPr>
        <p:blipFill>
          <a:blip r:embed="rId3"/>
          <a:srcRect/>
          <a:stretch>
            <a:fillRect/>
          </a:stretch>
        </p:blipFill>
        <p:spPr bwMode="auto">
          <a:xfrm>
            <a:off x="762000" y="1571612"/>
            <a:ext cx="7620000" cy="4786346"/>
          </a:xfrm>
          <a:prstGeom prst="rect">
            <a:avLst/>
          </a:prstGeom>
          <a:noFill/>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5" name="Rectangle 9"/>
          <p:cNvSpPr>
            <a:spLocks noGrp="1"/>
          </p:cNvSpPr>
          <p:nvPr>
            <p:ph type="title" idx="4294967295"/>
          </p:nvPr>
        </p:nvSpPr>
        <p:spPr/>
        <p:txBody>
          <a:bodyPr/>
          <a:lstStyle/>
          <a:p>
            <a:endParaRPr lang="ru-RU" smtClean="0"/>
          </a:p>
        </p:txBody>
      </p:sp>
      <p:pic>
        <p:nvPicPr>
          <p:cNvPr id="7" name="Содержимое 6" descr="20171218_152749.jpg"/>
          <p:cNvPicPr>
            <a:picLocks noGrp="1" noChangeAspect="1"/>
          </p:cNvPicPr>
          <p:nvPr>
            <p:ph idx="4294967295"/>
          </p:nvPr>
        </p:nvPicPr>
        <p:blipFill>
          <a:blip r:embed="rId2"/>
          <a:stretch>
            <a:fillRect/>
          </a:stretch>
        </p:blipFill>
        <p:spPr>
          <a:xfrm>
            <a:off x="1529681" y="1600200"/>
            <a:ext cx="6084637" cy="4525963"/>
          </a:xfrm>
        </p:spPr>
      </p:pic>
      <p:pic>
        <p:nvPicPr>
          <p:cNvPr id="24581" name="Picture 2" descr="C:\Users\Irina\Desktop\тюменева\96085075_1264892454_CCF3E7FBEAE0203032.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4587" name="Rectangle 11"/>
          <p:cNvSpPr>
            <a:spLocks noChangeArrowheads="1"/>
          </p:cNvSpPr>
          <p:nvPr/>
        </p:nvSpPr>
        <p:spPr bwMode="auto">
          <a:xfrm>
            <a:off x="285720" y="357166"/>
            <a:ext cx="8353425" cy="519113"/>
          </a:xfrm>
          <a:prstGeom prst="rect">
            <a:avLst/>
          </a:prstGeom>
          <a:noFill/>
          <a:ln w="9525">
            <a:noFill/>
            <a:miter lim="800000"/>
            <a:headEnd/>
            <a:tailEnd/>
          </a:ln>
          <a:effectLst/>
        </p:spPr>
        <p:txBody>
          <a:bodyPr>
            <a:spAutoFit/>
          </a:bodyPr>
          <a:lstStyle/>
          <a:p>
            <a:pPr algn="ctr"/>
            <a:r>
              <a:rPr lang="ru-RU" sz="2800" b="1" i="1" dirty="0"/>
              <a:t>Личностно-ориентированные технологии</a:t>
            </a:r>
          </a:p>
        </p:txBody>
      </p:sp>
      <p:pic>
        <p:nvPicPr>
          <p:cNvPr id="8" name="Рисунок 7" descr="20171218_152749.jpg"/>
          <p:cNvPicPr>
            <a:picLocks noChangeAspect="1"/>
          </p:cNvPicPr>
          <p:nvPr/>
        </p:nvPicPr>
        <p:blipFill>
          <a:blip r:embed="rId2"/>
          <a:stretch>
            <a:fillRect/>
          </a:stretch>
        </p:blipFill>
        <p:spPr>
          <a:xfrm>
            <a:off x="857224" y="1071546"/>
            <a:ext cx="7429552" cy="5429288"/>
          </a:xfrm>
          <a:prstGeom prst="rect">
            <a:avLst/>
          </a:prstGeom>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TextBox 3"/>
          <p:cNvSpPr txBox="1"/>
          <p:nvPr/>
        </p:nvSpPr>
        <p:spPr>
          <a:xfrm>
            <a:off x="1000100" y="642918"/>
            <a:ext cx="7572428" cy="5509200"/>
          </a:xfrm>
          <a:prstGeom prst="rect">
            <a:avLst/>
          </a:prstGeom>
          <a:noFill/>
        </p:spPr>
        <p:txBody>
          <a:bodyPr wrap="square" rtlCol="0">
            <a:spAutoFit/>
          </a:bodyPr>
          <a:lstStyle/>
          <a:p>
            <a:pPr algn="ctr"/>
            <a:r>
              <a:rPr lang="ru-RU" sz="3200" b="1" dirty="0" smtClean="0"/>
              <a:t>Охрана детского голоса.</a:t>
            </a:r>
          </a:p>
          <a:p>
            <a:pPr>
              <a:buFont typeface="Arial" charset="0"/>
              <a:buChar char="•"/>
            </a:pPr>
            <a:endParaRPr lang="ru-RU" sz="3200" dirty="0" smtClean="0"/>
          </a:p>
          <a:p>
            <a:pPr>
              <a:buFont typeface="Arial" charset="0"/>
              <a:buChar char="•"/>
            </a:pPr>
            <a:r>
              <a:rPr lang="ru-RU" sz="3200" dirty="0" smtClean="0"/>
              <a:t>Учитывать диапазон ребенка при подборе репертуара.</a:t>
            </a:r>
          </a:p>
          <a:p>
            <a:pPr>
              <a:buFont typeface="Arial" charset="0"/>
              <a:buChar char="•"/>
            </a:pPr>
            <a:endParaRPr lang="ru-RU" sz="3200" dirty="0" smtClean="0"/>
          </a:p>
          <a:p>
            <a:pPr>
              <a:buFont typeface="Arial" charset="0"/>
              <a:buChar char="•"/>
            </a:pPr>
            <a:r>
              <a:rPr lang="ru-RU" sz="3200" dirty="0" smtClean="0"/>
              <a:t>Следить чтобы дети не кричали, не напрягали голос, не   форсировали звук во время пения</a:t>
            </a:r>
          </a:p>
          <a:p>
            <a:pPr>
              <a:buFont typeface="Arial" charset="0"/>
              <a:buChar char="•"/>
            </a:pPr>
            <a:endParaRPr lang="ru-RU" sz="3200" dirty="0" smtClean="0"/>
          </a:p>
          <a:p>
            <a:pPr>
              <a:buFont typeface="Arial" charset="0"/>
              <a:buChar char="•"/>
            </a:pPr>
            <a:r>
              <a:rPr lang="ru-RU" sz="3200" dirty="0" smtClean="0"/>
              <a:t>Не петь на улице в холодную и сырую погоду</a:t>
            </a:r>
            <a:endParaRPr lang="ru-RU" sz="3200"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4" name="Rectangle 10"/>
          <p:cNvSpPr>
            <a:spLocks noGrp="1"/>
          </p:cNvSpPr>
          <p:nvPr>
            <p:ph type="title" idx="4294967295"/>
          </p:nvPr>
        </p:nvSpPr>
        <p:spPr/>
        <p:txBody>
          <a:bodyPr/>
          <a:lstStyle/>
          <a:p>
            <a:endParaRPr lang="ru-RU" smtClean="0"/>
          </a:p>
        </p:txBody>
      </p:sp>
      <p:sp>
        <p:nvSpPr>
          <p:cNvPr id="31755" name="Rectangle 11"/>
          <p:cNvSpPr>
            <a:spLocks noGrp="1"/>
          </p:cNvSpPr>
          <p:nvPr>
            <p:ph idx="4294967295"/>
          </p:nvPr>
        </p:nvSpPr>
        <p:spPr/>
        <p:txBody>
          <a:bodyPr/>
          <a:lstStyle/>
          <a:p>
            <a:endParaRPr lang="ru-RU" smtClean="0"/>
          </a:p>
        </p:txBody>
      </p:sp>
      <p:pic>
        <p:nvPicPr>
          <p:cNvPr id="31748"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6"/>
          <p:cNvPicPr>
            <a:picLocks noChangeAspect="1" noChangeArrowheads="1"/>
          </p:cNvPicPr>
          <p:nvPr/>
        </p:nvPicPr>
        <p:blipFill>
          <a:blip r:embed="rId3"/>
          <a:srcRect/>
          <a:stretch>
            <a:fillRect/>
          </a:stretch>
        </p:blipFill>
        <p:spPr bwMode="auto">
          <a:xfrm>
            <a:off x="411163" y="857232"/>
            <a:ext cx="8186737" cy="5978543"/>
          </a:xfrm>
          <a:prstGeom prst="rect">
            <a:avLst/>
          </a:prstGeom>
          <a:noFill/>
          <a:ln w="9525">
            <a:noFill/>
            <a:miter lim="800000"/>
            <a:headEnd/>
            <a:tailEnd/>
          </a:ln>
        </p:spPr>
      </p:pic>
      <p:sp>
        <p:nvSpPr>
          <p:cNvPr id="6" name="TextBox 5"/>
          <p:cNvSpPr txBox="1"/>
          <p:nvPr/>
        </p:nvSpPr>
        <p:spPr>
          <a:xfrm>
            <a:off x="0" y="214290"/>
            <a:ext cx="9144000" cy="523220"/>
          </a:xfrm>
          <a:prstGeom prst="rect">
            <a:avLst/>
          </a:prstGeom>
          <a:noFill/>
        </p:spPr>
        <p:txBody>
          <a:bodyPr wrap="square" rtlCol="0">
            <a:spAutoFit/>
          </a:bodyPr>
          <a:lstStyle/>
          <a:p>
            <a:pPr algn="ctr"/>
            <a:r>
              <a:rPr lang="ru-RU" sz="2800" b="1" dirty="0" smtClean="0"/>
              <a:t>Певческая установка.</a:t>
            </a:r>
            <a:endParaRPr lang="ru-RU" sz="2800" b="1" dirty="0"/>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TextBox 3"/>
          <p:cNvSpPr txBox="1"/>
          <p:nvPr/>
        </p:nvSpPr>
        <p:spPr>
          <a:xfrm>
            <a:off x="642910" y="642918"/>
            <a:ext cx="7643866" cy="4555093"/>
          </a:xfrm>
          <a:prstGeom prst="rect">
            <a:avLst/>
          </a:prstGeom>
          <a:noFill/>
        </p:spPr>
        <p:txBody>
          <a:bodyPr wrap="square" rtlCol="0">
            <a:spAutoFit/>
          </a:bodyPr>
          <a:lstStyle/>
          <a:p>
            <a:pPr algn="ctr"/>
            <a:r>
              <a:rPr lang="ru-RU" sz="3200" b="1" dirty="0" smtClean="0"/>
              <a:t>Требования к репертуару:</a:t>
            </a:r>
          </a:p>
          <a:p>
            <a:pPr algn="ctr">
              <a:buFontTx/>
              <a:buChar char="•"/>
            </a:pPr>
            <a:endParaRPr lang="ru-RU" dirty="0" smtClean="0"/>
          </a:p>
          <a:p>
            <a:endParaRPr lang="ru-RU" sz="2400" dirty="0" smtClean="0"/>
          </a:p>
          <a:p>
            <a:pPr>
              <a:buFontTx/>
              <a:buChar char="•"/>
            </a:pPr>
            <a:r>
              <a:rPr lang="ru-RU" sz="2400" dirty="0" smtClean="0"/>
              <a:t>Доступность для понимания детей</a:t>
            </a:r>
          </a:p>
          <a:p>
            <a:pPr>
              <a:buFontTx/>
              <a:buChar char="•"/>
            </a:pPr>
            <a:endParaRPr lang="ru-RU" sz="2400" dirty="0" smtClean="0"/>
          </a:p>
          <a:p>
            <a:pPr>
              <a:buFontTx/>
              <a:buChar char="•"/>
            </a:pPr>
            <a:r>
              <a:rPr lang="ru-RU" sz="2400" dirty="0" smtClean="0"/>
              <a:t>Соответствие возрастному диапазону</a:t>
            </a:r>
          </a:p>
          <a:p>
            <a:pPr>
              <a:buFontTx/>
              <a:buChar char="•"/>
            </a:pPr>
            <a:endParaRPr lang="ru-RU" sz="2400" dirty="0" smtClean="0"/>
          </a:p>
          <a:p>
            <a:pPr>
              <a:buFontTx/>
              <a:buChar char="•"/>
            </a:pPr>
            <a:r>
              <a:rPr lang="ru-RU" sz="2400" dirty="0" smtClean="0"/>
              <a:t>Песня должна представлять интерес для детей</a:t>
            </a:r>
          </a:p>
          <a:p>
            <a:pPr>
              <a:buFontTx/>
              <a:buChar char="•"/>
            </a:pPr>
            <a:endParaRPr lang="ru-RU" sz="2400" dirty="0" smtClean="0"/>
          </a:p>
          <a:p>
            <a:pPr>
              <a:buFontTx/>
              <a:buChar char="•"/>
            </a:pPr>
            <a:r>
              <a:rPr lang="ru-RU" sz="2400" dirty="0" smtClean="0"/>
              <a:t>Песня должна соответствовать вокальному росту ребенка</a:t>
            </a:r>
          </a:p>
          <a:p>
            <a:pPr algn="ctr" eaLnBrk="0" hangingPunct="0"/>
            <a:endParaRPr lang="ru-RU" sz="2400" dirty="0"/>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13313" name="Picture 1" descr="C:\Users\Пользователь\Desktop\Фотографии Семенова Н. П,\Ансамбль.jpg"/>
          <p:cNvPicPr>
            <a:picLocks noChangeAspect="1" noChangeArrowheads="1"/>
          </p:cNvPicPr>
          <p:nvPr/>
        </p:nvPicPr>
        <p:blipFill>
          <a:blip r:embed="rId3" cstate="print"/>
          <a:srcRect/>
          <a:stretch>
            <a:fillRect/>
          </a:stretch>
        </p:blipFill>
        <p:spPr bwMode="auto">
          <a:xfrm>
            <a:off x="357158" y="357166"/>
            <a:ext cx="8501122" cy="6170924"/>
          </a:xfrm>
          <a:prstGeom prst="rect">
            <a:avLst/>
          </a:prstGeom>
          <a:noFill/>
        </p:spPr>
      </p:pic>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4" name="Rectangle 10"/>
          <p:cNvSpPr>
            <a:spLocks noGrp="1"/>
          </p:cNvSpPr>
          <p:nvPr>
            <p:ph type="title" idx="4294967295"/>
          </p:nvPr>
        </p:nvSpPr>
        <p:spPr/>
        <p:txBody>
          <a:bodyPr/>
          <a:lstStyle/>
          <a:p>
            <a:endParaRPr lang="ru-RU" smtClean="0"/>
          </a:p>
        </p:txBody>
      </p:sp>
      <p:sp>
        <p:nvSpPr>
          <p:cNvPr id="31755" name="Rectangle 11"/>
          <p:cNvSpPr>
            <a:spLocks noGrp="1"/>
          </p:cNvSpPr>
          <p:nvPr>
            <p:ph idx="4294967295"/>
          </p:nvPr>
        </p:nvSpPr>
        <p:spPr/>
        <p:txBody>
          <a:bodyPr/>
          <a:lstStyle/>
          <a:p>
            <a:endParaRPr lang="ru-RU" smtClean="0"/>
          </a:p>
        </p:txBody>
      </p:sp>
      <p:pic>
        <p:nvPicPr>
          <p:cNvPr id="31748"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428596" y="428604"/>
            <a:ext cx="8286808" cy="584775"/>
          </a:xfrm>
          <a:prstGeom prst="rect">
            <a:avLst/>
          </a:prstGeom>
          <a:noFill/>
        </p:spPr>
        <p:txBody>
          <a:bodyPr wrap="square" rtlCol="0">
            <a:spAutoFit/>
          </a:bodyPr>
          <a:lstStyle/>
          <a:p>
            <a:pPr algn="ctr"/>
            <a:r>
              <a:rPr lang="ru-RU" sz="3200" kern="10" dirty="0" smtClean="0">
                <a:ln w="9525">
                  <a:solidFill>
                    <a:srgbClr val="000000"/>
                  </a:solidFill>
                  <a:round/>
                  <a:headEnd/>
                  <a:tailEnd/>
                </a:ln>
                <a:solidFill>
                  <a:schemeClr val="hlink"/>
                </a:solidFill>
                <a:latin typeface="Arial"/>
                <a:cs typeface="Arial"/>
              </a:rPr>
              <a:t>Формы работы с воспитателями</a:t>
            </a:r>
            <a:endParaRPr lang="ru-RU" sz="3200" kern="10" dirty="0">
              <a:ln w="9525">
                <a:solidFill>
                  <a:srgbClr val="000000"/>
                </a:solidFill>
                <a:round/>
                <a:headEnd/>
                <a:tailEnd/>
              </a:ln>
              <a:solidFill>
                <a:schemeClr val="hlink"/>
              </a:solidFill>
              <a:latin typeface="Arial"/>
              <a:cs typeface="Arial"/>
            </a:endParaRPr>
          </a:p>
        </p:txBody>
      </p:sp>
      <p:sp>
        <p:nvSpPr>
          <p:cNvPr id="6" name="TextBox 5"/>
          <p:cNvSpPr txBox="1"/>
          <p:nvPr/>
        </p:nvSpPr>
        <p:spPr>
          <a:xfrm>
            <a:off x="642910" y="1357298"/>
            <a:ext cx="7715304" cy="4893647"/>
          </a:xfrm>
          <a:prstGeom prst="rect">
            <a:avLst/>
          </a:prstGeom>
          <a:noFill/>
        </p:spPr>
        <p:txBody>
          <a:bodyPr wrap="square" rtlCol="0">
            <a:spAutoFit/>
          </a:bodyPr>
          <a:lstStyle/>
          <a:p>
            <a:pPr>
              <a:buFontTx/>
              <a:buChar char="•"/>
            </a:pPr>
            <a:r>
              <a:rPr lang="ru-RU" altLang="ru-RU" sz="2400" b="1" dirty="0" smtClean="0">
                <a:solidFill>
                  <a:srgbClr val="000000"/>
                </a:solidFill>
              </a:rPr>
              <a:t>Музыкальный всеобуч для молодых воспитателей</a:t>
            </a:r>
          </a:p>
          <a:p>
            <a:pPr>
              <a:buFontTx/>
              <a:buChar char="•"/>
            </a:pPr>
            <a:endParaRPr lang="ru-RU" altLang="ru-RU" sz="2400" b="1" dirty="0" smtClean="0">
              <a:solidFill>
                <a:srgbClr val="000000"/>
              </a:solidFill>
            </a:endParaRPr>
          </a:p>
          <a:p>
            <a:pPr>
              <a:buFontTx/>
              <a:buChar char="•"/>
            </a:pPr>
            <a:r>
              <a:rPr lang="ru-RU" altLang="ru-RU" sz="2400" b="1" dirty="0" smtClean="0">
                <a:solidFill>
                  <a:srgbClr val="000000"/>
                </a:solidFill>
              </a:rPr>
              <a:t>Групповая консультация</a:t>
            </a:r>
          </a:p>
          <a:p>
            <a:pPr>
              <a:buFontTx/>
              <a:buChar char="•"/>
            </a:pPr>
            <a:endParaRPr lang="ru-RU" altLang="ru-RU" sz="2400" b="1" dirty="0" smtClean="0">
              <a:solidFill>
                <a:srgbClr val="000000"/>
              </a:solidFill>
            </a:endParaRPr>
          </a:p>
          <a:p>
            <a:pPr>
              <a:buFontTx/>
              <a:buChar char="•"/>
            </a:pPr>
            <a:r>
              <a:rPr lang="ru-RU" altLang="ru-RU" sz="2400" b="1" dirty="0" smtClean="0">
                <a:solidFill>
                  <a:srgbClr val="000000"/>
                </a:solidFill>
              </a:rPr>
              <a:t>Индивидуальная консультация</a:t>
            </a:r>
          </a:p>
          <a:p>
            <a:pPr>
              <a:buFontTx/>
              <a:buChar char="•"/>
            </a:pPr>
            <a:endParaRPr lang="ru-RU" altLang="ru-RU" sz="2400" b="1" dirty="0" smtClean="0">
              <a:solidFill>
                <a:srgbClr val="000000"/>
              </a:solidFill>
            </a:endParaRPr>
          </a:p>
          <a:p>
            <a:pPr>
              <a:buFontTx/>
              <a:buChar char="•"/>
            </a:pPr>
            <a:r>
              <a:rPr lang="ru-RU" altLang="ru-RU" sz="2400" b="1" dirty="0" smtClean="0">
                <a:solidFill>
                  <a:srgbClr val="000000"/>
                </a:solidFill>
              </a:rPr>
              <a:t>Наглядная информация</a:t>
            </a:r>
          </a:p>
          <a:p>
            <a:pPr>
              <a:buFontTx/>
              <a:buChar char="•"/>
            </a:pPr>
            <a:endParaRPr lang="ru-RU" altLang="ru-RU" sz="2400" b="1" dirty="0" smtClean="0">
              <a:solidFill>
                <a:srgbClr val="000000"/>
              </a:solidFill>
            </a:endParaRPr>
          </a:p>
          <a:p>
            <a:pPr>
              <a:buFontTx/>
              <a:buChar char="•"/>
            </a:pPr>
            <a:r>
              <a:rPr lang="ru-RU" altLang="ru-RU" sz="2400" b="1" dirty="0" smtClean="0">
                <a:solidFill>
                  <a:srgbClr val="000000"/>
                </a:solidFill>
              </a:rPr>
              <a:t>Участие в музыкальных занятиях</a:t>
            </a:r>
          </a:p>
          <a:p>
            <a:pPr>
              <a:buFontTx/>
              <a:buChar char="•"/>
            </a:pPr>
            <a:endParaRPr lang="ru-RU" altLang="ru-RU" sz="2400" b="1" dirty="0" smtClean="0">
              <a:solidFill>
                <a:srgbClr val="000000"/>
              </a:solidFill>
            </a:endParaRPr>
          </a:p>
          <a:p>
            <a:pPr>
              <a:buFontTx/>
              <a:buChar char="•"/>
            </a:pPr>
            <a:r>
              <a:rPr lang="ru-RU" altLang="ru-RU" sz="2400" b="1" dirty="0" smtClean="0">
                <a:solidFill>
                  <a:srgbClr val="000000"/>
                </a:solidFill>
              </a:rPr>
              <a:t>Репетиции праздничного утренника, развлечения</a:t>
            </a:r>
            <a:endParaRPr lang="ru-RU" altLang="ru-RU" sz="2400" b="1" dirty="0">
              <a:solidFill>
                <a:srgbClr val="000000"/>
              </a:solidFill>
            </a:endParaRPr>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Rectangle 5"/>
          <p:cNvSpPr>
            <a:spLocks noGrp="1"/>
          </p:cNvSpPr>
          <p:nvPr>
            <p:ph type="title" idx="4294967295"/>
          </p:nvPr>
        </p:nvSpPr>
        <p:spPr/>
        <p:txBody>
          <a:bodyPr/>
          <a:lstStyle/>
          <a:p>
            <a:endParaRPr lang="ru-RU" smtClean="0"/>
          </a:p>
        </p:txBody>
      </p:sp>
      <p:sp>
        <p:nvSpPr>
          <p:cNvPr id="32774" name="Rectangle 6"/>
          <p:cNvSpPr>
            <a:spLocks noGrp="1"/>
          </p:cNvSpPr>
          <p:nvPr>
            <p:ph type="dgm" idx="4294967295"/>
          </p:nvPr>
        </p:nvSpPr>
        <p:spPr/>
      </p:sp>
      <p:pic>
        <p:nvPicPr>
          <p:cNvPr id="32770"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1" descr="C:\Users\Пользователь\Desktop\21,01\8WRmNq8paU8.jpg"/>
          <p:cNvPicPr>
            <a:picLocks noChangeAspect="1" noChangeArrowheads="1"/>
          </p:cNvPicPr>
          <p:nvPr/>
        </p:nvPicPr>
        <p:blipFill>
          <a:blip r:embed="rId3" cstate="print"/>
          <a:srcRect/>
          <a:stretch>
            <a:fillRect/>
          </a:stretch>
        </p:blipFill>
        <p:spPr bwMode="auto">
          <a:xfrm>
            <a:off x="214282" y="357166"/>
            <a:ext cx="4143372" cy="6215106"/>
          </a:xfrm>
          <a:prstGeom prst="rect">
            <a:avLst/>
          </a:prstGeom>
          <a:noFill/>
        </p:spPr>
      </p:pic>
      <p:pic>
        <p:nvPicPr>
          <p:cNvPr id="11265" name="Picture 1" descr="C:\Users\Пользователь\Desktop\21,01\hjFvr-zGJYY.jpg"/>
          <p:cNvPicPr>
            <a:picLocks noChangeAspect="1" noChangeArrowheads="1"/>
          </p:cNvPicPr>
          <p:nvPr/>
        </p:nvPicPr>
        <p:blipFill>
          <a:blip r:embed="rId4"/>
          <a:srcRect/>
          <a:stretch>
            <a:fillRect/>
          </a:stretch>
        </p:blipFill>
        <p:spPr bwMode="auto">
          <a:xfrm>
            <a:off x="4500562" y="357166"/>
            <a:ext cx="4429156" cy="6215106"/>
          </a:xfrm>
          <a:prstGeom prst="rect">
            <a:avLst/>
          </a:prstGeom>
          <a:noFill/>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5058" name="Заголовок 1"/>
          <p:cNvSpPr>
            <a:spLocks noGrp="1"/>
          </p:cNvSpPr>
          <p:nvPr>
            <p:ph type="title"/>
          </p:nvPr>
        </p:nvSpPr>
        <p:spPr/>
        <p:txBody>
          <a:bodyPr/>
          <a:lstStyle/>
          <a:p>
            <a:pPr eaLnBrk="1" hangingPunct="1"/>
            <a:r>
              <a:rPr lang="ru-RU" smtClean="0"/>
              <a:t/>
            </a:r>
            <a:br>
              <a:rPr lang="ru-RU" smtClean="0"/>
            </a:br>
            <a:endParaRPr lang="ru-RU" dirty="0" smtClean="0"/>
          </a:p>
        </p:txBody>
      </p:sp>
      <p:pic>
        <p:nvPicPr>
          <p:cNvPr id="1026" name="Picture 2" descr="C:\Users\Пользователь\Desktop\21,01\20210120_135736.jpg"/>
          <p:cNvPicPr>
            <a:picLocks noChangeAspect="1" noChangeArrowheads="1"/>
          </p:cNvPicPr>
          <p:nvPr/>
        </p:nvPicPr>
        <p:blipFill>
          <a:blip r:embed="rId3" cstate="print"/>
          <a:srcRect/>
          <a:stretch>
            <a:fillRect/>
          </a:stretch>
        </p:blipFill>
        <p:spPr bwMode="auto">
          <a:xfrm>
            <a:off x="4643438" y="428604"/>
            <a:ext cx="4286280" cy="6143668"/>
          </a:xfrm>
          <a:prstGeom prst="rect">
            <a:avLst/>
          </a:prstGeom>
          <a:noFill/>
        </p:spPr>
      </p:pic>
      <p:pic>
        <p:nvPicPr>
          <p:cNvPr id="5" name="Picture 1" descr="C:\Users\Пользователь\Desktop\21,01\20201224_202024.jpg"/>
          <p:cNvPicPr>
            <a:picLocks noChangeAspect="1" noChangeArrowheads="1"/>
          </p:cNvPicPr>
          <p:nvPr/>
        </p:nvPicPr>
        <p:blipFill>
          <a:blip r:embed="rId4"/>
          <a:srcRect/>
          <a:stretch>
            <a:fillRect/>
          </a:stretch>
        </p:blipFill>
        <p:spPr bwMode="auto">
          <a:xfrm>
            <a:off x="214282" y="428604"/>
            <a:ext cx="4214874" cy="6119855"/>
          </a:xfrm>
          <a:prstGeom prst="rect">
            <a:avLst/>
          </a:prstGeom>
          <a:noFill/>
        </p:spPr>
      </p:pic>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Rectangle 5"/>
          <p:cNvSpPr>
            <a:spLocks noGrp="1"/>
          </p:cNvSpPr>
          <p:nvPr>
            <p:ph type="title" idx="4294967295"/>
          </p:nvPr>
        </p:nvSpPr>
        <p:spPr/>
        <p:txBody>
          <a:bodyPr/>
          <a:lstStyle/>
          <a:p>
            <a:endParaRPr lang="ru-RU" smtClean="0"/>
          </a:p>
        </p:txBody>
      </p:sp>
      <p:sp>
        <p:nvSpPr>
          <p:cNvPr id="32774" name="Rectangle 6"/>
          <p:cNvSpPr>
            <a:spLocks noGrp="1"/>
          </p:cNvSpPr>
          <p:nvPr>
            <p:ph type="dgm" idx="4294967295"/>
          </p:nvPr>
        </p:nvSpPr>
        <p:spPr/>
      </p:sp>
      <p:pic>
        <p:nvPicPr>
          <p:cNvPr id="32770"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8193" name="Picture 1" descr="C:\Users\Пользователь\Desktop\IMG_3614.JPG"/>
          <p:cNvPicPr>
            <a:picLocks noChangeAspect="1" noChangeArrowheads="1"/>
          </p:cNvPicPr>
          <p:nvPr/>
        </p:nvPicPr>
        <p:blipFill>
          <a:blip r:embed="rId3"/>
          <a:srcRect/>
          <a:stretch>
            <a:fillRect/>
          </a:stretch>
        </p:blipFill>
        <p:spPr bwMode="auto">
          <a:xfrm>
            <a:off x="508000" y="381000"/>
            <a:ext cx="8128000" cy="6096000"/>
          </a:xfrm>
          <a:prstGeom prst="rect">
            <a:avLst/>
          </a:prstGeom>
          <a:noFill/>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Содержимое 2"/>
          <p:cNvSpPr>
            <a:spLocks noGrp="1"/>
          </p:cNvSpPr>
          <p:nvPr>
            <p:ph idx="1"/>
          </p:nvPr>
        </p:nvSpPr>
        <p:spPr>
          <a:xfrm>
            <a:off x="0" y="404813"/>
            <a:ext cx="3635375" cy="6048375"/>
          </a:xfrm>
        </p:spPr>
        <p:txBody>
          <a:bodyPr>
            <a:normAutofit/>
          </a:bodyPr>
          <a:lstStyle/>
          <a:p>
            <a:pPr algn="ctr">
              <a:buFont typeface="Arial" charset="0"/>
              <a:buNone/>
            </a:pPr>
            <a:r>
              <a:rPr lang="ru-RU" sz="3600" i="1" dirty="0" smtClean="0">
                <a:latin typeface="Arial" charset="0"/>
              </a:rPr>
              <a:t> </a:t>
            </a:r>
            <a:r>
              <a:rPr lang="ru-RU" sz="3600" b="1" i="1" dirty="0" smtClean="0">
                <a:latin typeface="Arial" charset="0"/>
              </a:rPr>
              <a:t>Пение </a:t>
            </a:r>
            <a:r>
              <a:rPr lang="ru-RU" sz="3600" i="1" dirty="0" smtClean="0">
                <a:latin typeface="Arial" charset="0"/>
              </a:rPr>
              <a:t>- </a:t>
            </a:r>
            <a:r>
              <a:rPr lang="ru-RU" sz="3600" i="1" dirty="0" smtClean="0"/>
              <a:t>основное средство музыкального воспитания </a:t>
            </a:r>
            <a:br>
              <a:rPr lang="ru-RU" sz="3600" i="1" dirty="0" smtClean="0"/>
            </a:br>
            <a:r>
              <a:rPr lang="ru-RU" sz="3600" i="1" dirty="0" smtClean="0"/>
              <a:t> дошкольников. </a:t>
            </a:r>
          </a:p>
          <a:p>
            <a:pPr>
              <a:buFont typeface="Arial" charset="0"/>
              <a:buNone/>
            </a:pPr>
            <a:endParaRPr lang="ru-RU" sz="1600" dirty="0" smtClean="0"/>
          </a:p>
          <a:p>
            <a:pPr>
              <a:buFont typeface="Arial" charset="0"/>
              <a:buNone/>
            </a:pPr>
            <a:endParaRPr lang="ru-RU" sz="3700" dirty="0" smtClean="0"/>
          </a:p>
        </p:txBody>
      </p:sp>
      <p:pic>
        <p:nvPicPr>
          <p:cNvPr id="23553" name="Picture 1" descr="C:\Users\Пользователь\Desktop\20210125_142803.jpg"/>
          <p:cNvPicPr>
            <a:picLocks noChangeAspect="1" noChangeArrowheads="1"/>
          </p:cNvPicPr>
          <p:nvPr/>
        </p:nvPicPr>
        <p:blipFill>
          <a:blip r:embed="rId3" cstate="print"/>
          <a:srcRect/>
          <a:stretch>
            <a:fillRect/>
          </a:stretch>
        </p:blipFill>
        <p:spPr bwMode="auto">
          <a:xfrm>
            <a:off x="3571868" y="285728"/>
            <a:ext cx="5357850" cy="6357982"/>
          </a:xfrm>
          <a:prstGeom prst="rect">
            <a:avLst/>
          </a:prstGeom>
          <a:noFill/>
        </p:spPr>
      </p:pic>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4" name="Rectangle 10"/>
          <p:cNvSpPr>
            <a:spLocks noGrp="1"/>
          </p:cNvSpPr>
          <p:nvPr>
            <p:ph type="title" idx="4294967295"/>
          </p:nvPr>
        </p:nvSpPr>
        <p:spPr/>
        <p:txBody>
          <a:bodyPr/>
          <a:lstStyle/>
          <a:p>
            <a:endParaRPr lang="ru-RU" smtClean="0"/>
          </a:p>
        </p:txBody>
      </p:sp>
      <p:sp>
        <p:nvSpPr>
          <p:cNvPr id="31755" name="Rectangle 11"/>
          <p:cNvSpPr>
            <a:spLocks noGrp="1"/>
          </p:cNvSpPr>
          <p:nvPr>
            <p:ph idx="4294967295"/>
          </p:nvPr>
        </p:nvSpPr>
        <p:spPr/>
        <p:txBody>
          <a:bodyPr/>
          <a:lstStyle/>
          <a:p>
            <a:endParaRPr lang="ru-RU" smtClean="0"/>
          </a:p>
        </p:txBody>
      </p:sp>
      <p:pic>
        <p:nvPicPr>
          <p:cNvPr id="31748"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428596" y="428604"/>
            <a:ext cx="8286808" cy="584775"/>
          </a:xfrm>
          <a:prstGeom prst="rect">
            <a:avLst/>
          </a:prstGeom>
          <a:noFill/>
        </p:spPr>
        <p:txBody>
          <a:bodyPr wrap="square" rtlCol="0">
            <a:spAutoFit/>
          </a:bodyPr>
          <a:lstStyle/>
          <a:p>
            <a:pPr algn="ctr"/>
            <a:r>
              <a:rPr lang="ru-RU" sz="3200" kern="10" dirty="0" smtClean="0">
                <a:ln w="9525">
                  <a:solidFill>
                    <a:srgbClr val="000000"/>
                  </a:solidFill>
                  <a:round/>
                  <a:headEnd/>
                  <a:tailEnd/>
                </a:ln>
                <a:solidFill>
                  <a:schemeClr val="hlink"/>
                </a:solidFill>
                <a:latin typeface="Arial"/>
                <a:cs typeface="Arial"/>
              </a:rPr>
              <a:t>Формы работы с родителями</a:t>
            </a:r>
            <a:endParaRPr lang="ru-RU" sz="3200" kern="10" dirty="0">
              <a:ln w="9525">
                <a:solidFill>
                  <a:srgbClr val="000000"/>
                </a:solidFill>
                <a:round/>
                <a:headEnd/>
                <a:tailEnd/>
              </a:ln>
              <a:solidFill>
                <a:schemeClr val="hlink"/>
              </a:solidFill>
              <a:latin typeface="Arial"/>
              <a:cs typeface="Arial"/>
            </a:endParaRPr>
          </a:p>
        </p:txBody>
      </p:sp>
      <p:sp>
        <p:nvSpPr>
          <p:cNvPr id="6" name="TextBox 5"/>
          <p:cNvSpPr txBox="1"/>
          <p:nvPr/>
        </p:nvSpPr>
        <p:spPr>
          <a:xfrm>
            <a:off x="571472" y="1142984"/>
            <a:ext cx="7715304" cy="2308324"/>
          </a:xfrm>
          <a:prstGeom prst="rect">
            <a:avLst/>
          </a:prstGeom>
          <a:noFill/>
        </p:spPr>
        <p:txBody>
          <a:bodyPr wrap="square" rtlCol="0">
            <a:spAutoFit/>
          </a:bodyPr>
          <a:lstStyle/>
          <a:p>
            <a:r>
              <a:rPr lang="ru-RU" altLang="ru-RU" sz="2400" b="1" dirty="0" smtClean="0">
                <a:solidFill>
                  <a:srgbClr val="000000"/>
                </a:solidFill>
              </a:rPr>
              <a:t>Консультирование родителей </a:t>
            </a:r>
          </a:p>
          <a:p>
            <a:r>
              <a:rPr lang="ru-RU" altLang="ru-RU" sz="2400" b="1" dirty="0" smtClean="0">
                <a:solidFill>
                  <a:srgbClr val="000000"/>
                </a:solidFill>
              </a:rPr>
              <a:t>Открытые занятия с детьми для родителей</a:t>
            </a:r>
          </a:p>
          <a:p>
            <a:r>
              <a:rPr lang="ru-RU" altLang="ru-RU" sz="2400" b="1" dirty="0" smtClean="0">
                <a:solidFill>
                  <a:srgbClr val="000000"/>
                </a:solidFill>
              </a:rPr>
              <a:t>Занятия – практикумы для родителей</a:t>
            </a:r>
          </a:p>
          <a:p>
            <a:pPr>
              <a:buFontTx/>
              <a:buChar char="•"/>
            </a:pPr>
            <a:endParaRPr lang="ru-RU" altLang="ru-RU" sz="2400" b="1" dirty="0" smtClean="0">
              <a:solidFill>
                <a:srgbClr val="000000"/>
              </a:solidFill>
            </a:endParaRPr>
          </a:p>
          <a:p>
            <a:endParaRPr lang="ru-RU" altLang="ru-RU" sz="2400" b="1" dirty="0" smtClean="0">
              <a:solidFill>
                <a:srgbClr val="000000"/>
              </a:solidFill>
            </a:endParaRPr>
          </a:p>
          <a:p>
            <a:endParaRPr lang="ru-RU" altLang="ru-RU" sz="2400" b="1" dirty="0" smtClean="0">
              <a:solidFill>
                <a:srgbClr val="000000"/>
              </a:solidFill>
            </a:endParaRPr>
          </a:p>
        </p:txBody>
      </p:sp>
      <p:pic>
        <p:nvPicPr>
          <p:cNvPr id="60417" name="Picture 1" descr="C:\Users\OiO\Desktop\7458_html_m41b8f6cc.png"/>
          <p:cNvPicPr>
            <a:picLocks noChangeAspect="1" noChangeArrowheads="1"/>
          </p:cNvPicPr>
          <p:nvPr/>
        </p:nvPicPr>
        <p:blipFill>
          <a:blip r:embed="rId3"/>
          <a:srcRect/>
          <a:stretch>
            <a:fillRect/>
          </a:stretch>
        </p:blipFill>
        <p:spPr bwMode="auto">
          <a:xfrm>
            <a:off x="1142976" y="2285992"/>
            <a:ext cx="6929486" cy="4857784"/>
          </a:xfrm>
          <a:prstGeom prst="rect">
            <a:avLst/>
          </a:prstGeom>
          <a:noFill/>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Заголовок 1"/>
          <p:cNvSpPr>
            <a:spLocks noGrp="1"/>
          </p:cNvSpPr>
          <p:nvPr>
            <p:ph type="title"/>
          </p:nvPr>
        </p:nvSpPr>
        <p:spPr/>
        <p:txBody>
          <a:bodyPr/>
          <a:lstStyle/>
          <a:p>
            <a:pPr eaLnBrk="1" hangingPunct="1"/>
            <a:endParaRPr lang="ru-RU" smtClean="0"/>
          </a:p>
        </p:txBody>
      </p:sp>
      <p:pic>
        <p:nvPicPr>
          <p:cNvPr id="48130"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TextBox 3"/>
          <p:cNvSpPr txBox="1"/>
          <p:nvPr/>
        </p:nvSpPr>
        <p:spPr>
          <a:xfrm>
            <a:off x="1357290" y="357166"/>
            <a:ext cx="6357982" cy="830997"/>
          </a:xfrm>
          <a:prstGeom prst="rect">
            <a:avLst/>
          </a:prstGeom>
          <a:noFill/>
        </p:spPr>
        <p:txBody>
          <a:bodyPr wrap="square" rtlCol="0">
            <a:spAutoFit/>
          </a:bodyPr>
          <a:lstStyle/>
          <a:p>
            <a:r>
              <a:rPr lang="ru-RU" sz="2400" b="1" dirty="0" smtClean="0"/>
              <a:t>Участие родителей в праздниках детского сада</a:t>
            </a:r>
            <a:endParaRPr lang="ru-RU" sz="2400" b="1" dirty="0"/>
          </a:p>
        </p:txBody>
      </p:sp>
      <p:pic>
        <p:nvPicPr>
          <p:cNvPr id="5121" name="Picture 1" descr="C:\Users\Пользователь\Desktop\Семенова Н.П фото грамоты\Февраль спорт.JPG"/>
          <p:cNvPicPr>
            <a:picLocks noChangeAspect="1" noChangeArrowheads="1"/>
          </p:cNvPicPr>
          <p:nvPr/>
        </p:nvPicPr>
        <p:blipFill>
          <a:blip r:embed="rId3" cstate="print"/>
          <a:srcRect/>
          <a:stretch>
            <a:fillRect/>
          </a:stretch>
        </p:blipFill>
        <p:spPr bwMode="auto">
          <a:xfrm>
            <a:off x="428596" y="1285860"/>
            <a:ext cx="8358246" cy="5286412"/>
          </a:xfrm>
          <a:prstGeom prst="rect">
            <a:avLst/>
          </a:prstGeom>
          <a:noFill/>
        </p:spPr>
      </p:pic>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8" name="Picture 1" descr="C:\Users\Пользователь\Desktop\Фото Н. П. Утренники\DSC07601.JPG"/>
          <p:cNvPicPr>
            <a:picLocks noChangeAspect="1" noChangeArrowheads="1"/>
          </p:cNvPicPr>
          <p:nvPr/>
        </p:nvPicPr>
        <p:blipFill>
          <a:blip r:embed="rId3" cstate="print"/>
          <a:srcRect/>
          <a:stretch>
            <a:fillRect/>
          </a:stretch>
        </p:blipFill>
        <p:spPr bwMode="auto">
          <a:xfrm>
            <a:off x="285720" y="285728"/>
            <a:ext cx="8572560" cy="6286544"/>
          </a:xfrm>
          <a:prstGeom prst="rect">
            <a:avLst/>
          </a:prstGeom>
          <a:noFill/>
        </p:spPr>
      </p:pic>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4" name="Rectangle 10"/>
          <p:cNvSpPr>
            <a:spLocks noGrp="1"/>
          </p:cNvSpPr>
          <p:nvPr>
            <p:ph type="title" idx="4294967295"/>
          </p:nvPr>
        </p:nvSpPr>
        <p:spPr/>
        <p:txBody>
          <a:bodyPr/>
          <a:lstStyle/>
          <a:p>
            <a:endParaRPr lang="ru-RU" smtClean="0"/>
          </a:p>
        </p:txBody>
      </p:sp>
      <p:sp>
        <p:nvSpPr>
          <p:cNvPr id="31755" name="Rectangle 11"/>
          <p:cNvSpPr>
            <a:spLocks noGrp="1"/>
          </p:cNvSpPr>
          <p:nvPr>
            <p:ph idx="4294967295"/>
          </p:nvPr>
        </p:nvSpPr>
        <p:spPr/>
        <p:txBody>
          <a:bodyPr/>
          <a:lstStyle/>
          <a:p>
            <a:endParaRPr lang="ru-RU" smtClean="0"/>
          </a:p>
        </p:txBody>
      </p:sp>
      <p:pic>
        <p:nvPicPr>
          <p:cNvPr id="31748"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428596" y="214290"/>
            <a:ext cx="8286808" cy="584775"/>
          </a:xfrm>
          <a:prstGeom prst="rect">
            <a:avLst/>
          </a:prstGeom>
          <a:noFill/>
        </p:spPr>
        <p:txBody>
          <a:bodyPr wrap="square" rtlCol="0">
            <a:spAutoFit/>
          </a:bodyPr>
          <a:lstStyle/>
          <a:p>
            <a:pPr algn="ctr"/>
            <a:r>
              <a:rPr lang="ru-RU" sz="3200" kern="10" dirty="0" smtClean="0">
                <a:ln w="9525">
                  <a:solidFill>
                    <a:srgbClr val="000000"/>
                  </a:solidFill>
                  <a:round/>
                  <a:headEnd/>
                  <a:tailEnd/>
                </a:ln>
                <a:solidFill>
                  <a:schemeClr val="hlink"/>
                </a:solidFill>
                <a:latin typeface="Arial"/>
                <a:cs typeface="Arial"/>
              </a:rPr>
              <a:t> </a:t>
            </a:r>
            <a:endParaRPr lang="ru-RU" sz="3200" kern="10" dirty="0">
              <a:ln w="9525">
                <a:solidFill>
                  <a:srgbClr val="000000"/>
                </a:solidFill>
                <a:round/>
                <a:headEnd/>
                <a:tailEnd/>
              </a:ln>
              <a:solidFill>
                <a:schemeClr val="hlink"/>
              </a:solidFill>
              <a:latin typeface="Arial"/>
              <a:cs typeface="Arial"/>
            </a:endParaRPr>
          </a:p>
        </p:txBody>
      </p:sp>
      <p:sp>
        <p:nvSpPr>
          <p:cNvPr id="6" name="TextBox 5"/>
          <p:cNvSpPr txBox="1"/>
          <p:nvPr/>
        </p:nvSpPr>
        <p:spPr>
          <a:xfrm>
            <a:off x="1285852" y="285728"/>
            <a:ext cx="7072362" cy="1569660"/>
          </a:xfrm>
          <a:prstGeom prst="rect">
            <a:avLst/>
          </a:prstGeom>
          <a:noFill/>
        </p:spPr>
        <p:txBody>
          <a:bodyPr wrap="square" rtlCol="0">
            <a:spAutoFit/>
          </a:bodyPr>
          <a:lstStyle/>
          <a:p>
            <a:r>
              <a:rPr lang="ru-RU" altLang="ru-RU" sz="2400" b="1" dirty="0" smtClean="0">
                <a:solidFill>
                  <a:srgbClr val="000000"/>
                </a:solidFill>
              </a:rPr>
              <a:t>Выступления на родительских собраниях</a:t>
            </a:r>
          </a:p>
          <a:p>
            <a:r>
              <a:rPr lang="ru-RU" altLang="ru-RU" sz="2400" b="1" dirty="0" smtClean="0">
                <a:solidFill>
                  <a:srgbClr val="000000"/>
                </a:solidFill>
              </a:rPr>
              <a:t>Индивидуальные беседы с родителями </a:t>
            </a:r>
          </a:p>
          <a:p>
            <a:r>
              <a:rPr lang="ru-RU" altLang="ru-RU" sz="2400" b="1" dirty="0" smtClean="0">
                <a:solidFill>
                  <a:srgbClr val="000000"/>
                </a:solidFill>
              </a:rPr>
              <a:t>Творческий тандем единомышленников</a:t>
            </a:r>
          </a:p>
          <a:p>
            <a:endParaRPr lang="ru-RU" altLang="ru-RU" sz="2400" b="1" dirty="0" smtClean="0">
              <a:solidFill>
                <a:srgbClr val="000000"/>
              </a:solidFill>
            </a:endParaRPr>
          </a:p>
        </p:txBody>
      </p:sp>
      <p:pic>
        <p:nvPicPr>
          <p:cNvPr id="6145" name="Picture 1" descr="C:\Users\Пользователь\Desktop\Семенова Н.П фото грамоты\С папами.JPG"/>
          <p:cNvPicPr>
            <a:picLocks noChangeAspect="1" noChangeArrowheads="1"/>
          </p:cNvPicPr>
          <p:nvPr/>
        </p:nvPicPr>
        <p:blipFill>
          <a:blip r:embed="rId3" cstate="print"/>
          <a:srcRect/>
          <a:stretch>
            <a:fillRect/>
          </a:stretch>
        </p:blipFill>
        <p:spPr bwMode="auto">
          <a:xfrm>
            <a:off x="571472" y="1571612"/>
            <a:ext cx="7959292" cy="5072098"/>
          </a:xfrm>
          <a:prstGeom prst="rect">
            <a:avLst/>
          </a:prstGeom>
          <a:noFill/>
        </p:spPr>
      </p:pic>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5"/>
          <p:cNvSpPr>
            <a:spLocks noGrp="1"/>
          </p:cNvSpPr>
          <p:nvPr>
            <p:ph type="title" idx="4294967295"/>
          </p:nvPr>
        </p:nvSpPr>
        <p:spPr/>
        <p:txBody>
          <a:bodyPr/>
          <a:lstStyle/>
          <a:p>
            <a:pPr eaLnBrk="1" hangingPunct="1"/>
            <a:endParaRPr lang="ru-RU" smtClean="0"/>
          </a:p>
        </p:txBody>
      </p:sp>
      <p:sp>
        <p:nvSpPr>
          <p:cNvPr id="43010" name="Rectangle 6"/>
          <p:cNvSpPr>
            <a:spLocks noGrp="1"/>
          </p:cNvSpPr>
          <p:nvPr>
            <p:ph sz="half" idx="4294967295"/>
          </p:nvPr>
        </p:nvSpPr>
        <p:spPr>
          <a:xfrm>
            <a:off x="457200" y="1600200"/>
            <a:ext cx="4038600" cy="4525963"/>
          </a:xfrm>
        </p:spPr>
        <p:txBody>
          <a:bodyPr/>
          <a:lstStyle/>
          <a:p>
            <a:pPr eaLnBrk="1" hangingPunct="1"/>
            <a:endParaRPr lang="ru-RU" sz="2800" smtClean="0"/>
          </a:p>
        </p:txBody>
      </p:sp>
      <p:sp>
        <p:nvSpPr>
          <p:cNvPr id="43011" name="Rectangle 7"/>
          <p:cNvSpPr>
            <a:spLocks noGrp="1"/>
          </p:cNvSpPr>
          <p:nvPr>
            <p:ph sz="half" idx="4294967295"/>
          </p:nvPr>
        </p:nvSpPr>
        <p:spPr>
          <a:xfrm>
            <a:off x="4648200" y="1600200"/>
            <a:ext cx="4038600" cy="4525963"/>
          </a:xfrm>
        </p:spPr>
        <p:txBody>
          <a:bodyPr/>
          <a:lstStyle/>
          <a:p>
            <a:pPr eaLnBrk="1" hangingPunct="1"/>
            <a:endParaRPr lang="ru-RU" sz="2800" smtClean="0"/>
          </a:p>
        </p:txBody>
      </p:sp>
      <p:pic>
        <p:nvPicPr>
          <p:cNvPr id="43012"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3014" name="Заголовок 1"/>
          <p:cNvSpPr>
            <a:spLocks/>
          </p:cNvSpPr>
          <p:nvPr/>
        </p:nvSpPr>
        <p:spPr bwMode="auto">
          <a:xfrm>
            <a:off x="457200" y="274638"/>
            <a:ext cx="8229600" cy="633412"/>
          </a:xfrm>
          <a:prstGeom prst="rect">
            <a:avLst/>
          </a:prstGeom>
          <a:noFill/>
          <a:ln w="9525">
            <a:noFill/>
            <a:miter lim="800000"/>
            <a:headEnd/>
            <a:tailEnd/>
          </a:ln>
        </p:spPr>
        <p:txBody>
          <a:bodyPr anchor="ctr"/>
          <a:lstStyle/>
          <a:p>
            <a:pPr algn="ctr"/>
            <a:r>
              <a:rPr lang="ru-RU" sz="4800" b="1" dirty="0">
                <a:solidFill>
                  <a:srgbClr val="C00000"/>
                </a:solidFill>
              </a:rPr>
              <a:t>«</a:t>
            </a:r>
            <a:r>
              <a:rPr lang="ru-RU" sz="4800" b="1" dirty="0">
                <a:solidFill>
                  <a:srgbClr val="00B0F0"/>
                </a:solidFill>
              </a:rPr>
              <a:t>В</a:t>
            </a:r>
            <a:r>
              <a:rPr lang="ru-RU" sz="4800" b="1" dirty="0">
                <a:solidFill>
                  <a:srgbClr val="00B050"/>
                </a:solidFill>
              </a:rPr>
              <a:t>е</a:t>
            </a:r>
            <a:r>
              <a:rPr lang="ru-RU" sz="4800" b="1" dirty="0">
                <a:solidFill>
                  <a:srgbClr val="C00000"/>
                </a:solidFill>
              </a:rPr>
              <a:t>с</a:t>
            </a:r>
            <a:r>
              <a:rPr lang="ru-RU" sz="4800" b="1" dirty="0">
                <a:solidFill>
                  <a:srgbClr val="E46C0A"/>
                </a:solidFill>
              </a:rPr>
              <a:t>е</a:t>
            </a:r>
            <a:r>
              <a:rPr lang="ru-RU" sz="4800" b="1" dirty="0">
                <a:solidFill>
                  <a:srgbClr val="00B0F0"/>
                </a:solidFill>
              </a:rPr>
              <a:t>л</a:t>
            </a:r>
            <a:r>
              <a:rPr lang="ru-RU" sz="4800" b="1" dirty="0">
                <a:solidFill>
                  <a:srgbClr val="00B050"/>
                </a:solidFill>
              </a:rPr>
              <a:t>ы</a:t>
            </a:r>
            <a:r>
              <a:rPr lang="ru-RU" sz="4800" b="1" dirty="0">
                <a:solidFill>
                  <a:srgbClr val="C00000"/>
                </a:solidFill>
              </a:rPr>
              <a:t>е</a:t>
            </a:r>
            <a:r>
              <a:rPr lang="ru-RU" sz="4800" b="1" dirty="0"/>
              <a:t> </a:t>
            </a:r>
            <a:r>
              <a:rPr lang="ru-RU" sz="4800" b="1" dirty="0">
                <a:solidFill>
                  <a:srgbClr val="E46C0A"/>
                </a:solidFill>
              </a:rPr>
              <a:t>н</a:t>
            </a:r>
            <a:r>
              <a:rPr lang="ru-RU" sz="4800" b="1" dirty="0">
                <a:solidFill>
                  <a:srgbClr val="00B0F0"/>
                </a:solidFill>
              </a:rPr>
              <a:t>о</a:t>
            </a:r>
            <a:r>
              <a:rPr lang="ru-RU" sz="4800" b="1" dirty="0">
                <a:solidFill>
                  <a:srgbClr val="00B050"/>
                </a:solidFill>
              </a:rPr>
              <a:t>т</a:t>
            </a:r>
            <a:r>
              <a:rPr lang="ru-RU" sz="4800" b="1" dirty="0">
                <a:solidFill>
                  <a:srgbClr val="C00000"/>
                </a:solidFill>
              </a:rPr>
              <a:t>к</a:t>
            </a:r>
            <a:r>
              <a:rPr lang="ru-RU" sz="4800" b="1" dirty="0">
                <a:solidFill>
                  <a:srgbClr val="E46C0A"/>
                </a:solidFill>
              </a:rPr>
              <a:t>и</a:t>
            </a:r>
            <a:r>
              <a:rPr lang="ru-RU" sz="4800" b="1" dirty="0">
                <a:solidFill>
                  <a:srgbClr val="C00000"/>
                </a:solidFill>
              </a:rPr>
              <a:t>»</a:t>
            </a:r>
          </a:p>
        </p:txBody>
      </p:sp>
      <p:pic>
        <p:nvPicPr>
          <p:cNvPr id="1026" name="Picture 2" descr="C:\Users\Пользователь\Desktop\21,01\p6lFIbUkDnQ.jpg"/>
          <p:cNvPicPr>
            <a:picLocks noChangeAspect="1" noChangeArrowheads="1"/>
          </p:cNvPicPr>
          <p:nvPr/>
        </p:nvPicPr>
        <p:blipFill>
          <a:blip r:embed="rId3"/>
          <a:srcRect/>
          <a:stretch>
            <a:fillRect/>
          </a:stretch>
        </p:blipFill>
        <p:spPr bwMode="auto">
          <a:xfrm>
            <a:off x="214282" y="1071546"/>
            <a:ext cx="4499714" cy="5500702"/>
          </a:xfrm>
          <a:prstGeom prst="rect">
            <a:avLst/>
          </a:prstGeom>
          <a:noFill/>
        </p:spPr>
      </p:pic>
      <p:pic>
        <p:nvPicPr>
          <p:cNvPr id="1028" name="Picture 4" descr="C:\Users\Пользователь\Desktop\21,01\-EYLxMCY19w.jpg"/>
          <p:cNvPicPr>
            <a:picLocks noChangeAspect="1" noChangeArrowheads="1"/>
          </p:cNvPicPr>
          <p:nvPr/>
        </p:nvPicPr>
        <p:blipFill>
          <a:blip r:embed="rId4"/>
          <a:srcRect/>
          <a:stretch>
            <a:fillRect/>
          </a:stretch>
        </p:blipFill>
        <p:spPr bwMode="auto">
          <a:xfrm>
            <a:off x="4857752" y="1071546"/>
            <a:ext cx="4143404" cy="5500702"/>
          </a:xfrm>
          <a:prstGeom prst="rect">
            <a:avLst/>
          </a:prstGeom>
          <a:noFill/>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5058" name="Заголовок 1"/>
          <p:cNvSpPr>
            <a:spLocks noGrp="1"/>
          </p:cNvSpPr>
          <p:nvPr>
            <p:ph type="title"/>
          </p:nvPr>
        </p:nvSpPr>
        <p:spPr/>
        <p:txBody>
          <a:bodyPr/>
          <a:lstStyle/>
          <a:p>
            <a:pPr eaLnBrk="1" hangingPunct="1"/>
            <a:r>
              <a:rPr lang="ru-RU" dirty="0" smtClean="0"/>
              <a:t> </a:t>
            </a:r>
          </a:p>
        </p:txBody>
      </p:sp>
      <p:pic>
        <p:nvPicPr>
          <p:cNvPr id="3073" name="Picture 1" descr="C:\Users\Пользователь\Desktop\21,01\S1fj8ArFI1I.jpg"/>
          <p:cNvPicPr>
            <a:picLocks noChangeAspect="1" noChangeArrowheads="1"/>
          </p:cNvPicPr>
          <p:nvPr/>
        </p:nvPicPr>
        <p:blipFill>
          <a:blip r:embed="rId3"/>
          <a:srcRect/>
          <a:stretch>
            <a:fillRect/>
          </a:stretch>
        </p:blipFill>
        <p:spPr bwMode="auto">
          <a:xfrm>
            <a:off x="428596" y="357166"/>
            <a:ext cx="8358246" cy="6215106"/>
          </a:xfrm>
          <a:prstGeom prst="rect">
            <a:avLst/>
          </a:prstGeom>
          <a:noFill/>
        </p:spPr>
      </p:pic>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5058" name="Заголовок 1"/>
          <p:cNvSpPr>
            <a:spLocks noGrp="1"/>
          </p:cNvSpPr>
          <p:nvPr>
            <p:ph type="title"/>
          </p:nvPr>
        </p:nvSpPr>
        <p:spPr>
          <a:xfrm>
            <a:off x="457200" y="0"/>
            <a:ext cx="8229600" cy="857232"/>
          </a:xfrm>
        </p:spPr>
        <p:txBody>
          <a:bodyPr/>
          <a:lstStyle/>
          <a:p>
            <a:pPr eaLnBrk="1" hangingPunct="1"/>
            <a:r>
              <a:rPr lang="ru-RU" sz="3200" b="1" dirty="0" smtClean="0"/>
              <a:t>Солисты ансамбля</a:t>
            </a:r>
          </a:p>
        </p:txBody>
      </p:sp>
      <p:pic>
        <p:nvPicPr>
          <p:cNvPr id="2050" name="Picture 2" descr="C:\Users\Пользователь\Desktop\21,01\0Y7aHvg1tb8.jpg"/>
          <p:cNvPicPr>
            <a:picLocks noChangeAspect="1" noChangeArrowheads="1"/>
          </p:cNvPicPr>
          <p:nvPr/>
        </p:nvPicPr>
        <p:blipFill>
          <a:blip r:embed="rId3"/>
          <a:srcRect/>
          <a:stretch>
            <a:fillRect/>
          </a:stretch>
        </p:blipFill>
        <p:spPr bwMode="auto">
          <a:xfrm>
            <a:off x="214282" y="714356"/>
            <a:ext cx="4214842" cy="6000768"/>
          </a:xfrm>
          <a:prstGeom prst="rect">
            <a:avLst/>
          </a:prstGeom>
          <a:noFill/>
        </p:spPr>
      </p:pic>
      <p:pic>
        <p:nvPicPr>
          <p:cNvPr id="2051" name="Picture 3" descr="C:\Users\Пользователь\Desktop\21,01\tAIr9PleZlE.jpg"/>
          <p:cNvPicPr>
            <a:picLocks noChangeAspect="1" noChangeArrowheads="1"/>
          </p:cNvPicPr>
          <p:nvPr/>
        </p:nvPicPr>
        <p:blipFill>
          <a:blip r:embed="rId4"/>
          <a:srcRect/>
          <a:stretch>
            <a:fillRect/>
          </a:stretch>
        </p:blipFill>
        <p:spPr bwMode="auto">
          <a:xfrm>
            <a:off x="4643438" y="714356"/>
            <a:ext cx="4286248" cy="6000768"/>
          </a:xfrm>
          <a:prstGeom prst="rect">
            <a:avLst/>
          </a:prstGeom>
          <a:noFill/>
        </p:spPr>
      </p:pic>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descr="C:\Users\Irina\Desktop\Рисунок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5058" name="Заголовок 1"/>
          <p:cNvSpPr>
            <a:spLocks noGrp="1"/>
          </p:cNvSpPr>
          <p:nvPr>
            <p:ph type="title"/>
          </p:nvPr>
        </p:nvSpPr>
        <p:spPr/>
        <p:txBody>
          <a:bodyPr/>
          <a:lstStyle/>
          <a:p>
            <a:pPr eaLnBrk="1" hangingPunct="1"/>
            <a:r>
              <a:rPr lang="ru-RU" dirty="0" smtClean="0"/>
              <a:t> </a:t>
            </a:r>
          </a:p>
        </p:txBody>
      </p:sp>
      <p:graphicFrame>
        <p:nvGraphicFramePr>
          <p:cNvPr id="1026" name="Object 2"/>
          <p:cNvGraphicFramePr>
            <a:graphicFrameLocks noChangeAspect="1"/>
          </p:cNvGraphicFramePr>
          <p:nvPr/>
        </p:nvGraphicFramePr>
        <p:xfrm>
          <a:off x="5929322" y="428604"/>
          <a:ext cx="2874963" cy="4064000"/>
        </p:xfrm>
        <a:graphic>
          <a:graphicData uri="http://schemas.openxmlformats.org/presentationml/2006/ole">
            <p:oleObj spid="_x0000_s1026" name="PDF" r:id="rId4" imgW="0" imgH="0" progId="FoxitPhantomPDF.Document">
              <p:embed/>
            </p:oleObj>
          </a:graphicData>
        </a:graphic>
      </p:graphicFrame>
      <p:graphicFrame>
        <p:nvGraphicFramePr>
          <p:cNvPr id="1027" name="Object 3"/>
          <p:cNvGraphicFramePr>
            <a:graphicFrameLocks noChangeAspect="1"/>
          </p:cNvGraphicFramePr>
          <p:nvPr/>
        </p:nvGraphicFramePr>
        <p:xfrm>
          <a:off x="357158" y="500042"/>
          <a:ext cx="2874963" cy="4064000"/>
        </p:xfrm>
        <a:graphic>
          <a:graphicData uri="http://schemas.openxmlformats.org/presentationml/2006/ole">
            <p:oleObj spid="_x0000_s1027" name="PDF" r:id="rId5" imgW="0" imgH="0" progId="FoxitPhantomPDF.Document">
              <p:embed/>
            </p:oleObj>
          </a:graphicData>
        </a:graphic>
      </p:graphicFrame>
      <p:graphicFrame>
        <p:nvGraphicFramePr>
          <p:cNvPr id="1028" name="Object 4"/>
          <p:cNvGraphicFramePr>
            <a:graphicFrameLocks noChangeAspect="1"/>
          </p:cNvGraphicFramePr>
          <p:nvPr/>
        </p:nvGraphicFramePr>
        <p:xfrm>
          <a:off x="3071802" y="2500306"/>
          <a:ext cx="2874963" cy="4064000"/>
        </p:xfrm>
        <a:graphic>
          <a:graphicData uri="http://schemas.openxmlformats.org/presentationml/2006/ole">
            <p:oleObj spid="_x0000_s1028" name="PDF" r:id="rId6" imgW="0" imgH="0" progId="FoxitPhantomPDF.Document">
              <p:embed/>
            </p:oleObj>
          </a:graphicData>
        </a:graphic>
      </p:graphicFrame>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Заголовок 1"/>
          <p:cNvSpPr>
            <a:spLocks noGrp="1"/>
          </p:cNvSpPr>
          <p:nvPr>
            <p:ph type="title"/>
          </p:nvPr>
        </p:nvSpPr>
        <p:spPr/>
        <p:txBody>
          <a:bodyPr/>
          <a:lstStyle/>
          <a:p>
            <a:pPr eaLnBrk="1" hangingPunct="1"/>
            <a:endParaRPr lang="ru-RU" smtClean="0"/>
          </a:p>
        </p:txBody>
      </p:sp>
      <p:pic>
        <p:nvPicPr>
          <p:cNvPr id="46082"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1986" name="Picture 2" descr="F:\ФОТО\Грамота веселые нотки.jpg"/>
          <p:cNvPicPr>
            <a:picLocks noChangeAspect="1" noChangeArrowheads="1"/>
          </p:cNvPicPr>
          <p:nvPr/>
        </p:nvPicPr>
        <p:blipFill>
          <a:blip r:embed="rId3" cstate="print"/>
          <a:srcRect/>
          <a:stretch>
            <a:fillRect/>
          </a:stretch>
        </p:blipFill>
        <p:spPr bwMode="auto">
          <a:xfrm>
            <a:off x="214282" y="2714620"/>
            <a:ext cx="2876076" cy="3948730"/>
          </a:xfrm>
          <a:prstGeom prst="rect">
            <a:avLst/>
          </a:prstGeom>
          <a:noFill/>
        </p:spPr>
      </p:pic>
      <p:pic>
        <p:nvPicPr>
          <p:cNvPr id="41987" name="Picture 3" descr="F:\ФОТО\Грамота Министерство науки.jpg"/>
          <p:cNvPicPr>
            <a:picLocks noChangeAspect="1" noChangeArrowheads="1"/>
          </p:cNvPicPr>
          <p:nvPr/>
        </p:nvPicPr>
        <p:blipFill>
          <a:blip r:embed="rId4" cstate="print"/>
          <a:srcRect/>
          <a:stretch>
            <a:fillRect/>
          </a:stretch>
        </p:blipFill>
        <p:spPr bwMode="auto">
          <a:xfrm>
            <a:off x="3143240" y="214290"/>
            <a:ext cx="2934293" cy="4028660"/>
          </a:xfrm>
          <a:prstGeom prst="rect">
            <a:avLst/>
          </a:prstGeom>
          <a:noFill/>
        </p:spPr>
      </p:pic>
      <p:pic>
        <p:nvPicPr>
          <p:cNvPr id="41988" name="Picture 4" descr="F:\ФОТО\новогодняя фантазия 1 место.jpg"/>
          <p:cNvPicPr>
            <a:picLocks noChangeAspect="1" noChangeArrowheads="1"/>
          </p:cNvPicPr>
          <p:nvPr/>
        </p:nvPicPr>
        <p:blipFill>
          <a:blip r:embed="rId5" cstate="print"/>
          <a:srcRect/>
          <a:stretch>
            <a:fillRect/>
          </a:stretch>
        </p:blipFill>
        <p:spPr bwMode="auto">
          <a:xfrm>
            <a:off x="6072198" y="2714620"/>
            <a:ext cx="2897588" cy="3978266"/>
          </a:xfrm>
          <a:prstGeom prst="rect">
            <a:avLst/>
          </a:prstGeom>
          <a:noFill/>
        </p:spPr>
      </p:pic>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Заголовок 1"/>
          <p:cNvSpPr>
            <a:spLocks noGrp="1"/>
          </p:cNvSpPr>
          <p:nvPr>
            <p:ph type="title"/>
          </p:nvPr>
        </p:nvSpPr>
        <p:spPr/>
        <p:txBody>
          <a:bodyPr/>
          <a:lstStyle/>
          <a:p>
            <a:pPr eaLnBrk="1" hangingPunct="1"/>
            <a:endParaRPr lang="ru-RU" smtClean="0"/>
          </a:p>
        </p:txBody>
      </p:sp>
      <p:pic>
        <p:nvPicPr>
          <p:cNvPr id="47106" name="Picture 2" descr="C:\Users\Irina\Desktop\Рисунок1.jpg"/>
          <p:cNvPicPr>
            <a:picLocks noChangeAspect="1" noChangeArrowheads="1"/>
          </p:cNvPicPr>
          <p:nvPr/>
        </p:nvPicPr>
        <p:blipFill>
          <a:blip r:embed="rId2"/>
          <a:srcRect/>
          <a:stretch>
            <a:fillRect/>
          </a:stretch>
        </p:blipFill>
        <p:spPr bwMode="auto">
          <a:xfrm>
            <a:off x="-500098" y="0"/>
            <a:ext cx="9644098" cy="6858000"/>
          </a:xfrm>
          <a:prstGeom prst="rect">
            <a:avLst/>
          </a:prstGeom>
          <a:noFill/>
          <a:ln w="9525">
            <a:noFill/>
            <a:miter lim="800000"/>
            <a:headEnd/>
            <a:tailEnd/>
          </a:ln>
        </p:spPr>
      </p:pic>
      <p:pic>
        <p:nvPicPr>
          <p:cNvPr id="7" name="Рисунок 6" descr="image2.jpg"/>
          <p:cNvPicPr>
            <a:picLocks noChangeAspect="1"/>
          </p:cNvPicPr>
          <p:nvPr/>
        </p:nvPicPr>
        <p:blipFill>
          <a:blip r:embed="rId3" cstate="print"/>
          <a:stretch>
            <a:fillRect/>
          </a:stretch>
        </p:blipFill>
        <p:spPr>
          <a:xfrm>
            <a:off x="2857488" y="285728"/>
            <a:ext cx="2996345" cy="4237171"/>
          </a:xfrm>
          <a:prstGeom prst="rect">
            <a:avLst/>
          </a:prstGeom>
        </p:spPr>
      </p:pic>
      <p:pic>
        <p:nvPicPr>
          <p:cNvPr id="8" name="Рисунок 7" descr="Шанцевой М., Уварина А. ХТ 2019.jpg"/>
          <p:cNvPicPr>
            <a:picLocks noChangeAspect="1"/>
          </p:cNvPicPr>
          <p:nvPr/>
        </p:nvPicPr>
        <p:blipFill>
          <a:blip r:embed="rId4" cstate="print"/>
          <a:stretch>
            <a:fillRect/>
          </a:stretch>
        </p:blipFill>
        <p:spPr>
          <a:xfrm>
            <a:off x="-285784" y="2285992"/>
            <a:ext cx="3069062" cy="4213641"/>
          </a:xfrm>
          <a:prstGeom prst="rect">
            <a:avLst/>
          </a:prstGeom>
        </p:spPr>
      </p:pic>
      <p:pic>
        <p:nvPicPr>
          <p:cNvPr id="9" name="Рисунок 8" descr="Шанцевой Максим ХТ 2019.jpg"/>
          <p:cNvPicPr>
            <a:picLocks noChangeAspect="1"/>
          </p:cNvPicPr>
          <p:nvPr/>
        </p:nvPicPr>
        <p:blipFill>
          <a:blip r:embed="rId5" cstate="print"/>
          <a:stretch>
            <a:fillRect/>
          </a:stretch>
        </p:blipFill>
        <p:spPr>
          <a:xfrm>
            <a:off x="5929322" y="2357430"/>
            <a:ext cx="2997624" cy="4115561"/>
          </a:xfrm>
          <a:prstGeom prst="rect">
            <a:avLst/>
          </a:prstGeom>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6386" name="Заголовок 1"/>
          <p:cNvSpPr>
            <a:spLocks noGrp="1"/>
          </p:cNvSpPr>
          <p:nvPr>
            <p:ph type="title"/>
          </p:nvPr>
        </p:nvSpPr>
        <p:spPr>
          <a:xfrm>
            <a:off x="457200" y="274638"/>
            <a:ext cx="3251200" cy="5099050"/>
          </a:xfrm>
        </p:spPr>
        <p:txBody>
          <a:bodyPr/>
          <a:lstStyle/>
          <a:p>
            <a:pPr eaLnBrk="1" hangingPunct="1"/>
            <a:r>
              <a:rPr lang="ru-RU" sz="2400" b="1" smtClean="0"/>
              <a:t>В процессе пения развиваются</a:t>
            </a:r>
            <a:r>
              <a:rPr lang="ru-RU" sz="2400" b="1" smtClean="0">
                <a:latin typeface="Arial" charset="0"/>
              </a:rPr>
              <a:t>:</a:t>
            </a:r>
            <a:br>
              <a:rPr lang="ru-RU" sz="2400" b="1" smtClean="0">
                <a:latin typeface="Arial" charset="0"/>
              </a:rPr>
            </a:br>
            <a:r>
              <a:rPr lang="ru-RU" sz="2000" i="1" smtClean="0"/>
              <a:t>Музыкальные способности:</a:t>
            </a:r>
            <a:r>
              <a:rPr lang="ru-RU" sz="4000" i="1" smtClean="0"/>
              <a:t/>
            </a:r>
            <a:br>
              <a:rPr lang="ru-RU" sz="4000" i="1" smtClean="0"/>
            </a:br>
            <a:r>
              <a:rPr lang="ru-RU" sz="2000" smtClean="0"/>
              <a:t>*музыкальный слух</a:t>
            </a:r>
            <a:br>
              <a:rPr lang="ru-RU" sz="2000" smtClean="0"/>
            </a:br>
            <a:r>
              <a:rPr lang="ru-RU" sz="2000" smtClean="0"/>
              <a:t>*память</a:t>
            </a:r>
            <a:br>
              <a:rPr lang="ru-RU" sz="2000" smtClean="0"/>
            </a:br>
            <a:r>
              <a:rPr lang="ru-RU" sz="2000" smtClean="0"/>
              <a:t>*речь</a:t>
            </a:r>
            <a:br>
              <a:rPr lang="ru-RU" sz="2000" smtClean="0"/>
            </a:br>
            <a:r>
              <a:rPr lang="ru-RU" sz="2000" smtClean="0"/>
              <a:t/>
            </a:r>
            <a:br>
              <a:rPr lang="ru-RU" sz="2000" smtClean="0"/>
            </a:br>
            <a:r>
              <a:rPr lang="ru-RU" sz="2000" i="1" smtClean="0"/>
              <a:t>Речевая культура</a:t>
            </a:r>
            <a:br>
              <a:rPr lang="ru-RU" sz="2000" i="1" smtClean="0"/>
            </a:br>
            <a:r>
              <a:rPr lang="ru-RU" sz="2000" smtClean="0"/>
              <a:t/>
            </a:r>
            <a:br>
              <a:rPr lang="ru-RU" sz="2000" smtClean="0"/>
            </a:br>
            <a:r>
              <a:rPr lang="ru-RU" sz="2000" i="1" smtClean="0"/>
              <a:t>Социально – коммуникативные навыки.</a:t>
            </a:r>
            <a:r>
              <a:rPr lang="ru-RU" sz="4000" i="1" smtClean="0"/>
              <a:t/>
            </a:r>
            <a:br>
              <a:rPr lang="ru-RU" sz="4000" i="1" smtClean="0"/>
            </a:br>
            <a:endParaRPr lang="ru-RU" sz="4000" i="1" smtClean="0"/>
          </a:p>
        </p:txBody>
      </p:sp>
      <p:pic>
        <p:nvPicPr>
          <p:cNvPr id="16399" name="Picture 2" descr="C:\Users\OiO\Desktop\s7526_1306327964_3.jpg"/>
          <p:cNvPicPr>
            <a:picLocks noGrp="1" noChangeAspect="1" noChangeArrowheads="1"/>
          </p:cNvPicPr>
          <p:nvPr>
            <p:ph idx="4294967295"/>
          </p:nvPr>
        </p:nvPicPr>
        <p:blipFill>
          <a:blip r:embed="rId3"/>
          <a:srcRect/>
          <a:stretch>
            <a:fillRect/>
          </a:stretch>
        </p:blipFill>
        <p:spPr>
          <a:xfrm>
            <a:off x="3924300" y="620713"/>
            <a:ext cx="5040313" cy="5688012"/>
          </a:xfrm>
          <a:noFill/>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7410" name="Заголовок 1"/>
          <p:cNvSpPr>
            <a:spLocks noGrp="1"/>
          </p:cNvSpPr>
          <p:nvPr>
            <p:ph type="title"/>
          </p:nvPr>
        </p:nvSpPr>
        <p:spPr/>
        <p:txBody>
          <a:bodyPr/>
          <a:lstStyle/>
          <a:p>
            <a:pPr eaLnBrk="1" hangingPunct="1"/>
            <a:r>
              <a:rPr lang="ru-RU" sz="4000" b="1" smtClean="0">
                <a:solidFill>
                  <a:srgbClr val="C00000"/>
                </a:solidFill>
                <a:latin typeface="Arial" charset="0"/>
              </a:rPr>
              <a:t>Актуальность:</a:t>
            </a:r>
            <a:br>
              <a:rPr lang="ru-RU" sz="4000" b="1" smtClean="0">
                <a:solidFill>
                  <a:srgbClr val="C00000"/>
                </a:solidFill>
                <a:latin typeface="Arial" charset="0"/>
              </a:rPr>
            </a:br>
            <a:endParaRPr lang="ru-RU" sz="4000" b="1" smtClean="0">
              <a:solidFill>
                <a:srgbClr val="C00000"/>
              </a:solidFill>
              <a:latin typeface="Arial" charset="0"/>
            </a:endParaRPr>
          </a:p>
        </p:txBody>
      </p:sp>
      <p:sp>
        <p:nvSpPr>
          <p:cNvPr id="17411" name="Содержимое 2"/>
          <p:cNvSpPr>
            <a:spLocks noGrp="1"/>
          </p:cNvSpPr>
          <p:nvPr>
            <p:ph idx="1"/>
          </p:nvPr>
        </p:nvSpPr>
        <p:spPr>
          <a:xfrm>
            <a:off x="457200" y="908050"/>
            <a:ext cx="8229600" cy="5218113"/>
          </a:xfrm>
        </p:spPr>
        <p:txBody>
          <a:bodyPr/>
          <a:lstStyle/>
          <a:p>
            <a:r>
              <a:rPr lang="ru-RU" sz="2400" b="1" dirty="0" smtClean="0">
                <a:latin typeface="Arial" charset="0"/>
              </a:rPr>
              <a:t>Актуальность темы</a:t>
            </a:r>
            <a:r>
              <a:rPr lang="ru-RU" sz="2400" dirty="0" smtClean="0">
                <a:latin typeface="Arial" charset="0"/>
              </a:rPr>
              <a:t> обусловлена тем, что в традиционной методике музыкального воспитания детей дошкольного возраста не достаточно уделяется внимания организации пения, не разработаны приемы, направленные на развитие индивидуальных вокальных данных ребенка, нет целостности системы развития певческих способностей детей. Учитывая это, мною была выбрана тема данной работы : «Развитие певческих навыков у детей старшего дошкольного возраста» беря за основу  старшую группу детского сада. К этому возрасту дети уже обладают определенными вокальными навыками, их певческий диапазон достаточно расширен, дыхание укреплено, они вполне владеют осмысленным и осознанным пением.</a:t>
            </a: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8437" name="Rectangle 5"/>
          <p:cNvSpPr>
            <a:spLocks noChangeArrowheads="1"/>
          </p:cNvSpPr>
          <p:nvPr/>
        </p:nvSpPr>
        <p:spPr bwMode="auto">
          <a:xfrm>
            <a:off x="0" y="357166"/>
            <a:ext cx="9144000" cy="5940088"/>
          </a:xfrm>
          <a:prstGeom prst="rect">
            <a:avLst/>
          </a:prstGeom>
          <a:noFill/>
          <a:ln w="9525">
            <a:noFill/>
            <a:miter lim="800000"/>
            <a:headEnd/>
            <a:tailEnd/>
          </a:ln>
          <a:effectLst/>
        </p:spPr>
        <p:txBody>
          <a:bodyPr wrap="square">
            <a:spAutoFit/>
          </a:bodyPr>
          <a:lstStyle/>
          <a:p>
            <a:r>
              <a:rPr lang="ru-RU" sz="2000" b="1" dirty="0"/>
              <a:t>Цель:</a:t>
            </a:r>
          </a:p>
          <a:p>
            <a:r>
              <a:rPr lang="ru-RU" sz="2000" dirty="0"/>
              <a:t>Развитие певческих навыков у детей старшего дошкольного возраста.</a:t>
            </a:r>
          </a:p>
          <a:p>
            <a:r>
              <a:rPr lang="ru-RU" sz="2000" b="1" dirty="0"/>
              <a:t>Задачи:  </a:t>
            </a:r>
          </a:p>
          <a:p>
            <a:r>
              <a:rPr lang="ru-RU" sz="2000" dirty="0"/>
              <a:t> * Развивать музыкальные способности:  эмоциональную   отзывчивость на музыку;  ладовое чувство, чувство ритма.</a:t>
            </a:r>
            <a:br>
              <a:rPr lang="ru-RU" sz="2000" dirty="0"/>
            </a:br>
            <a:r>
              <a:rPr lang="ru-RU" sz="2000" dirty="0"/>
              <a:t>* Побуждать к стремлению овладевать необходимым </a:t>
            </a:r>
            <a:r>
              <a:rPr lang="ru-RU" sz="2000" dirty="0" smtClean="0"/>
              <a:t>минимум </a:t>
            </a:r>
            <a:r>
              <a:rPr lang="ru-RU" sz="2000" dirty="0" err="1" smtClean="0"/>
              <a:t>вокально</a:t>
            </a:r>
            <a:r>
              <a:rPr lang="ru-RU" sz="2000" dirty="0" smtClean="0"/>
              <a:t> -     хоровых </a:t>
            </a:r>
            <a:r>
              <a:rPr lang="ru-RU" sz="2000" dirty="0"/>
              <a:t>навыков.</a:t>
            </a:r>
            <a:br>
              <a:rPr lang="ru-RU" sz="2000" dirty="0"/>
            </a:br>
            <a:r>
              <a:rPr lang="ru-RU" sz="2000" dirty="0"/>
              <a:t>* Развивать музыкально – образное и ассоциативное мышление, фантазию ребёнка.</a:t>
            </a:r>
            <a:br>
              <a:rPr lang="ru-RU" sz="2000" dirty="0"/>
            </a:br>
            <a:r>
              <a:rPr lang="ru-RU" sz="2000" dirty="0"/>
              <a:t>* Овладеть вокальными навыками хорового и сольного пения.</a:t>
            </a:r>
            <a:br>
              <a:rPr lang="ru-RU" sz="2000" dirty="0"/>
            </a:br>
            <a:r>
              <a:rPr lang="ru-RU" sz="2000" dirty="0"/>
              <a:t>* Наладить координацию голоса и слуха.</a:t>
            </a:r>
            <a:br>
              <a:rPr lang="ru-RU" sz="2000" dirty="0"/>
            </a:br>
            <a:r>
              <a:rPr lang="ru-RU" sz="2000" dirty="0"/>
              <a:t>* Повысить речевую культуру.</a:t>
            </a:r>
            <a:br>
              <a:rPr lang="ru-RU" sz="2000" dirty="0"/>
            </a:br>
            <a:r>
              <a:rPr lang="ru-RU" sz="2000" dirty="0"/>
              <a:t>* Развивать необходимую координацию движений.</a:t>
            </a:r>
            <a:br>
              <a:rPr lang="ru-RU" sz="2000" dirty="0"/>
            </a:br>
            <a:r>
              <a:rPr lang="ru-RU" sz="2000" dirty="0"/>
              <a:t>* Стимулировать творческую активность дошкольников, побуждать к импровизации.</a:t>
            </a:r>
            <a:br>
              <a:rPr lang="ru-RU" sz="2000" dirty="0"/>
            </a:br>
            <a:r>
              <a:rPr lang="ru-RU" sz="2000" dirty="0"/>
              <a:t>* Приобрести начальные знания и простейшие исполнительские навыки в пении.</a:t>
            </a:r>
            <a:br>
              <a:rPr lang="ru-RU" sz="2000" dirty="0"/>
            </a:br>
            <a:r>
              <a:rPr lang="ru-RU" sz="2000" dirty="0"/>
              <a:t>* Сценически воплощать исполняемые произведения( песни ).</a:t>
            </a:r>
            <a:br>
              <a:rPr lang="ru-RU" sz="2000" dirty="0"/>
            </a:br>
            <a:r>
              <a:rPr lang="ru-RU" sz="2000" dirty="0"/>
              <a:t>* Воспитать духовно нравственного человека третьего тысячелетия</a:t>
            </a: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C:\Users\Irina\Desktop\Рисунок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txBody>
          <a:bodyPr>
            <a:normAutofit fontScale="90000"/>
          </a:bodyPr>
          <a:lstStyle/>
          <a:p>
            <a:pPr eaLnBrk="1" hangingPunct="1"/>
            <a:r>
              <a:rPr lang="ru-RU" sz="4000" b="1" smtClean="0">
                <a:latin typeface="Arial" charset="0"/>
              </a:rPr>
              <a:t>Педагогические технологии</a:t>
            </a:r>
            <a:br>
              <a:rPr lang="ru-RU" sz="4000" b="1" smtClean="0">
                <a:latin typeface="Arial" charset="0"/>
              </a:rPr>
            </a:br>
            <a:endParaRPr lang="ru-RU" sz="4000" smtClean="0">
              <a:solidFill>
                <a:srgbClr val="FFFF00"/>
              </a:solidFill>
              <a:latin typeface="Arial" charset="0"/>
            </a:endParaRPr>
          </a:p>
        </p:txBody>
      </p:sp>
      <p:sp>
        <p:nvSpPr>
          <p:cNvPr id="19459" name="Содержимое 2"/>
          <p:cNvSpPr>
            <a:spLocks noGrp="1"/>
          </p:cNvSpPr>
          <p:nvPr>
            <p:ph idx="1"/>
          </p:nvPr>
        </p:nvSpPr>
        <p:spPr>
          <a:xfrm>
            <a:off x="395288" y="1052513"/>
            <a:ext cx="8229600" cy="5318125"/>
          </a:xfrm>
        </p:spPr>
        <p:txBody>
          <a:bodyPr/>
          <a:lstStyle/>
          <a:p>
            <a:r>
              <a:rPr lang="ru-RU" sz="2400" i="1" dirty="0" smtClean="0">
                <a:latin typeface="Arial" charset="0"/>
              </a:rPr>
              <a:t>Здоровье сберегающие технологии:                                                                            </a:t>
            </a:r>
            <a:r>
              <a:rPr lang="ru-RU" sz="2400" dirty="0" smtClean="0">
                <a:latin typeface="Arial" charset="0"/>
              </a:rPr>
              <a:t>( дыхательная гимнастика, упражнения на дыхание);</a:t>
            </a:r>
          </a:p>
          <a:p>
            <a:endParaRPr lang="ru-RU" sz="2400" dirty="0" smtClean="0">
              <a:solidFill>
                <a:srgbClr val="FFFF00"/>
              </a:solidFill>
              <a:latin typeface="Arial" charset="0"/>
            </a:endParaRPr>
          </a:p>
          <a:p>
            <a:r>
              <a:rPr lang="ru-RU" sz="2400" dirty="0" smtClean="0">
                <a:solidFill>
                  <a:srgbClr val="FFFF00"/>
                </a:solidFill>
                <a:latin typeface="Arial" charset="0"/>
              </a:rPr>
              <a:t>*</a:t>
            </a:r>
            <a:r>
              <a:rPr lang="ru-RU" sz="2400" dirty="0" smtClean="0">
                <a:latin typeface="Arial" charset="0"/>
              </a:rPr>
              <a:t> </a:t>
            </a:r>
            <a:r>
              <a:rPr lang="ru-RU" sz="2400" i="1" dirty="0" smtClean="0">
                <a:latin typeface="Arial" charset="0"/>
              </a:rPr>
              <a:t>Игровые технологии                                                                                   </a:t>
            </a:r>
            <a:r>
              <a:rPr lang="ru-RU" sz="2400" dirty="0" smtClean="0">
                <a:latin typeface="Arial" charset="0"/>
              </a:rPr>
              <a:t>(музыкально - дидактические, хороводные, музыкальные игры, речевые игры) ;</a:t>
            </a:r>
          </a:p>
          <a:p>
            <a:endParaRPr lang="ru-RU" sz="2400" dirty="0" smtClean="0">
              <a:solidFill>
                <a:srgbClr val="FFFF00"/>
              </a:solidFill>
              <a:latin typeface="Arial" charset="0"/>
            </a:endParaRPr>
          </a:p>
          <a:p>
            <a:r>
              <a:rPr lang="ru-RU" sz="2400" dirty="0" smtClean="0">
                <a:solidFill>
                  <a:srgbClr val="FFFF00"/>
                </a:solidFill>
                <a:latin typeface="Arial" charset="0"/>
              </a:rPr>
              <a:t>*</a:t>
            </a:r>
            <a:r>
              <a:rPr lang="ru-RU" sz="2400" dirty="0" smtClean="0">
                <a:latin typeface="Arial" charset="0"/>
              </a:rPr>
              <a:t> </a:t>
            </a:r>
            <a:r>
              <a:rPr lang="ru-RU" sz="2400" i="1" dirty="0" smtClean="0">
                <a:latin typeface="Arial" charset="0"/>
              </a:rPr>
              <a:t>ИКТ- технологии          </a:t>
            </a:r>
            <a:r>
              <a:rPr lang="ru-RU" sz="2400" dirty="0" smtClean="0">
                <a:latin typeface="Arial" charset="0"/>
              </a:rPr>
              <a:t>                                                                                                            ( видеозаписи, </a:t>
            </a:r>
            <a:r>
              <a:rPr lang="ru-RU" sz="2400" dirty="0" err="1" smtClean="0">
                <a:latin typeface="Arial" charset="0"/>
              </a:rPr>
              <a:t>мультимедийные</a:t>
            </a:r>
            <a:r>
              <a:rPr lang="ru-RU" sz="2400" dirty="0" smtClean="0">
                <a:latin typeface="Arial" charset="0"/>
              </a:rPr>
              <a:t> презентации);</a:t>
            </a:r>
          </a:p>
          <a:p>
            <a:endParaRPr lang="ru-RU" sz="2400" dirty="0" smtClean="0">
              <a:solidFill>
                <a:srgbClr val="FFFF00"/>
              </a:solidFill>
              <a:latin typeface="Arial" charset="0"/>
            </a:endParaRPr>
          </a:p>
          <a:p>
            <a:r>
              <a:rPr lang="ru-RU" sz="2400" dirty="0" smtClean="0">
                <a:solidFill>
                  <a:srgbClr val="FFFF00"/>
                </a:solidFill>
                <a:latin typeface="Arial" charset="0"/>
              </a:rPr>
              <a:t>*</a:t>
            </a:r>
            <a:r>
              <a:rPr lang="ru-RU" sz="2400" dirty="0" smtClean="0">
                <a:latin typeface="Arial" charset="0"/>
              </a:rPr>
              <a:t> </a:t>
            </a:r>
            <a:r>
              <a:rPr lang="ru-RU" sz="2400" i="1" dirty="0" smtClean="0">
                <a:latin typeface="Arial" charset="0"/>
              </a:rPr>
              <a:t>Личностно-ориентированные технологии                                               </a:t>
            </a:r>
            <a:r>
              <a:rPr lang="ru-RU" sz="2400" dirty="0" smtClean="0">
                <a:latin typeface="Arial" charset="0"/>
              </a:rPr>
              <a:t>(ориентированы на каждого ребёнка, на его  </a:t>
            </a:r>
            <a:r>
              <a:rPr lang="ru-RU" sz="2400" dirty="0" err="1" smtClean="0">
                <a:latin typeface="Arial" charset="0"/>
              </a:rPr>
              <a:t>идивидуальные</a:t>
            </a:r>
            <a:r>
              <a:rPr lang="ru-RU" sz="2400" dirty="0" smtClean="0">
                <a:latin typeface="Arial" charset="0"/>
              </a:rPr>
              <a:t> способности).</a:t>
            </a:r>
          </a:p>
          <a:p>
            <a:pPr eaLnBrk="1" hangingPunct="1">
              <a:buFont typeface="Arial" charset="0"/>
              <a:buNone/>
            </a:pPr>
            <a:endParaRPr lang="ru-RU" sz="2400" dirty="0" smtClean="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C:\Users\Irina\Desktop\тюменева\96085075_1264892454_CCF3E7FBEAE020303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0483" name="Rectangle 5"/>
          <p:cNvSpPr>
            <a:spLocks noGrp="1"/>
          </p:cNvSpPr>
          <p:nvPr>
            <p:ph type="title" idx="4294967295"/>
          </p:nvPr>
        </p:nvSpPr>
        <p:spPr/>
        <p:txBody>
          <a:bodyPr/>
          <a:lstStyle/>
          <a:p>
            <a:pPr eaLnBrk="1" hangingPunct="1"/>
            <a:r>
              <a:rPr lang="ru-RU" sz="3600" i="1" smtClean="0">
                <a:latin typeface="Arial" charset="0"/>
              </a:rPr>
              <a:t>Здоровьесберегающие технологии</a:t>
            </a:r>
          </a:p>
        </p:txBody>
      </p:sp>
      <p:pic>
        <p:nvPicPr>
          <p:cNvPr id="20487" name="Picture 3" descr="G:\SAM_9325.JPG"/>
          <p:cNvPicPr>
            <a:picLocks noChangeAspect="1" noChangeArrowheads="1"/>
          </p:cNvPicPr>
          <p:nvPr/>
        </p:nvPicPr>
        <p:blipFill>
          <a:blip r:embed="rId3" cstate="print"/>
          <a:srcRect/>
          <a:stretch>
            <a:fillRect/>
          </a:stretch>
        </p:blipFill>
        <p:spPr bwMode="auto">
          <a:xfrm>
            <a:off x="214313" y="1785927"/>
            <a:ext cx="4070350" cy="4857762"/>
          </a:xfrm>
          <a:prstGeom prst="rect">
            <a:avLst/>
          </a:prstGeom>
          <a:noFill/>
          <a:ln w="9525">
            <a:noFill/>
            <a:miter lim="800000"/>
            <a:headEnd/>
            <a:tailEnd/>
          </a:ln>
        </p:spPr>
      </p:pic>
      <p:pic>
        <p:nvPicPr>
          <p:cNvPr id="6" name="Picture 2" descr="G:\Воспитатель года 2017\Новая папка\SAM_9314.JPG"/>
          <p:cNvPicPr>
            <a:picLocks noChangeAspect="1" noChangeArrowheads="1"/>
          </p:cNvPicPr>
          <p:nvPr/>
        </p:nvPicPr>
        <p:blipFill>
          <a:blip r:embed="rId4" cstate="print"/>
          <a:srcRect/>
          <a:stretch>
            <a:fillRect/>
          </a:stretch>
        </p:blipFill>
        <p:spPr bwMode="auto">
          <a:xfrm>
            <a:off x="4572000" y="1785926"/>
            <a:ext cx="4357718" cy="4857784"/>
          </a:xfrm>
          <a:prstGeom prst="rect">
            <a:avLst/>
          </a:prstGeom>
          <a:noFill/>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C:\Users\Irina\Desktop\тюменева\96085075_1264892454_CCF3E7FBEAE020303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1508" name="Rectangle 4"/>
          <p:cNvSpPr>
            <a:spLocks noGrp="1"/>
          </p:cNvSpPr>
          <p:nvPr>
            <p:ph type="title" idx="4294967295"/>
          </p:nvPr>
        </p:nvSpPr>
        <p:spPr>
          <a:xfrm>
            <a:off x="457200" y="0"/>
            <a:ext cx="8229600" cy="1000108"/>
          </a:xfrm>
        </p:spPr>
        <p:txBody>
          <a:bodyPr/>
          <a:lstStyle/>
          <a:p>
            <a:r>
              <a:rPr lang="ru-RU" sz="3600" i="1" dirty="0" smtClean="0">
                <a:latin typeface="Arial" charset="0"/>
              </a:rPr>
              <a:t>Игровые технологии</a:t>
            </a:r>
          </a:p>
        </p:txBody>
      </p:sp>
      <p:pic>
        <p:nvPicPr>
          <p:cNvPr id="7" name="Picture 3" descr="G:\Воспитатель года 2017\Новая папка\SAM_9319.JPG"/>
          <p:cNvPicPr>
            <a:picLocks noChangeAspect="1" noChangeArrowheads="1"/>
          </p:cNvPicPr>
          <p:nvPr/>
        </p:nvPicPr>
        <p:blipFill>
          <a:blip r:embed="rId3" cstate="print"/>
          <a:srcRect/>
          <a:stretch>
            <a:fillRect/>
          </a:stretch>
        </p:blipFill>
        <p:spPr bwMode="auto">
          <a:xfrm>
            <a:off x="214282" y="857232"/>
            <a:ext cx="4419600" cy="2928958"/>
          </a:xfrm>
          <a:prstGeom prst="rect">
            <a:avLst/>
          </a:prstGeom>
          <a:noFill/>
        </p:spPr>
      </p:pic>
      <p:pic>
        <p:nvPicPr>
          <p:cNvPr id="17409" name="Picture 1" descr="C:\Users\Пользователь\Desktop\IMG_3596.JPG"/>
          <p:cNvPicPr>
            <a:picLocks noChangeAspect="1" noChangeArrowheads="1"/>
          </p:cNvPicPr>
          <p:nvPr/>
        </p:nvPicPr>
        <p:blipFill>
          <a:blip r:embed="rId4" cstate="print"/>
          <a:srcRect/>
          <a:stretch>
            <a:fillRect/>
          </a:stretch>
        </p:blipFill>
        <p:spPr bwMode="auto">
          <a:xfrm>
            <a:off x="4786314" y="857232"/>
            <a:ext cx="4143404" cy="2893239"/>
          </a:xfrm>
          <a:prstGeom prst="rect">
            <a:avLst/>
          </a:prstGeom>
          <a:noFill/>
        </p:spPr>
      </p:pic>
      <p:pic>
        <p:nvPicPr>
          <p:cNvPr id="17410" name="Picture 2" descr="C:\Users\Пользователь\Desktop\IMG_3620.JPG"/>
          <p:cNvPicPr>
            <a:picLocks noChangeAspect="1" noChangeArrowheads="1"/>
          </p:cNvPicPr>
          <p:nvPr/>
        </p:nvPicPr>
        <p:blipFill>
          <a:blip r:embed="rId5" cstate="print"/>
          <a:srcRect/>
          <a:stretch>
            <a:fillRect/>
          </a:stretch>
        </p:blipFill>
        <p:spPr bwMode="auto">
          <a:xfrm>
            <a:off x="214282" y="3857628"/>
            <a:ext cx="4429156" cy="2857520"/>
          </a:xfrm>
          <a:prstGeom prst="rect">
            <a:avLst/>
          </a:prstGeom>
          <a:noFill/>
        </p:spPr>
      </p:pic>
      <p:pic>
        <p:nvPicPr>
          <p:cNvPr id="17411" name="Picture 3" descr="C:\Users\Пользователь\Desktop\IMG_3597.JPG"/>
          <p:cNvPicPr>
            <a:picLocks noChangeAspect="1" noChangeArrowheads="1"/>
          </p:cNvPicPr>
          <p:nvPr/>
        </p:nvPicPr>
        <p:blipFill>
          <a:blip r:embed="rId6" cstate="print"/>
          <a:srcRect/>
          <a:stretch>
            <a:fillRect/>
          </a:stretch>
        </p:blipFill>
        <p:spPr bwMode="auto">
          <a:xfrm>
            <a:off x="4786314" y="3857628"/>
            <a:ext cx="4143404" cy="2857520"/>
          </a:xfrm>
          <a:prstGeom prst="rect">
            <a:avLst/>
          </a:prstGeom>
          <a:noFill/>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2" descr="C:\Users\Irina\Desktop\тюменева\96085075_1264892454_CCF3E7FBEAE020303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6" name="Содержимое 4" descr="Дидактическая игра «Музыкальное лото» (для детей с 4-х лет)"/>
          <p:cNvPicPr>
            <a:picLocks/>
          </p:cNvPicPr>
          <p:nvPr/>
        </p:nvPicPr>
        <p:blipFill>
          <a:blip r:embed="rId3"/>
          <a:srcRect/>
          <a:stretch>
            <a:fillRect/>
          </a:stretch>
        </p:blipFill>
        <p:spPr bwMode="auto">
          <a:xfrm rot="21054086">
            <a:off x="406431" y="484753"/>
            <a:ext cx="4088152" cy="3000396"/>
          </a:xfrm>
          <a:prstGeom prst="rect">
            <a:avLst/>
          </a:prstGeom>
          <a:noFill/>
          <a:ln w="9525">
            <a:noFill/>
            <a:miter lim="800000"/>
            <a:headEnd/>
            <a:tailEnd/>
          </a:ln>
        </p:spPr>
      </p:pic>
      <p:pic>
        <p:nvPicPr>
          <p:cNvPr id="56323" name="Picture 3" descr="G:\Воспитатель года 2017\Новая папка\SAM_9337.JPG"/>
          <p:cNvPicPr>
            <a:picLocks noChangeAspect="1" noChangeArrowheads="1"/>
          </p:cNvPicPr>
          <p:nvPr/>
        </p:nvPicPr>
        <p:blipFill>
          <a:blip r:embed="rId4" cstate="print"/>
          <a:srcRect/>
          <a:stretch>
            <a:fillRect/>
          </a:stretch>
        </p:blipFill>
        <p:spPr bwMode="auto">
          <a:xfrm rot="20895607">
            <a:off x="4379890" y="2188767"/>
            <a:ext cx="4231155" cy="3857652"/>
          </a:xfrm>
          <a:prstGeom prst="rect">
            <a:avLst/>
          </a:prstGeom>
          <a:noFill/>
        </p:spPr>
      </p:pic>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1569</TotalTime>
  <Words>239</Words>
  <Application>Microsoft Office PowerPoint</Application>
  <PresentationFormat>Экран (4:3)</PresentationFormat>
  <Paragraphs>66</Paragraphs>
  <Slides>29</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29</vt:i4>
      </vt:variant>
    </vt:vector>
  </HeadingPairs>
  <TitlesOfParts>
    <vt:vector size="31" baseType="lpstr">
      <vt:lpstr>Тема Office</vt:lpstr>
      <vt:lpstr>PDF</vt:lpstr>
      <vt:lpstr>МДОУ №12      «Развитие певческих навыков у детей старшего дошкольного возраста»   Семенова Наталья Петровна Музыкальный руководитель  </vt:lpstr>
      <vt:lpstr>Слайд 2</vt:lpstr>
      <vt:lpstr>В процессе пения развиваются: Музыкальные способности: *музыкальный слух *память *речь  Речевая культура  Социально – коммуникативные навыки. </vt:lpstr>
      <vt:lpstr>Актуальность: </vt:lpstr>
      <vt:lpstr>Слайд 5</vt:lpstr>
      <vt:lpstr>Педагогические технологии </vt:lpstr>
      <vt:lpstr>Здоровьесберегающие технологии</vt:lpstr>
      <vt:lpstr>Игровые технологии</vt:lpstr>
      <vt:lpstr>Слайд 9</vt:lpstr>
      <vt:lpstr>Слайд 10</vt:lpstr>
      <vt:lpstr>Слайд 11</vt:lpstr>
      <vt:lpstr>Слайд 12</vt:lpstr>
      <vt:lpstr>Слайд 13</vt:lpstr>
      <vt:lpstr>Слайд 14</vt:lpstr>
      <vt:lpstr>Слайд 15</vt:lpstr>
      <vt:lpstr>Слайд 16</vt:lpstr>
      <vt:lpstr>Слайд 17</vt:lpstr>
      <vt:lpstr> </vt:lpstr>
      <vt:lpstr>Слайд 19</vt:lpstr>
      <vt:lpstr>Слайд 20</vt:lpstr>
      <vt:lpstr>Слайд 21</vt:lpstr>
      <vt:lpstr>Слайд 22</vt:lpstr>
      <vt:lpstr>Слайд 23</vt:lpstr>
      <vt:lpstr>Слайд 24</vt:lpstr>
      <vt:lpstr> </vt:lpstr>
      <vt:lpstr>Солисты ансамбля</vt:lpstr>
      <vt:lpstr> </vt:lpstr>
      <vt:lpstr>Слайд 28</vt:lpstr>
      <vt:lpstr>Слайд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Аналитический отчет за межаттес</dc:title>
  <dc:creator>Irina</dc:creator>
  <cp:lastModifiedBy>Пользователь</cp:lastModifiedBy>
  <cp:revision>137</cp:revision>
  <dcterms:created xsi:type="dcterms:W3CDTF">2015-03-07T14:34:14Z</dcterms:created>
  <dcterms:modified xsi:type="dcterms:W3CDTF">2022-09-08T04:52:54Z</dcterms:modified>
</cp:coreProperties>
</file>