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7" r:id="rId5"/>
    <p:sldId id="258" r:id="rId6"/>
    <p:sldId id="266" r:id="rId7"/>
    <p:sldId id="276" r:id="rId8"/>
    <p:sldId id="259" r:id="rId9"/>
    <p:sldId id="260" r:id="rId10"/>
    <p:sldId id="272" r:id="rId11"/>
    <p:sldId id="261" r:id="rId12"/>
    <p:sldId id="262" r:id="rId13"/>
    <p:sldId id="278" r:id="rId14"/>
    <p:sldId id="273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fgr.jpg"/>
          <p:cNvPicPr>
            <a:picLocks noChangeAspect="1"/>
          </p:cNvPicPr>
          <p:nvPr/>
        </p:nvPicPr>
        <p:blipFill>
          <a:blip r:embed="rId2" cstate="print"/>
          <a:srcRect l="27852" t="13054" r="27852" b="13055"/>
          <a:stretch>
            <a:fillRect/>
          </a:stretch>
        </p:blipFill>
        <p:spPr>
          <a:xfrm>
            <a:off x="251520" y="188639"/>
            <a:ext cx="2520279" cy="3780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25411696a0222cba1c4c84c09974f0e3.jpg"/>
          <p:cNvPicPr>
            <a:picLocks noChangeAspect="1"/>
          </p:cNvPicPr>
          <p:nvPr/>
        </p:nvPicPr>
        <p:blipFill>
          <a:blip r:embed="rId3" cstate="print"/>
          <a:srcRect b="5901"/>
          <a:stretch>
            <a:fillRect/>
          </a:stretch>
        </p:blipFill>
        <p:spPr>
          <a:xfrm>
            <a:off x="3131840" y="0"/>
            <a:ext cx="6012161" cy="3933057"/>
          </a:xfrm>
          <a:prstGeom prst="rect">
            <a:avLst/>
          </a:prstGeom>
        </p:spPr>
      </p:pic>
      <p:pic>
        <p:nvPicPr>
          <p:cNvPr id="11" name="Рисунок 10" descr="39bdc38c-3676-53d8-afa0-b04adf7b19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221088"/>
            <a:ext cx="4126771" cy="2320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ravo-na-zhile-detei-ostavshihsja-bez-popechenija-roditelei-fotoob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262832"/>
            <a:ext cx="4176464" cy="2334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0" y="4077072"/>
            <a:ext cx="9144000" cy="2780928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Georgia" pitchFamily="18" charset="0"/>
              </a:rPr>
              <a:t>Правоспособность и дееспособность человека</a:t>
            </a:r>
            <a:endParaRPr lang="ru-RU" sz="54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073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411696a0222cba1c4c84c09974f0e3.jpg"/>
          <p:cNvPicPr>
            <a:picLocks noChangeAspect="1"/>
          </p:cNvPicPr>
          <p:nvPr/>
        </p:nvPicPr>
        <p:blipFill>
          <a:blip r:embed="rId2" cstate="print"/>
          <a:srcRect r="4326" b="5901"/>
          <a:stretch>
            <a:fillRect/>
          </a:stretch>
        </p:blipFill>
        <p:spPr>
          <a:xfrm>
            <a:off x="0" y="692696"/>
            <a:ext cx="9144000" cy="61653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Правоспособность детей</a:t>
            </a:r>
            <a:endParaRPr lang="en-US" sz="36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en-US" sz="11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1674" y="2782218"/>
            <a:ext cx="8782814" cy="151087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Дееспособность </a:t>
            </a:r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– </a:t>
            </a:r>
          </a:p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способность человека распоряжаться своими правами и нести обязанности.</a:t>
            </a:r>
            <a:endParaRPr lang="ru-RU" sz="26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46595" b="99462" l="0" r="100000">
                        <a14:foregroundMark x1="67333" y1="70251" x2="67333" y2="70251"/>
                        <a14:foregroundMark x1="53333" y1="67204" x2="53333" y2="67204"/>
                        <a14:foregroundMark x1="36333" y1="69176" x2="36333" y2="69176"/>
                        <a14:foregroundMark x1="19000" y1="71864" x2="19000" y2="71864"/>
                        <a14:foregroundMark x1="4111" y1="72222" x2="4111" y2="72222"/>
                        <a14:foregroundMark x1="3667" y1="56631" x2="3667" y2="56631"/>
                        <a14:foregroundMark x1="3444" y1="55197" x2="3444" y2="55197"/>
                        <a14:foregroundMark x1="21333" y1="55556" x2="21333" y2="55556"/>
                        <a14:foregroundMark x1="37333" y1="56989" x2="37333" y2="56989"/>
                        <a14:foregroundMark x1="53000" y1="51971" x2="53000" y2="51971"/>
                        <a14:foregroundMark x1="52333" y1="54122" x2="52333" y2="54122"/>
                        <a14:foregroundMark x1="51000" y1="55018" x2="51000" y2="55018"/>
                        <a14:foregroundMark x1="67444" y1="55914" x2="67444" y2="55914"/>
                        <a14:foregroundMark x1="69889" y1="56989" x2="69889" y2="56989"/>
                        <a14:foregroundMark x1="86778" y1="55914" x2="86778" y2="55914"/>
                        <a14:foregroundMark x1="55222" y1="63799" x2="55222" y2="637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6954"/>
          <a:stretch/>
        </p:blipFill>
        <p:spPr bwMode="auto">
          <a:xfrm>
            <a:off x="0" y="4439991"/>
            <a:ext cx="9144000" cy="2418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79712" y="980728"/>
            <a:ext cx="7164288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Способность разумно рассуждать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Понимать смысл правовых норм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Сознавать последствия своих действий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Иметь жизненный опыт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0" y="1108418"/>
            <a:ext cx="1622149" cy="15284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en-US" sz="11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Дееспособность</a:t>
            </a:r>
          </a:p>
          <a:p>
            <a:pPr algn="ctr"/>
            <a:endParaRPr lang="ru-RU" sz="20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497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99593" l="0" r="100000">
                        <a14:foregroundMark x1="49000" y1="42974" x2="49000" y2="42974"/>
                        <a14:foregroundMark x1="28800" y1="42974" x2="28800" y2="42974"/>
                        <a14:foregroundMark x1="39600" y1="33401" x2="39600" y2="33401"/>
                        <a14:foregroundMark x1="26800" y1="29939" x2="26800" y2="29939"/>
                        <a14:foregroundMark x1="40800" y1="29328" x2="40800" y2="29328"/>
                        <a14:foregroundMark x1="38800" y1="55193" x2="38800" y2="55193"/>
                        <a14:foregroundMark x1="69000" y1="47047" x2="69000" y2="47047"/>
                        <a14:foregroundMark x1="67600" y1="30754" x2="67600" y2="30754"/>
                        <a14:foregroundMark x1="60400" y1="25866" x2="60400" y2="25866"/>
                        <a14:foregroundMark x1="51600" y1="27902" x2="51600" y2="27902"/>
                        <a14:foregroundMark x1="46200" y1="31976" x2="46200" y2="31976"/>
                        <a14:foregroundMark x1="71600" y1="36253" x2="71600" y2="36253"/>
                        <a14:foregroundMark x1="74400" y1="49898" x2="74400" y2="49898"/>
                        <a14:foregroundMark x1="74400" y1="55193" x2="74400" y2="55193"/>
                        <a14:foregroundMark x1="46800" y1="49084" x2="46800" y2="49084"/>
                        <a14:foregroundMark x1="55000" y1="56619" x2="55000" y2="56619"/>
                        <a14:foregroundMark x1="61000" y1="55193" x2="61000" y2="55193"/>
                        <a14:foregroundMark x1="62400" y1="49898" x2="62400" y2="49898"/>
                        <a14:foregroundMark x1="53600" y1="49084" x2="53600" y2="49084"/>
                        <a14:foregroundMark x1="54200" y1="42974" x2="54200" y2="42974"/>
                        <a14:foregroundMark x1="61000" y1="34827" x2="61000" y2="34827"/>
                        <a14:foregroundMark x1="62400" y1="40326" x2="65000" y2="40326"/>
                        <a14:foregroundMark x1="26800" y1="49084" x2="26800" y2="49084"/>
                        <a14:foregroundMark x1="26800" y1="40326" x2="26800" y2="40326"/>
                        <a14:foregroundMark x1="22800" y1="36864" x2="22800" y2="36864"/>
                        <a14:foregroundMark x1="30800" y1="28717" x2="30800" y2="28717"/>
                        <a14:foregroundMark x1="34200" y1="28717" x2="34200" y2="28717"/>
                        <a14:foregroundMark x1="37600" y1="38289" x2="37600" y2="382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199837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3789040"/>
            <a:ext cx="2908510" cy="2622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3645024"/>
            <a:ext cx="5811650" cy="2720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Исключение: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Вступление в брак до достижения 18 лет.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Работа по трудовому договору или с согласия родителей занятие предпринимательской деятельностью</a:t>
            </a:r>
          </a:p>
        </p:txBody>
      </p:sp>
      <p:sp>
        <p:nvSpPr>
          <p:cNvPr id="3" name="Стрелка вниз 2"/>
          <p:cNvSpPr/>
          <p:nvPr/>
        </p:nvSpPr>
        <p:spPr>
          <a:xfrm rot="1465179">
            <a:off x="4383479" y="3682961"/>
            <a:ext cx="686908" cy="97840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783" y="1268761"/>
            <a:ext cx="6292887" cy="216023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>
                <a:solidFill>
                  <a:srgbClr val="C00000"/>
                </a:solidFill>
                <a:latin typeface="Georgia" pitchFamily="18" charset="0"/>
              </a:rPr>
              <a:t>Полная дееспособность </a:t>
            </a:r>
            <a:r>
              <a:rPr lang="ru-RU" sz="2600" b="1" dirty="0">
                <a:solidFill>
                  <a:schemeClr val="tx1"/>
                </a:solidFill>
                <a:latin typeface="Georgia" pitchFamily="18" charset="0"/>
              </a:rPr>
              <a:t>наступает с </a:t>
            </a:r>
            <a:r>
              <a:rPr lang="ru-RU" sz="2600" b="1" i="1" dirty="0">
                <a:solidFill>
                  <a:srgbClr val="C00000"/>
                </a:solidFill>
                <a:latin typeface="Georgia" pitchFamily="18" charset="0"/>
              </a:rPr>
              <a:t>18 лет</a:t>
            </a:r>
            <a:r>
              <a:rPr lang="ru-RU" sz="2600" b="1" dirty="0">
                <a:solidFill>
                  <a:srgbClr val="C00000"/>
                </a:solidFill>
                <a:latin typeface="Georgia" pitchFamily="18" charset="0"/>
              </a:rPr>
              <a:t>. </a:t>
            </a:r>
            <a:r>
              <a:rPr lang="ru-RU" sz="2600" b="1" dirty="0">
                <a:solidFill>
                  <a:schemeClr val="tx1"/>
                </a:solidFill>
                <a:latin typeface="Georgia" pitchFamily="18" charset="0"/>
              </a:rPr>
              <a:t>Гражданин становится совершеннолетним и юридически переходит во взрослый мир.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en-US" sz="11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Дееспособность</a:t>
            </a:r>
          </a:p>
          <a:p>
            <a:pPr algn="ctr"/>
            <a:endParaRPr lang="ru-RU" sz="20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78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87824" y="1052736"/>
            <a:ext cx="5906818" cy="17281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Georgia" pitchFamily="18" charset="0"/>
              </a:rPr>
              <a:t>Эмансипация – </a:t>
            </a:r>
          </a:p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Georgia" pitchFamily="18" charset="0"/>
              </a:rPr>
              <a:t>объявление несовершеннолетнего полностью дееспособным.</a:t>
            </a:r>
            <a:endParaRPr lang="ru-RU" sz="26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06" y="1072248"/>
            <a:ext cx="2763609" cy="3684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915814" y="2780928"/>
            <a:ext cx="6004855" cy="2304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Проводиться по решению органа опеки и попечительства с согласия обоих родителей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При отсутствии родителей вопрос решает суд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5085184"/>
            <a:ext cx="8643122" cy="152353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Цель –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освобождение несовершеннолетнего от необходимости каждый раз получать от родителей согласия на заключение сделок.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Эмансипация</a:t>
            </a:r>
            <a:endParaRPr lang="ru-RU" sz="40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13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9198"/>
            <a:ext cx="4067944" cy="62007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Частичная дееспособность</a:t>
            </a:r>
            <a:endParaRPr lang="ru-RU" sz="40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980728"/>
            <a:ext cx="4680520" cy="7920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6-14 лет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988840"/>
            <a:ext cx="4608512" cy="46805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Мелкие бытовые сделки.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Сделки, не связанные с получением выгоды, не требующие нотариального удостоверения.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Сделки, связанные с распоряжения средствами, предоставленными законными представителями (карманные деньги)</a:t>
            </a:r>
            <a:endParaRPr lang="ru-RU" sz="2200" b="1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Частичная дееспособность</a:t>
            </a:r>
            <a:endParaRPr lang="ru-RU" sz="40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980728"/>
            <a:ext cx="4680520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14-18 лет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772816"/>
            <a:ext cx="4608512" cy="48965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На основании письменного согласия родителей заверенного нотариально, могут принимать участие в 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экономической деятельности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: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Устраиваться на работу;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Заниматься предпринимательской деятельностью;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Самостоятельно распоряжаться заработком или стипендией;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Открыть вклад в банке;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Право автора произведений.</a:t>
            </a:r>
          </a:p>
        </p:txBody>
      </p:sp>
      <p:pic>
        <p:nvPicPr>
          <p:cNvPr id="8" name="Рисунок 7" descr="O6YYNQ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5"/>
            <a:ext cx="3995936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посмотрите-в-книге-43382522.jpg"/>
          <p:cNvPicPr>
            <a:picLocks noChangeAspect="1"/>
          </p:cNvPicPr>
          <p:nvPr/>
        </p:nvPicPr>
        <p:blipFill>
          <a:blip r:embed="rId2" cstate="print"/>
          <a:srcRect b="9628"/>
          <a:stretch>
            <a:fillRect/>
          </a:stretch>
        </p:blipFill>
        <p:spPr>
          <a:xfrm>
            <a:off x="0" y="0"/>
            <a:ext cx="9144000" cy="47251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4725144"/>
            <a:ext cx="9144000" cy="21328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Домашнее задание:</a:t>
            </a:r>
          </a:p>
          <a:p>
            <a:pPr marL="514350" indent="-514350" algn="ctr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Прочитать параграф 12</a:t>
            </a:r>
          </a:p>
          <a:p>
            <a:pPr marL="514350" indent="-514350" algn="ctr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Выучить теорию, термины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eim.jpg"/>
          <p:cNvPicPr>
            <a:picLocks noChangeAspect="1"/>
          </p:cNvPicPr>
          <p:nvPr/>
        </p:nvPicPr>
        <p:blipFill>
          <a:blip r:embed="rId2" cstate="print"/>
          <a:srcRect l="7681" r="8548"/>
          <a:stretch>
            <a:fillRect/>
          </a:stretch>
        </p:blipFill>
        <p:spPr>
          <a:xfrm>
            <a:off x="5615608" y="1124744"/>
            <a:ext cx="3528392" cy="5505590"/>
          </a:xfrm>
          <a:prstGeom prst="rect">
            <a:avLst/>
          </a:prstGeom>
        </p:spPr>
      </p:pic>
      <p:sp>
        <p:nvSpPr>
          <p:cNvPr id="5" name="Пятиугольник 4"/>
          <p:cNvSpPr/>
          <p:nvPr/>
        </p:nvSpPr>
        <p:spPr>
          <a:xfrm>
            <a:off x="323528" y="1700808"/>
            <a:ext cx="5112568" cy="1368152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1.Узнать понятие «правоспособность»</a:t>
            </a:r>
          </a:p>
          <a:p>
            <a:pPr algn="ctr"/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323528" y="3284984"/>
            <a:ext cx="5112568" cy="136815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2.Узнать понятие «дееспособность»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323528" y="4869160"/>
            <a:ext cx="5112568" cy="1368152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3. Узнать понятие «Эмансипация»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95936" y="188640"/>
            <a:ext cx="4896544" cy="52565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  <a:latin typeface="Georgia" pitchFamily="18" charset="0"/>
              </a:rPr>
              <a:t>Бабушка подарила одиннадцатилетнему внуку Феде дом в своем родном поселке. Нашлись нечестные люди, которые тайком от родителей Феди предложили ему продать дом, с точки зрения ребенка, «за очень большие деньги». Он мог купить на них мотоцикл. Однако у аферистов ничего не получилось: договор купли-продажи не был зарегистрирован.</a:t>
            </a:r>
            <a:endParaRPr lang="ru-RU" sz="22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6" name="Рисунок 5" descr="problemy.jpg"/>
          <p:cNvPicPr>
            <a:picLocks noChangeAspect="1"/>
          </p:cNvPicPr>
          <p:nvPr/>
        </p:nvPicPr>
        <p:blipFill>
          <a:blip r:embed="rId2" cstate="print"/>
          <a:srcRect l="8517" r="7753"/>
          <a:stretch>
            <a:fillRect/>
          </a:stretch>
        </p:blipFill>
        <p:spPr>
          <a:xfrm>
            <a:off x="0" y="0"/>
            <a:ext cx="388843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95936" y="5661248"/>
            <a:ext cx="4824536" cy="93610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Как вы думаете, почему?</a:t>
            </a:r>
            <a:endParaRPr lang="ru-RU" sz="28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6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Участник правоотношений</a:t>
            </a:r>
            <a:endParaRPr lang="ru-RU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096344" cy="309634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Равно 2"/>
          <p:cNvSpPr/>
          <p:nvPr/>
        </p:nvSpPr>
        <p:spPr>
          <a:xfrm>
            <a:off x="5652120" y="1298655"/>
            <a:ext cx="914400" cy="914400"/>
          </a:xfrm>
          <a:prstGeom prst="mathEqua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1268760"/>
            <a:ext cx="1872208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Человек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0053" y="1268760"/>
            <a:ext cx="1872208" cy="9144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entury Gothic" pitchFamily="34" charset="0"/>
              </a:rPr>
              <a:t>Субъект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38108" y="2672916"/>
            <a:ext cx="5472607" cy="151216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Georgia" pitchFamily="18" charset="0"/>
              </a:rPr>
              <a:t>Субъект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Georgia" pitchFamily="18" charset="0"/>
              </a:rPr>
              <a:t>– участник правовой ситуации, участник правоотношений</a:t>
            </a:r>
            <a:endParaRPr lang="ru-RU" sz="2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6" name="Прямая со стрелкой 5"/>
          <p:cNvCxnSpPr>
            <a:endCxn id="8" idx="0"/>
          </p:cNvCxnSpPr>
          <p:nvPr/>
        </p:nvCxnSpPr>
        <p:spPr>
          <a:xfrm flipH="1">
            <a:off x="6174412" y="2157978"/>
            <a:ext cx="654826" cy="51493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479" y="4380440"/>
            <a:ext cx="3048000" cy="2171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251520" y="4509120"/>
            <a:ext cx="5472607" cy="20162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Georgia" pitchFamily="18" charset="0"/>
              </a:rPr>
              <a:t>Физическое лицо </a:t>
            </a:r>
          </a:p>
          <a:p>
            <a:pPr marL="457200" indent="-457200" algn="ctr">
              <a:buFont typeface="Wingdings" pitchFamily="2" charset="2"/>
              <a:buChar char="v"/>
            </a:pPr>
            <a:r>
              <a:rPr lang="ru-RU" sz="2600" b="1" dirty="0" smtClean="0">
                <a:solidFill>
                  <a:schemeClr val="tx1"/>
                </a:solidFill>
                <a:latin typeface="Georgia" pitchFamily="18" charset="0"/>
              </a:rPr>
              <a:t>Граждане государства</a:t>
            </a:r>
          </a:p>
          <a:p>
            <a:pPr marL="633413" indent="-457200" algn="ctr">
              <a:buFont typeface="Wingdings" pitchFamily="2" charset="2"/>
              <a:buChar char="v"/>
            </a:pPr>
            <a:r>
              <a:rPr lang="ru-RU" sz="2600" b="1" dirty="0" smtClean="0">
                <a:solidFill>
                  <a:schemeClr val="tx1"/>
                </a:solidFill>
                <a:latin typeface="Georgia" pitchFamily="18" charset="0"/>
              </a:rPr>
              <a:t>Иностранные граждане</a:t>
            </a:r>
          </a:p>
          <a:p>
            <a:pPr marL="457200" indent="-457200" algn="ctr">
              <a:buFont typeface="Wingdings" pitchFamily="2" charset="2"/>
              <a:buChar char="v"/>
            </a:pPr>
            <a:r>
              <a:rPr lang="ru-RU" sz="2600" b="1" dirty="0" smtClean="0">
                <a:solidFill>
                  <a:schemeClr val="tx1"/>
                </a:solidFill>
                <a:latin typeface="Georgia" pitchFamily="18" charset="0"/>
              </a:rPr>
              <a:t>Лица без гражданства</a:t>
            </a:r>
            <a:endParaRPr lang="ru-RU" sz="2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4211960" y="4185084"/>
            <a:ext cx="504056" cy="32403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6436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1">
              <a:lumMod val="5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0871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Субъект </a:t>
            </a:r>
            <a:r>
              <a:rPr lang="ru-RU" b="1" dirty="0">
                <a:solidFill>
                  <a:schemeClr val="bg1"/>
                </a:solidFill>
                <a:latin typeface="Georgia" pitchFamily="18" charset="0"/>
              </a:rPr>
              <a:t>правоотношений</a:t>
            </a:r>
            <a:endParaRPr lang="ru-RU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3254" y="2815188"/>
            <a:ext cx="3814690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bg1"/>
                </a:solidFill>
                <a:latin typeface="Georgia" pitchFamily="18" charset="0"/>
              </a:rPr>
              <a:t>Правоспособность</a:t>
            </a:r>
            <a:endParaRPr lang="ru-RU" sz="27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3254" y="5589240"/>
            <a:ext cx="8637492" cy="108012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C00000"/>
                </a:solidFill>
                <a:latin typeface="Georgia" pitchFamily="18" charset="0"/>
              </a:rPr>
              <a:t>Деликтоспособность </a:t>
            </a:r>
            <a:r>
              <a:rPr lang="ru-RU" sz="2600" b="1" i="1" dirty="0" smtClean="0">
                <a:solidFill>
                  <a:schemeClr val="bg1"/>
                </a:solidFill>
                <a:latin typeface="Georgia" pitchFamily="18" charset="0"/>
              </a:rPr>
              <a:t>– способность нести ответственность за свои поступки </a:t>
            </a:r>
            <a:endParaRPr lang="ru-RU" sz="2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056" y="2815188"/>
            <a:ext cx="3814690" cy="9144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Дееспособность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 flipH="1">
            <a:off x="4016492" y="2492896"/>
            <a:ext cx="591512" cy="333991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251520" y="1199333"/>
            <a:ext cx="8712968" cy="129356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Georgia" pitchFamily="18" charset="0"/>
              </a:rPr>
              <a:t>Правосубъектность </a:t>
            </a:r>
            <a:r>
              <a:rPr lang="ru-RU" sz="2600" b="1" dirty="0" smtClean="0">
                <a:solidFill>
                  <a:schemeClr val="tx1"/>
                </a:solidFill>
                <a:latin typeface="Georgia" pitchFamily="18" charset="0"/>
              </a:rPr>
              <a:t>– способность выступать участником правоотношений.</a:t>
            </a:r>
            <a:endParaRPr lang="ru-RU" sz="2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572000" y="2492896"/>
            <a:ext cx="574330" cy="333991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54" y="3863731"/>
            <a:ext cx="2160240" cy="149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784" y="3847603"/>
            <a:ext cx="2268554" cy="1500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661" y="3815621"/>
            <a:ext cx="2301085" cy="15320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754" y="3815621"/>
            <a:ext cx="2062860" cy="154714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4814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b="96062" l="23620" r="73299" t="4281">
                        <a14:backgroundMark x1="34275" x2="34275" y1="93664" y2="93664"/>
                        <a14:backgroundMark x1="36714" x2="36714" y1="94863" y2="94863"/>
                        <a14:backgroundMark x1="38254" x2="38254" y1="94863" y2="94863"/>
                        <a14:backgroundMark x1="31964" x2="31964" y1="88870" y2="888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28042" y="2492896"/>
            <a:ext cx="3170106" cy="429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03848" y="2132856"/>
            <a:ext cx="5760640" cy="4320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Правоспособность возникает  с момента рождения и прекращается смертью.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sz="16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Права неотчуждаемы и непередаваемы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sz="16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Признается в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равной 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мере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за всеми </a:t>
            </a: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гражданами.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Правоспособность</a:t>
            </a:r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 –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способность человека иметь определенные права и нести юридические обязанности.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6243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19872" y="1124744"/>
            <a:ext cx="5480798" cy="1881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03" y="4005064"/>
            <a:ext cx="3523209" cy="2542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283968" y="4725144"/>
            <a:ext cx="4616702" cy="1822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3"/>
            <a:ext cx="3600400" cy="271414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Правоспособность</a:t>
            </a:r>
            <a:endParaRPr lang="en-US" sz="36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en-US" sz="11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9" name="Рисунок 8" descr="p24_risunok3.jpg"/>
          <p:cNvPicPr>
            <a:picLocks noChangeAspect="1"/>
          </p:cNvPicPr>
          <p:nvPr/>
        </p:nvPicPr>
        <p:blipFill>
          <a:blip r:embed="rId4" cstate="print"/>
          <a:srcRect t="4232" b="7943"/>
          <a:stretch>
            <a:fillRect/>
          </a:stretch>
        </p:blipFill>
        <p:spPr>
          <a:xfrm>
            <a:off x="4139952" y="4005064"/>
            <a:ext cx="4608512" cy="25562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39952" y="1340768"/>
            <a:ext cx="4680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Изучите стр.40 п.1 и выпишите права человека и гражданина</a:t>
            </a:r>
            <a:endParaRPr lang="ru-RU" sz="3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24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19872" y="1124744"/>
            <a:ext cx="5480798" cy="1881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Иметь имущество на праве собственности.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Наследовать и завещать имущество.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Избирать место жительство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140968"/>
            <a:ext cx="626469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Иметь права авторства произведений литературы, искусства, научных изобретений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. 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03" y="4581128"/>
            <a:ext cx="3893419" cy="196613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283968" y="4725144"/>
            <a:ext cx="4616702" cy="1822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Заниматься предпринимательской деятельностью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Совершать сделки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372200" y="2989138"/>
            <a:ext cx="2372170" cy="19129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46" y="1124744"/>
            <a:ext cx="2808311" cy="2160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Правоспособность</a:t>
            </a:r>
            <a:endParaRPr lang="en-US" sz="36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en-US" sz="11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24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4572000" cy="6021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Какие права ребенка вам знакомы?</a:t>
            </a:r>
            <a:endParaRPr lang="en-US" sz="36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en-US" sz="1100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8" name="Рисунок 7" descr="DY5gzEaH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908720"/>
            <a:ext cx="4499992" cy="59492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709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401</Words>
  <Application>Microsoft Office PowerPoint</Application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Участник правоотношений</vt:lpstr>
      <vt:lpstr>Субъект правоотношений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Правоспособность и дееспособность человека 7 класс</dc:title>
  <dc:creator>Татьяна</dc:creator>
  <cp:lastModifiedBy>Учитель</cp:lastModifiedBy>
  <cp:revision>54</cp:revision>
  <dcterms:created xsi:type="dcterms:W3CDTF">2013-10-13T14:04:03Z</dcterms:created>
  <dcterms:modified xsi:type="dcterms:W3CDTF">2023-01-19T04:21:23Z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1870792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