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73" r:id="rId4"/>
    <p:sldId id="274" r:id="rId5"/>
    <p:sldId id="261" r:id="rId6"/>
    <p:sldId id="275" r:id="rId7"/>
    <p:sldId id="256" r:id="rId8"/>
    <p:sldId id="262" r:id="rId9"/>
    <p:sldId id="276" r:id="rId10"/>
    <p:sldId id="264" r:id="rId11"/>
    <p:sldId id="277" r:id="rId12"/>
    <p:sldId id="265" r:id="rId13"/>
    <p:sldId id="278" r:id="rId14"/>
    <p:sldId id="279" r:id="rId15"/>
    <p:sldId id="280" r:id="rId16"/>
    <p:sldId id="282" r:id="rId17"/>
    <p:sldId id="281" r:id="rId18"/>
    <p:sldId id="270" r:id="rId19"/>
    <p:sldId id="271" r:id="rId20"/>
    <p:sldId id="272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7186C-06D3-4260-AF27-884C8818CF8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B3E05E-AC27-4617-87B4-886F7FEF5F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B3E05E-AC27-4617-87B4-886F7FEF5FE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E887F-A7FF-4C01-8B04-408C1FBD910A}" type="datetimeFigureOut">
              <a:rPr lang="ru-RU"/>
              <a:pPr>
                <a:defRPr/>
              </a:pPr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0BA57-96CD-41B9-95FF-8FE5D73BBB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617B3-B15E-4562-804B-7A87EFC0D5D1}" type="datetimeFigureOut">
              <a:rPr lang="ru-RU"/>
              <a:pPr>
                <a:defRPr/>
              </a:pPr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30510-7AD4-4BE4-AF2F-87E8603911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F0363-4317-4469-B965-4C43755BF5D4}" type="datetimeFigureOut">
              <a:rPr lang="ru-RU"/>
              <a:pPr>
                <a:defRPr/>
              </a:pPr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3FD17-AD62-46A6-A3A2-1F3B732E47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A6D4D-17A7-48D8-A70F-D1FC9D6234EC}" type="datetimeFigureOut">
              <a:rPr lang="ru-RU"/>
              <a:pPr>
                <a:defRPr/>
              </a:pPr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3F508-40B1-4D42-88DE-06DA65EDF2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CD90A-EEE0-476A-90A2-9BB3E36EB474}" type="datetimeFigureOut">
              <a:rPr lang="ru-RU"/>
              <a:pPr>
                <a:defRPr/>
              </a:pPr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C1227-0EDF-4CD9-AD56-5FEA15FAD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0AF71-E887-41EF-94B7-E9A2789DD082}" type="datetimeFigureOut">
              <a:rPr lang="ru-RU"/>
              <a:pPr>
                <a:defRPr/>
              </a:pPr>
              <a:t>19.01.2023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C3131-4880-4643-8CF3-488C7F6912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577E5-8063-48D2-8FE1-D0A8581E238C}" type="datetimeFigureOut">
              <a:rPr lang="ru-RU"/>
              <a:pPr>
                <a:defRPr/>
              </a:pPr>
              <a:t>19.01.2023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1382B-54DE-4D6D-97E8-0D0D9ADC4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D9A2B-B8FF-4A3B-A762-33F4A9598C12}" type="datetimeFigureOut">
              <a:rPr lang="ru-RU"/>
              <a:pPr>
                <a:defRPr/>
              </a:pPr>
              <a:t>19.01.2023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76EEE-6015-45C3-86D7-037FCCCA34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8627F-E77A-4530-883F-47C95107A29E}" type="datetimeFigureOut">
              <a:rPr lang="ru-RU"/>
              <a:pPr>
                <a:defRPr/>
              </a:pPr>
              <a:t>19.01.2023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D7807-315C-44B8-B37F-0A5E464BC4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BFA9D-765A-48B0-9889-4847EB6B0052}" type="datetimeFigureOut">
              <a:rPr lang="ru-RU"/>
              <a:pPr>
                <a:defRPr/>
              </a:pPr>
              <a:t>19.01.2023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CB529-1702-4A88-B778-D6D1152985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7437F-DBE6-4D07-AB21-66702C1B1BE4}" type="datetimeFigureOut">
              <a:rPr lang="ru-RU"/>
              <a:pPr>
                <a:defRPr/>
              </a:pPr>
              <a:t>19.01.2023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A6455-07D9-4CA2-A78D-B249B2C178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25A125-4571-4019-87D3-4D8FE01FAD2C}" type="datetimeFigureOut">
              <a:rPr lang="ru-RU"/>
              <a:pPr>
                <a:defRPr/>
              </a:pPr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ABF4B2-744F-4712-9E17-B46ADA7C9A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problem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943798"/>
            <a:ext cx="2411759" cy="914201"/>
          </a:xfrm>
          <a:prstGeom prst="rect">
            <a:avLst/>
          </a:prstGeom>
        </p:spPr>
      </p:pic>
      <p:pic>
        <p:nvPicPr>
          <p:cNvPr id="10" name="Содержимое 9" descr="image024-5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875239" y="5589239"/>
            <a:ext cx="1268761" cy="1268761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bg1"/>
                </a:solidFill>
                <a:latin typeface="Georgia" pitchFamily="18" charset="0"/>
              </a:rPr>
              <a:t>Повторение. Право собственности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556792"/>
            <a:ext cx="8136904" cy="12241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Какие права регулирует гражданское право?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3068960"/>
            <a:ext cx="8136904" cy="12241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latin typeface="Georgia" pitchFamily="18" charset="0"/>
            </a:endParaRPr>
          </a:p>
          <a:p>
            <a:pPr algn="ctr"/>
            <a:r>
              <a:rPr lang="ru-RU" sz="2800" b="1" dirty="0" smtClean="0">
                <a:latin typeface="Georgia" pitchFamily="18" charset="0"/>
              </a:rPr>
              <a:t>Дайте определение понятию собственность?</a:t>
            </a:r>
          </a:p>
          <a:p>
            <a:pPr algn="ctr"/>
            <a:endParaRPr lang="ru-RU" sz="2800" b="1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4653136"/>
            <a:ext cx="8136904" cy="12241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latin typeface="Georgia" pitchFamily="18" charset="0"/>
            </a:endParaRPr>
          </a:p>
          <a:p>
            <a:pPr algn="ctr"/>
            <a:r>
              <a:rPr lang="ru-RU" sz="2800" b="1" dirty="0" smtClean="0">
                <a:latin typeface="Georgia" pitchFamily="18" charset="0"/>
              </a:rPr>
              <a:t>Объясните, что значит владение, распоряжение, пользование?</a:t>
            </a:r>
          </a:p>
          <a:p>
            <a:pPr algn="ctr"/>
            <a:endParaRPr lang="ru-RU" sz="2800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udebnaya-praktika-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24744"/>
            <a:ext cx="9144000" cy="396044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accent6">
              <a:lumMod val="5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latin typeface="Georgia" pitchFamily="18" charset="0"/>
            </a:endParaRPr>
          </a:p>
          <a:p>
            <a:pPr algn="ctr"/>
            <a:r>
              <a:rPr lang="ru-RU" sz="3600" b="1" dirty="0" smtClean="0">
                <a:latin typeface="Georgia" pitchFamily="18" charset="0"/>
              </a:rPr>
              <a:t>Способы решения споров</a:t>
            </a:r>
            <a:br>
              <a:rPr lang="ru-RU" sz="3600" b="1" dirty="0" smtClean="0">
                <a:latin typeface="Georgia" pitchFamily="18" charset="0"/>
              </a:rPr>
            </a:br>
            <a:endParaRPr lang="ru-RU" sz="3600" b="1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4005064"/>
            <a:ext cx="9144000" cy="2852936"/>
          </a:xfrm>
          <a:prstGeom prst="rect">
            <a:avLst/>
          </a:prstGeom>
          <a:gradFill>
            <a:gsLst>
              <a:gs pos="58000">
                <a:schemeClr val="accent6">
                  <a:tint val="50000"/>
                  <a:satMod val="300000"/>
                  <a:alpha val="19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Georgia" pitchFamily="18" charset="0"/>
              </a:rPr>
              <a:t>Выпишите основные способы решения споров и дайте им краткую характеристику</a:t>
            </a:r>
          </a:p>
          <a:p>
            <a:pPr algn="ctr"/>
            <a:endParaRPr lang="ru-RU" sz="24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Стр. 44</a:t>
            </a:r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latin typeface="Georgia" pitchFamily="18" charset="0"/>
            </a:endParaRPr>
          </a:p>
          <a:p>
            <a:pPr algn="ctr"/>
            <a:r>
              <a:rPr lang="ru-RU" sz="3600" b="1" dirty="0" smtClean="0">
                <a:latin typeface="Georgia" pitchFamily="18" charset="0"/>
              </a:rPr>
              <a:t>Способы решения споров</a:t>
            </a:r>
            <a:br>
              <a:rPr lang="ru-RU" sz="3600" b="1" dirty="0" smtClean="0">
                <a:latin typeface="Georgia" pitchFamily="18" charset="0"/>
              </a:rPr>
            </a:br>
            <a:endParaRPr lang="ru-RU" sz="3600" b="1" dirty="0">
              <a:latin typeface="Georg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1412776"/>
            <a:ext cx="3960440" cy="14401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Признание сделки недействительной</a:t>
            </a:r>
          </a:p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3068960"/>
            <a:ext cx="3960440" cy="129614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Компенсация морального вреда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4653136"/>
            <a:ext cx="3960440" cy="201622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Восстановление положения, существовавшее до нарушения права</a:t>
            </a:r>
          </a:p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932040" y="1412776"/>
            <a:ext cx="3960440" cy="115212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Признание права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932040" y="2780928"/>
            <a:ext cx="3960440" cy="115212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Взыскание неустойки</a:t>
            </a:r>
          </a:p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932040" y="4149080"/>
            <a:ext cx="3960440" cy="115212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Возмещение убытков</a:t>
            </a:r>
          </a:p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932040" y="5589240"/>
            <a:ext cx="3960440" cy="108012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Самозащита прав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1412776"/>
            <a:ext cx="8496944" cy="48965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charset="0"/>
              <a:buNone/>
            </a:pPr>
            <a:r>
              <a:rPr lang="ru-RU" sz="2800" b="1" dirty="0" smtClean="0">
                <a:latin typeface="Georgia" pitchFamily="18" charset="0"/>
              </a:rPr>
              <a:t> </a:t>
            </a:r>
          </a:p>
          <a:p>
            <a:pPr algn="ctr">
              <a:buFont typeface="Arial" charset="0"/>
              <a:buNone/>
            </a:pPr>
            <a:endParaRPr lang="ru-RU" sz="2800" b="1" dirty="0" smtClean="0">
              <a:latin typeface="Georgia" pitchFamily="18" charset="0"/>
            </a:endParaRPr>
          </a:p>
          <a:p>
            <a:pPr algn="ctr">
              <a:buFont typeface="Arial" charset="0"/>
              <a:buNone/>
            </a:pPr>
            <a:r>
              <a:rPr lang="ru-RU" sz="2800" b="1" dirty="0" smtClean="0">
                <a:latin typeface="Georgia" pitchFamily="18" charset="0"/>
              </a:rPr>
              <a:t>Гражданка  </a:t>
            </a:r>
            <a:r>
              <a:rPr lang="ru-RU" sz="2800" b="1" dirty="0" err="1" smtClean="0">
                <a:latin typeface="Georgia" pitchFamily="18" charset="0"/>
              </a:rPr>
              <a:t>Смолякова</a:t>
            </a:r>
            <a:r>
              <a:rPr lang="ru-RU" sz="2800" b="1" dirty="0" smtClean="0">
                <a:latin typeface="Georgia" pitchFamily="18" charset="0"/>
              </a:rPr>
              <a:t> продала квартиру, по условиям сделки купли-продажи покупатель обязался оплатить часть стоимости материнском капиталом, остальную часть – из собственных средств.</a:t>
            </a:r>
          </a:p>
          <a:p>
            <a:pPr algn="ctr">
              <a:buFont typeface="Arial" charset="0"/>
              <a:buNone/>
            </a:pPr>
            <a:r>
              <a:rPr lang="ru-RU" sz="2800" b="1" dirty="0" smtClean="0">
                <a:latin typeface="Georgia" pitchFamily="18" charset="0"/>
              </a:rPr>
              <a:t>Материнский капитал был переведен, а 2 часть денег не поступила.  </a:t>
            </a:r>
          </a:p>
          <a:p>
            <a:pPr algn="ctr">
              <a:buFont typeface="Arial" charset="0"/>
              <a:buNone/>
            </a:pPr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Что будет сделкой?</a:t>
            </a:r>
            <a:r>
              <a:rPr lang="ru-RU" sz="2800" dirty="0" smtClean="0"/>
              <a:t> </a:t>
            </a:r>
          </a:p>
          <a:p>
            <a:pPr algn="r"/>
            <a:endParaRPr lang="ru-RU" sz="1000" dirty="0"/>
          </a:p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Признание сделки недействительной</a:t>
            </a:r>
          </a:p>
          <a:p>
            <a:pPr algn="ctr">
              <a:buFont typeface="Arial" charset="0"/>
              <a:buNone/>
            </a:pPr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>
              <a:buFont typeface="Arial" charset="0"/>
              <a:buNone/>
            </a:pPr>
            <a:endParaRPr lang="ru-RU" sz="28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Georgia" pitchFamily="18" charset="0"/>
              </a:rPr>
              <a:t>Задание</a:t>
            </a:r>
            <a:endParaRPr lang="ru-RU" sz="4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1412776"/>
            <a:ext cx="8496944" cy="48965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charset="0"/>
              <a:buNone/>
            </a:pPr>
            <a:r>
              <a:rPr lang="ru-RU" sz="2800" b="1" dirty="0" smtClean="0">
                <a:latin typeface="Georgia" pitchFamily="18" charset="0"/>
              </a:rPr>
              <a:t> Гражданин Ч. приобрел в магазине  </a:t>
            </a:r>
          </a:p>
          <a:p>
            <a:pPr algn="ctr">
              <a:buFont typeface="Arial" charset="0"/>
              <a:buNone/>
            </a:pPr>
            <a:r>
              <a:rPr lang="ru-RU" sz="2800" b="1" dirty="0" smtClean="0">
                <a:latin typeface="Georgia" pitchFamily="18" charset="0"/>
              </a:rPr>
              <a:t>«</a:t>
            </a:r>
            <a:r>
              <a:rPr lang="ru-RU" sz="2800" b="1" dirty="0" err="1" smtClean="0">
                <a:latin typeface="Georgia" pitchFamily="18" charset="0"/>
              </a:rPr>
              <a:t>Техношок</a:t>
            </a:r>
            <a:r>
              <a:rPr lang="ru-RU" sz="2800" b="1" dirty="0" smtClean="0">
                <a:latin typeface="Georgia" pitchFamily="18" charset="0"/>
              </a:rPr>
              <a:t>»</a:t>
            </a:r>
          </a:p>
          <a:p>
            <a:pPr algn="ctr">
              <a:buFont typeface="Arial" charset="0"/>
              <a:buNone/>
            </a:pPr>
            <a:r>
              <a:rPr lang="ru-RU" sz="2800" b="1" dirty="0" smtClean="0">
                <a:latin typeface="Georgia" pitchFamily="18" charset="0"/>
              </a:rPr>
              <a:t>планшет, через день планшет перестал работать. Гражданин Ч. пришел в магазин с товаром и чеком, потребовал обменять товар на качественный.</a:t>
            </a:r>
          </a:p>
          <a:p>
            <a:pPr algn="ctr">
              <a:buFont typeface="Wingdings" pitchFamily="2" charset="2"/>
              <a:buChar char="Ø"/>
            </a:pPr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Законны ли его требования?</a:t>
            </a:r>
            <a:r>
              <a:rPr lang="ru-RU" sz="2800" dirty="0" smtClean="0"/>
              <a:t> </a:t>
            </a:r>
            <a:endParaRPr lang="ru-RU" sz="2800" b="1" i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Назовите способ решения спора?</a:t>
            </a:r>
            <a:r>
              <a:rPr lang="ru-RU" sz="2800" b="1" i="1" dirty="0" smtClean="0">
                <a:latin typeface="Georgia" pitchFamily="18" charset="0"/>
              </a:rPr>
              <a:t> </a:t>
            </a:r>
          </a:p>
          <a:p>
            <a:pPr algn="ctr"/>
            <a:r>
              <a:rPr lang="ru-RU" sz="2400" b="1" i="1" dirty="0" err="1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Замозащита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 прав, досудебное решение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Georgia" pitchFamily="18" charset="0"/>
              </a:rPr>
              <a:t>Задание</a:t>
            </a:r>
            <a:endParaRPr lang="ru-RU" sz="4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6912.jpg"/>
          <p:cNvPicPr>
            <a:picLocks noChangeAspect="1"/>
          </p:cNvPicPr>
          <p:nvPr/>
        </p:nvPicPr>
        <p:blipFill>
          <a:blip r:embed="rId2" cstate="print">
            <a:lum bright="20000" contrast="-30000"/>
          </a:blip>
          <a:stretch>
            <a:fillRect/>
          </a:stretch>
        </p:blipFill>
        <p:spPr>
          <a:xfrm>
            <a:off x="0" y="980728"/>
            <a:ext cx="9144000" cy="587727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  <a:solidFill>
            <a:schemeClr val="tx2">
              <a:lumMod val="75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Georgia" pitchFamily="18" charset="0"/>
              </a:rPr>
              <a:t>Участники судебного разбирательства</a:t>
            </a:r>
            <a:endParaRPr lang="ru-RU" sz="32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556792"/>
            <a:ext cx="8640960" cy="216024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Выпишите участников судебного разбирательства и дайте им определение </a:t>
            </a:r>
          </a:p>
          <a:p>
            <a:pPr algn="r"/>
            <a:r>
              <a:rPr 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Стр.45 </a:t>
            </a:r>
            <a:endParaRPr lang="ru-RU" sz="24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су-ья-с-мо-отком-437020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1412776"/>
            <a:ext cx="4029912" cy="544522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268760"/>
          </a:xfrm>
          <a:prstGeom prst="rect">
            <a:avLst/>
          </a:prstGeom>
          <a:solidFill>
            <a:srgbClr val="002060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Georgia" pitchFamily="18" charset="0"/>
              </a:rPr>
              <a:t>Участники судебного разбирательства</a:t>
            </a:r>
            <a:endParaRPr lang="ru-RU" sz="32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556792"/>
            <a:ext cx="3456384" cy="136815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Истец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4941168"/>
            <a:ext cx="3456384" cy="136815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Свидетели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64088" y="3212976"/>
            <a:ext cx="3456384" cy="136815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  <a:latin typeface="Georgia" pitchFamily="18" charset="0"/>
              </a:rPr>
              <a:t>Адвокат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64088" y="1556792"/>
            <a:ext cx="3456384" cy="12961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  <a:latin typeface="Georgia" pitchFamily="18" charset="0"/>
              </a:rPr>
              <a:t>Ответчик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3284984"/>
            <a:ext cx="3456384" cy="136815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Прокурор</a:t>
            </a:r>
          </a:p>
          <a:p>
            <a:pPr algn="ctr"/>
            <a:endParaRPr lang="ru-RU" sz="3600" b="1" i="1" dirty="0" smtClean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4941168"/>
            <a:ext cx="3456384" cy="136815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Эксперты</a:t>
            </a:r>
          </a:p>
          <a:p>
            <a:pPr algn="ctr"/>
            <a:endParaRPr lang="ru-RU" sz="3600" b="1" i="1" dirty="0" smtClean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002060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Принципы судебного правосудия</a:t>
            </a:r>
            <a:endParaRPr lang="ru-RU" sz="3600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1052736"/>
            <a:ext cx="3240360" cy="64807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Судьи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916832"/>
            <a:ext cx="2952328" cy="72008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2060"/>
                </a:solidFill>
                <a:latin typeface="Georgia" pitchFamily="18" charset="0"/>
              </a:rPr>
              <a:t>?</a:t>
            </a:r>
            <a:endParaRPr lang="ru-RU" sz="2800" b="1" i="1" dirty="0" smtClean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5445224"/>
            <a:ext cx="4104456" cy="115212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b="1" i="1" dirty="0" smtClean="0">
                <a:solidFill>
                  <a:schemeClr val="tx1"/>
                </a:solidFill>
                <a:latin typeface="Georgia" pitchFamily="18" charset="0"/>
              </a:rPr>
              <a:t>……………..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4149080"/>
            <a:ext cx="3456384" cy="10801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b="1" i="1" dirty="0" smtClean="0">
                <a:solidFill>
                  <a:schemeClr val="tx1"/>
                </a:solidFill>
                <a:latin typeface="Georgia" pitchFamily="18" charset="0"/>
              </a:rPr>
              <a:t>………..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499992" y="5445224"/>
            <a:ext cx="4320480" cy="115212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ru-RU" sz="2200" b="1" i="1" dirty="0" smtClean="0">
                <a:solidFill>
                  <a:schemeClr val="tx1"/>
                </a:solidFill>
                <a:latin typeface="Georgia" pitchFamily="18" charset="0"/>
              </a:rPr>
              <a:t>………………</a:t>
            </a:r>
          </a:p>
          <a:p>
            <a:pPr algn="ctr"/>
            <a:endParaRPr lang="ru-RU" sz="3600" b="1" i="1" dirty="0" smtClean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23928" y="3717032"/>
            <a:ext cx="4968552" cy="151216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200" b="1" i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/>
            <a:endParaRPr lang="ru-RU" sz="2200" b="1" i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/>
            <a:r>
              <a:rPr lang="ru-RU" sz="2600" b="1" i="1" dirty="0" smtClean="0">
                <a:solidFill>
                  <a:schemeClr val="tx1"/>
                </a:solidFill>
                <a:latin typeface="Georgia" pitchFamily="18" charset="0"/>
              </a:rPr>
              <a:t>……………….</a:t>
            </a:r>
            <a:endParaRPr lang="ru-RU" sz="2000" b="1" i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/>
            <a:endParaRPr lang="ru-RU" sz="2000" b="1" i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/>
            <a:endParaRPr lang="ru-RU" sz="3600" b="1" i="1" dirty="0" smtClean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39752" y="2852936"/>
            <a:ext cx="4248472" cy="64807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?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940152" y="1988840"/>
            <a:ext cx="3024336" cy="64807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?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3275856" y="1700808"/>
            <a:ext cx="1440160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716016" y="1700808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716016" y="1700808"/>
            <a:ext cx="1152128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002060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Принципы судебного правосудия</a:t>
            </a:r>
            <a:endParaRPr lang="ru-RU" sz="3600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1052736"/>
            <a:ext cx="3240360" cy="64807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Судьи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916832"/>
            <a:ext cx="2952328" cy="72008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несменяемы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5445224"/>
            <a:ext cx="4104456" cy="115212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b="1" i="1" dirty="0" smtClean="0">
                <a:solidFill>
                  <a:schemeClr val="tx1"/>
                </a:solidFill>
                <a:latin typeface="Georgia" pitchFamily="18" charset="0"/>
              </a:rPr>
              <a:t>Состязательность сторон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4149080"/>
            <a:ext cx="3456384" cy="10801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b="1" i="1" dirty="0" smtClean="0">
                <a:solidFill>
                  <a:schemeClr val="tx1"/>
                </a:solidFill>
                <a:latin typeface="Georgia" pitchFamily="18" charset="0"/>
              </a:rPr>
              <a:t>Равноправие сторон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499992" y="5445224"/>
            <a:ext cx="4320480" cy="115212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ru-RU" sz="2200" b="1" i="1" dirty="0" smtClean="0">
                <a:solidFill>
                  <a:schemeClr val="tx1"/>
                </a:solidFill>
                <a:latin typeface="Georgia" pitchFamily="18" charset="0"/>
              </a:rPr>
              <a:t>Судопроизводство на русском языке (переводчик)</a:t>
            </a:r>
          </a:p>
          <a:p>
            <a:pPr algn="ctr"/>
            <a:endParaRPr lang="ru-RU" sz="3600" b="1" i="1" dirty="0" smtClean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23928" y="3717032"/>
            <a:ext cx="4968552" cy="151216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200" b="1" i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/>
            <a:endParaRPr lang="ru-RU" sz="2200" b="1" i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/>
            <a:r>
              <a:rPr lang="ru-RU" sz="2600" b="1" i="1" dirty="0" smtClean="0">
                <a:solidFill>
                  <a:schemeClr val="tx1"/>
                </a:solidFill>
                <a:latin typeface="Georgia" pitchFamily="18" charset="0"/>
              </a:rPr>
              <a:t>Заседание открытое </a:t>
            </a: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(за исключением вопросов удочерения, усыновления, государственной тайны) </a:t>
            </a:r>
          </a:p>
          <a:p>
            <a:pPr algn="ctr"/>
            <a:endParaRPr lang="ru-RU" sz="2000" b="1" i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/>
            <a:endParaRPr lang="ru-RU" sz="3600" b="1" i="1" dirty="0" smtClean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39752" y="2852936"/>
            <a:ext cx="4248472" cy="64807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неприкосновенны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940152" y="1988840"/>
            <a:ext cx="3024336" cy="64807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независимы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3275856" y="1700808"/>
            <a:ext cx="1440160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716016" y="1700808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716016" y="1700808"/>
            <a:ext cx="1152128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ю-и-d-спрашивают-бе-изну-су-ья-присуж-ая-в-су-е-510649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39" y="1340768"/>
            <a:ext cx="4211961" cy="533104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  <a:solidFill>
            <a:schemeClr val="bg2">
              <a:lumMod val="25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Georgia" pitchFamily="18" charset="0"/>
              </a:rPr>
              <a:t>Как происходит судебное разбирательство</a:t>
            </a:r>
            <a:endParaRPr lang="ru-RU" sz="36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412776"/>
            <a:ext cx="4680520" cy="511256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charset="0"/>
              <a:buNone/>
            </a:pPr>
            <a:r>
              <a:rPr lang="ru-RU" sz="2800" b="1" dirty="0" smtClean="0">
                <a:latin typeface="Georgia" pitchFamily="18" charset="0"/>
              </a:rPr>
              <a:t>Выписать 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стадии судебного разбирательства </a:t>
            </a:r>
            <a:r>
              <a:rPr lang="ru-RU" sz="2800" b="1" dirty="0" smtClean="0">
                <a:latin typeface="Georgia" pitchFamily="18" charset="0"/>
              </a:rPr>
              <a:t>и кратко     охарактеризовать </a:t>
            </a:r>
          </a:p>
          <a:p>
            <a:pPr algn="ctr">
              <a:buFont typeface="Arial" charset="0"/>
              <a:buNone/>
            </a:pPr>
            <a:endParaRPr lang="ru-RU" sz="1100" b="1" dirty="0">
              <a:solidFill>
                <a:srgbClr val="002060"/>
              </a:solidFill>
              <a:latin typeface="Georgia" pitchFamily="18" charset="0"/>
            </a:endParaRPr>
          </a:p>
          <a:p>
            <a:pPr algn="r">
              <a:buFont typeface="Arial" charset="0"/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(стр.46)</a:t>
            </a:r>
          </a:p>
          <a:p>
            <a:pPr>
              <a:buFont typeface="Arial" charset="0"/>
              <a:buNone/>
            </a:pPr>
            <a:r>
              <a:rPr lang="ru-RU" sz="2400" b="1" dirty="0" smtClean="0">
                <a:latin typeface="Georgia" pitchFamily="18" charset="0"/>
              </a:rPr>
              <a:t>1………</a:t>
            </a:r>
          </a:p>
          <a:p>
            <a:pPr>
              <a:buFont typeface="Arial" charset="0"/>
              <a:buNone/>
            </a:pPr>
            <a:r>
              <a:rPr lang="ru-RU" sz="2400" b="1" dirty="0" smtClean="0">
                <a:latin typeface="Georgia" pitchFamily="18" charset="0"/>
              </a:rPr>
              <a:t>2……….</a:t>
            </a:r>
          </a:p>
          <a:p>
            <a:pPr>
              <a:buFont typeface="Arial" charset="0"/>
              <a:buNone/>
            </a:pPr>
            <a:r>
              <a:rPr lang="ru-RU" sz="2400" b="1" dirty="0" smtClean="0">
                <a:latin typeface="Georgia" pitchFamily="18" charset="0"/>
              </a:rPr>
              <a:t>3………. и т.д.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2" descr="https://cf2.ppt-online.org/files2/slide/a/A7E6ajPYMNntq84zKXcIpJR2SD0hCmkBQLyxGFb9d/slide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0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hello_html_59387473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flipH="1">
            <a:off x="7740352" y="4653136"/>
            <a:ext cx="2121381" cy="28697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изнесмен-d-представляя-вопросительный-знак-995651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73016"/>
            <a:ext cx="3059356" cy="328498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Georgia" pitchFamily="18" charset="0"/>
              </a:rPr>
              <a:t>Определите правомочие: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340768"/>
            <a:ext cx="8712968" cy="18002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Georgia" pitchFamily="18" charset="0"/>
              </a:rPr>
              <a:t>1. Гражданин С. оформил на себя квартиру , полученную в наследство.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3429000"/>
            <a:ext cx="5904656" cy="316835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Georgia" pitchFamily="18" charset="0"/>
              </a:rPr>
              <a:t>2. Родители составили завещание, распределив имущество между детьми поровну.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Quiz-konkursowy_zapowied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72816"/>
            <a:ext cx="9144000" cy="508518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2204864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charset="0"/>
              <a:buNone/>
            </a:pPr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Домашнее задание: </a:t>
            </a:r>
          </a:p>
          <a:p>
            <a:pPr algn="ctr">
              <a:buFont typeface="Arial" charset="0"/>
              <a:buNone/>
            </a:pPr>
            <a:r>
              <a:rPr lang="ru-RU" sz="3000" b="1" i="1" dirty="0" smtClean="0">
                <a:latin typeface="Georgia" pitchFamily="18" charset="0"/>
              </a:rPr>
              <a:t>Параграф 14, </a:t>
            </a:r>
          </a:p>
          <a:p>
            <a:pPr algn="ctr">
              <a:buFont typeface="Arial" charset="0"/>
              <a:buNone/>
            </a:pPr>
            <a:r>
              <a:rPr lang="ru-RU" sz="3000" b="1" i="1" dirty="0" smtClean="0">
                <a:latin typeface="Georgia" pitchFamily="18" charset="0"/>
              </a:rPr>
              <a:t>записи в тетради учить, </a:t>
            </a:r>
          </a:p>
          <a:p>
            <a:pPr algn="ctr">
              <a:buFont typeface="Arial" charset="0"/>
              <a:buNone/>
            </a:pPr>
            <a:r>
              <a:rPr lang="ru-RU" sz="3000" b="1" i="1" dirty="0" smtClean="0">
                <a:latin typeface="Georgia" pitchFamily="18" charset="0"/>
              </a:rPr>
              <a:t>стр. 47 вопросы 2,4 устно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изнесмен-d-представляя-вопросительный-знак-995651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73016"/>
            <a:ext cx="3059356" cy="328498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Georgia" pitchFamily="18" charset="0"/>
              </a:rPr>
              <a:t>Определите правомочие: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340768"/>
            <a:ext cx="8712968" cy="18002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charset="0"/>
              <a:buNone/>
            </a:pPr>
            <a:r>
              <a:rPr lang="ru-RU" sz="3200" b="1" dirty="0" smtClean="0">
                <a:latin typeface="Georgia" pitchFamily="18" charset="0"/>
              </a:rPr>
              <a:t>3. Семья выращивает овощи на садовом участке и продает на местном рынке.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3429000"/>
            <a:ext cx="5904656" cy="316835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Georgia" pitchFamily="18" charset="0"/>
              </a:rPr>
              <a:t>4. Гражданин А снимает на лето домик у семьи Р.</a:t>
            </a:r>
            <a:endParaRPr lang="ru-RU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изнесмен-d-представляя-вопросительный-знак-995651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73016"/>
            <a:ext cx="3059356" cy="328498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Georgia" pitchFamily="18" charset="0"/>
              </a:rPr>
              <a:t>Определите правомочие: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340768"/>
            <a:ext cx="8712968" cy="12241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>
                <a:latin typeface="Georgia" pitchFamily="18" charset="0"/>
              </a:rPr>
              <a:t>5. Сидоров купил автомобиль у Петрова.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2780928"/>
            <a:ext cx="6264696" cy="12961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Georgia" pitchFamily="18" charset="0"/>
              </a:rPr>
              <a:t>6.Дедушка завещал квартиру внучке Даше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4365104"/>
            <a:ext cx="5688632" cy="23042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latin typeface="Georgia" pitchFamily="18" charset="0"/>
              </a:rPr>
              <a:t>7. Предприниматель Золотов, выращивает кукурузу, на арендованном участке для консервного завода «Початок».</a:t>
            </a:r>
            <a:endParaRPr lang="ru-RU" sz="26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Georgia" pitchFamily="18" charset="0"/>
              </a:rPr>
              <a:t>Ответы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1340768"/>
            <a:ext cx="4680520" cy="525658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ru-RU" sz="3200" b="1" dirty="0" smtClean="0">
                <a:latin typeface="Georgia" pitchFamily="18" charset="0"/>
              </a:rPr>
              <a:t>1. Владение</a:t>
            </a:r>
          </a:p>
          <a:p>
            <a:pPr>
              <a:lnSpc>
                <a:spcPct val="150000"/>
              </a:lnSpc>
              <a:buFont typeface="Arial" charset="0"/>
              <a:buNone/>
            </a:pPr>
            <a:r>
              <a:rPr lang="ru-RU" sz="3200" b="1" dirty="0" smtClean="0">
                <a:latin typeface="Georgia" pitchFamily="18" charset="0"/>
              </a:rPr>
              <a:t>2.Распоряжение</a:t>
            </a:r>
          </a:p>
          <a:p>
            <a:pPr>
              <a:lnSpc>
                <a:spcPct val="150000"/>
              </a:lnSpc>
              <a:buFont typeface="Arial" charset="0"/>
              <a:buNone/>
            </a:pPr>
            <a:r>
              <a:rPr lang="ru-RU" sz="3200" b="1" dirty="0" smtClean="0">
                <a:latin typeface="Georgia" pitchFamily="18" charset="0"/>
              </a:rPr>
              <a:t>3.Пользование</a:t>
            </a:r>
          </a:p>
          <a:p>
            <a:pPr>
              <a:lnSpc>
                <a:spcPct val="150000"/>
              </a:lnSpc>
              <a:buFont typeface="Arial" charset="0"/>
              <a:buNone/>
            </a:pPr>
            <a:r>
              <a:rPr lang="ru-RU" sz="3200" b="1" dirty="0" smtClean="0">
                <a:latin typeface="Georgia" pitchFamily="18" charset="0"/>
              </a:rPr>
              <a:t>4. Пользование</a:t>
            </a:r>
          </a:p>
          <a:p>
            <a:pPr>
              <a:lnSpc>
                <a:spcPct val="150000"/>
              </a:lnSpc>
              <a:buFont typeface="Arial" charset="0"/>
              <a:buNone/>
            </a:pPr>
            <a:r>
              <a:rPr lang="ru-RU" sz="3200" b="1" dirty="0" smtClean="0">
                <a:latin typeface="Georgia" pitchFamily="18" charset="0"/>
              </a:rPr>
              <a:t>5.Владение</a:t>
            </a:r>
          </a:p>
          <a:p>
            <a:pPr>
              <a:lnSpc>
                <a:spcPct val="150000"/>
              </a:lnSpc>
              <a:buFont typeface="Arial" charset="0"/>
              <a:buNone/>
            </a:pPr>
            <a:r>
              <a:rPr lang="ru-RU" sz="3200" b="1" dirty="0" smtClean="0">
                <a:latin typeface="Georgia" pitchFamily="18" charset="0"/>
              </a:rPr>
              <a:t>6. Распоряжение </a:t>
            </a:r>
          </a:p>
          <a:p>
            <a:pPr>
              <a:lnSpc>
                <a:spcPct val="150000"/>
              </a:lnSpc>
              <a:buFont typeface="Arial" charset="0"/>
              <a:buNone/>
            </a:pPr>
            <a:r>
              <a:rPr lang="ru-RU" sz="3200" b="1" dirty="0" smtClean="0">
                <a:latin typeface="Georgia" pitchFamily="18" charset="0"/>
              </a:rPr>
              <a:t>7. Пользование </a:t>
            </a:r>
          </a:p>
          <a:p>
            <a:pPr algn="ctr"/>
            <a:endParaRPr lang="ru-RU" dirty="0"/>
          </a:p>
        </p:txBody>
      </p:sp>
      <p:pic>
        <p:nvPicPr>
          <p:cNvPr id="6" name="Рисунок 5" descr="1618994643_15-phonoteka_org-p-fon-dlya-prezentatsii-zadachi-18.jpg"/>
          <p:cNvPicPr>
            <a:picLocks noChangeAspect="1"/>
          </p:cNvPicPr>
          <p:nvPr/>
        </p:nvPicPr>
        <p:blipFill>
          <a:blip r:embed="rId2" cstate="print"/>
          <a:srcRect l="19235" t="9051" r="27625" b="11150"/>
          <a:stretch>
            <a:fillRect/>
          </a:stretch>
        </p:blipFill>
        <p:spPr>
          <a:xfrm>
            <a:off x="0" y="1124744"/>
            <a:ext cx="4104456" cy="5733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EMEJNYE-SPOR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240737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827b1b9-3e23-4493-ba3f-f89b2072dce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72816"/>
            <a:ext cx="9144000" cy="508518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8448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Georgia" pitchFamily="18" charset="0"/>
              </a:rPr>
              <a:t>Гражданско-правовые споры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029-040-.jpg"/>
          <p:cNvPicPr>
            <a:picLocks noChangeAspect="1"/>
          </p:cNvPicPr>
          <p:nvPr/>
        </p:nvPicPr>
        <p:blipFill>
          <a:blip r:embed="rId3" cstate="print"/>
          <a:srcRect l="21650"/>
          <a:stretch>
            <a:fillRect/>
          </a:stretch>
        </p:blipFill>
        <p:spPr>
          <a:xfrm flipH="1">
            <a:off x="0" y="1052736"/>
            <a:ext cx="4139952" cy="580526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98072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Georgia" pitchFamily="18" charset="0"/>
              </a:rPr>
              <a:t>План урока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1124744"/>
            <a:ext cx="5040560" cy="554461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indent="-514350">
              <a:buFont typeface="Arial" charset="0"/>
              <a:buAutoNum type="arabicPeriod"/>
            </a:pPr>
            <a:r>
              <a:rPr lang="ru-RU" sz="3200" b="1" dirty="0" smtClean="0">
                <a:latin typeface="Georgia" pitchFamily="18" charset="0"/>
              </a:rPr>
              <a:t>Способы защиты гражданских прав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Порядок решение споров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sz="3200" b="1" dirty="0" smtClean="0">
                <a:latin typeface="Georgia" pitchFamily="18" charset="0"/>
              </a:rPr>
              <a:t>Участники судебного разбирательства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Как происходит судебное разбирательство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44824" y="3212976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latin typeface="Georgia" pitchFamily="18" charset="0"/>
            </a:endParaRPr>
          </a:p>
          <a:p>
            <a:pPr algn="ctr"/>
            <a:r>
              <a:rPr lang="ru-RU" sz="3600" b="1" dirty="0" smtClean="0">
                <a:latin typeface="Georgia" pitchFamily="18" charset="0"/>
              </a:rPr>
              <a:t>Способы защиты гражданских прав</a:t>
            </a:r>
            <a:br>
              <a:rPr lang="ru-RU" sz="3600" b="1" dirty="0" smtClean="0">
                <a:latin typeface="Georgia" pitchFamily="18" charset="0"/>
              </a:rPr>
            </a:br>
            <a:endParaRPr lang="ru-RU" sz="3600" b="1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268760"/>
            <a:ext cx="8784976" cy="28803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charset="0"/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Возникают споры:</a:t>
            </a:r>
          </a:p>
          <a:p>
            <a:pPr algn="ctr">
              <a:buFont typeface="Arial" charset="0"/>
              <a:buNone/>
            </a:pPr>
            <a:endParaRPr lang="ru-RU" sz="16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В семейных правоотношениях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Трудовых правоотношениях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По вопросам собственности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По вопросам прав потребителя и др.</a:t>
            </a:r>
            <a:endParaRPr lang="ru-RU" sz="2800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6" name="Рисунок 5" descr="kak-nauchitsya-otkazyvat.jpg"/>
          <p:cNvPicPr>
            <a:picLocks noChangeAspect="1"/>
          </p:cNvPicPr>
          <p:nvPr/>
        </p:nvPicPr>
        <p:blipFill>
          <a:blip r:embed="rId2" cstate="print"/>
          <a:srcRect t="16400" b="10101"/>
          <a:stretch>
            <a:fillRect/>
          </a:stretch>
        </p:blipFill>
        <p:spPr>
          <a:xfrm>
            <a:off x="0" y="4221088"/>
            <a:ext cx="9144000" cy="2636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412</Words>
  <Application>Microsoft Office PowerPoint</Application>
  <PresentationFormat>Экран (4:3)</PresentationFormat>
  <Paragraphs>119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Повторение. Право собственности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Повторение. Право собственности</dc:title>
  <dc:creator>Ilia</dc:creator>
  <cp:lastModifiedBy>Учитель</cp:lastModifiedBy>
  <cp:revision>24</cp:revision>
  <dcterms:created xsi:type="dcterms:W3CDTF">2022-01-22T07:47:20Z</dcterms:created>
  <dcterms:modified xsi:type="dcterms:W3CDTF">2023-01-19T04:21:36Z</dcterms:modified>
</cp:coreProperties>
</file>