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1" r:id="rId4"/>
    <p:sldId id="260" r:id="rId5"/>
    <p:sldId id="259" r:id="rId6"/>
    <p:sldId id="258" r:id="rId7"/>
    <p:sldId id="267" r:id="rId8"/>
    <p:sldId id="266" r:id="rId9"/>
    <p:sldId id="265" r:id="rId10"/>
    <p:sldId id="264" r:id="rId11"/>
    <p:sldId id="271" r:id="rId12"/>
    <p:sldId id="272" r:id="rId13"/>
    <p:sldId id="273" r:id="rId14"/>
    <p:sldId id="279" r:id="rId15"/>
    <p:sldId id="280" r:id="rId16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4950" autoAdjust="0"/>
    <p:restoredTop sz="94660"/>
  </p:normalViewPr>
  <p:slideViewPr>
    <p:cSldViewPr>
      <p:cViewPr>
        <p:scale>
          <a:sx n="72" d="100"/>
          <a:sy n="72" d="100"/>
        </p:scale>
        <p:origin x="-1350" y="-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1/19/2023</a:t>
            </a:fld>
            <a:endParaRPr lang="en-US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1/19/2023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1/19/2023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1/19/2023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1/19/2023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1/19/2023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1/19/2023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1/19/2023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1/19/2023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1/19/2023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1/19/2023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7EAF463A-BC7C-46EE-9F1E-7F377CCA4891}" type="datetimeFigureOut">
              <a:rPr lang="en-US" smtClean="0"/>
              <a:pPr/>
              <a:t>1/19/2023</a:t>
            </a:fld>
            <a:endParaRPr lang="en-US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n-US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jpeg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9.jpeg"/><Relationship Id="rId5" Type="http://schemas.openxmlformats.org/officeDocument/2006/relationships/image" Target="../media/image38.jpeg"/><Relationship Id="rId4" Type="http://schemas.openxmlformats.org/officeDocument/2006/relationships/image" Target="../media/image37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1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6.jpeg"/><Relationship Id="rId5" Type="http://schemas.openxmlformats.org/officeDocument/2006/relationships/image" Target="../media/image45.jpeg"/><Relationship Id="rId4" Type="http://schemas.openxmlformats.org/officeDocument/2006/relationships/image" Target="../media/image4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7" Type="http://schemas.openxmlformats.org/officeDocument/2006/relationships/image" Target="../media/image2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86000" y="359898"/>
            <a:ext cx="6553200" cy="1849902"/>
          </a:xfrm>
        </p:spPr>
        <p:txBody>
          <a:bodyPr>
            <a:normAutofit/>
          </a:bodyPr>
          <a:lstStyle/>
          <a:p>
            <a:pPr algn="ctr"/>
            <a:r>
              <a:rPr lang="ru-RU" sz="5600" i="1" dirty="0" smtClean="0">
                <a:solidFill>
                  <a:srgbClr val="FF0000"/>
                </a:solidFill>
                <a:latin typeface="Monotype Corsiva" pitchFamily="66" charset="0"/>
              </a:rPr>
              <a:t>Русские народные промыслы</a:t>
            </a:r>
            <a:endParaRPr lang="ru-RU" sz="5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 flipH="1">
            <a:off x="2286000" y="5943600"/>
            <a:ext cx="6477000" cy="838200"/>
          </a:xfrm>
        </p:spPr>
        <p:txBody>
          <a:bodyPr>
            <a:normAutofit/>
          </a:bodyPr>
          <a:lstStyle/>
          <a:p>
            <a:pPr algn="ctr"/>
            <a:endParaRPr lang="ru-RU" dirty="0" smtClean="0">
              <a:solidFill>
                <a:srgbClr val="FF0000"/>
              </a:solidFill>
              <a:latin typeface="Monotype Corsiva" pitchFamily="66" charset="0"/>
            </a:endParaRPr>
          </a:p>
        </p:txBody>
      </p:sp>
      <p:pic>
        <p:nvPicPr>
          <p:cNvPr id="1028" name="Picture 4" descr="C:\Users\НООС\Desktop\102336553_5e99e580bb6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943371" cy="6858000"/>
          </a:xfrm>
          <a:prstGeom prst="rect">
            <a:avLst/>
          </a:prstGeom>
          <a:noFill/>
        </p:spPr>
      </p:pic>
      <p:pic>
        <p:nvPicPr>
          <p:cNvPr id="1029" name="Picture 5" descr="C:\Users\НООС\Desktop\09109176eb761460b141623f9fd1606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0" y="2590800"/>
            <a:ext cx="6477000" cy="304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09800" y="274638"/>
            <a:ext cx="6723888" cy="1143000"/>
          </a:xfrm>
        </p:spPr>
        <p:txBody>
          <a:bodyPr>
            <a:normAutofit/>
          </a:bodyPr>
          <a:lstStyle/>
          <a:p>
            <a:pPr algn="ctr"/>
            <a:r>
              <a:rPr lang="ru-RU" sz="4800" dirty="0" smtClean="0">
                <a:solidFill>
                  <a:srgbClr val="FF0000"/>
                </a:solidFill>
                <a:latin typeface="Monotype Corsiva" pitchFamily="66" charset="0"/>
              </a:rPr>
              <a:t>Городецкая роспись</a:t>
            </a:r>
            <a:endParaRPr lang="ru-RU" sz="4800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pic>
        <p:nvPicPr>
          <p:cNvPr id="4" name="Picture 4" descr="C:\Users\НООС\Desktop\102336553_5e99e580bb6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943371" cy="6858000"/>
          </a:xfrm>
          <a:prstGeom prst="rect">
            <a:avLst/>
          </a:prstGeom>
          <a:noFill/>
        </p:spPr>
      </p:pic>
      <p:pic>
        <p:nvPicPr>
          <p:cNvPr id="5" name="Picture 2" descr="C:\Users\НООС\Desktop\a2db60f2f577e18bfae5f525763e5c30_RSZ_690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90800" y="3810000"/>
            <a:ext cx="5867400" cy="2667000"/>
          </a:xfrm>
          <a:prstGeom prst="rect">
            <a:avLst/>
          </a:prstGeom>
          <a:noFill/>
        </p:spPr>
      </p:pic>
      <p:pic>
        <p:nvPicPr>
          <p:cNvPr id="6" name="Picture 4" descr="C:\Users\НООС\Desktop\gorodets3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057400" y="1447800"/>
            <a:ext cx="1835150" cy="2155825"/>
          </a:xfrm>
          <a:prstGeom prst="rect">
            <a:avLst/>
          </a:prstGeom>
          <a:noFill/>
        </p:spPr>
      </p:pic>
      <p:pic>
        <p:nvPicPr>
          <p:cNvPr id="3074" name="Picture 2" descr="C:\Users\НООС\Desktop\gorodets-17a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038600" y="1600200"/>
            <a:ext cx="2533650" cy="1981200"/>
          </a:xfrm>
          <a:prstGeom prst="rect">
            <a:avLst/>
          </a:prstGeom>
          <a:noFill/>
        </p:spPr>
      </p:pic>
      <p:pic>
        <p:nvPicPr>
          <p:cNvPr id="3075" name="Picture 3" descr="C:\Users\НООС\Desktop\gorodets-19b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705600" y="1447800"/>
            <a:ext cx="2209800" cy="21336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57400" y="274638"/>
            <a:ext cx="6876288" cy="1143000"/>
          </a:xfrm>
        </p:spPr>
        <p:txBody>
          <a:bodyPr/>
          <a:lstStyle/>
          <a:p>
            <a:pPr algn="ctr"/>
            <a:r>
              <a:rPr lang="ru-RU" sz="4800" b="1" dirty="0" err="1" smtClean="0">
                <a:solidFill>
                  <a:srgbClr val="FF0000"/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Monotype Corsiva" pitchFamily="66" charset="0"/>
              </a:rPr>
              <a:t>Жостовская</a:t>
            </a:r>
            <a:r>
              <a:rPr lang="ru-RU" sz="4800" b="1" dirty="0" smtClean="0">
                <a:solidFill>
                  <a:srgbClr val="FF0000"/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Monotype Corsiva" pitchFamily="66" charset="0"/>
              </a:rPr>
              <a:t> роспись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963400" y="1752600"/>
            <a:ext cx="685800" cy="449580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3855" y="-13855"/>
            <a:ext cx="1944687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 descr="C:\Users\Анна\Desktop\01(17) (1)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209800" y="1905000"/>
            <a:ext cx="6629400" cy="411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60191555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33600" y="0"/>
            <a:ext cx="6800088" cy="1447800"/>
          </a:xfrm>
        </p:spPr>
        <p:txBody>
          <a:bodyPr>
            <a:noAutofit/>
          </a:bodyPr>
          <a:lstStyle/>
          <a:p>
            <a:pPr marL="265176" lvl="0" indent="-265176" algn="ctr">
              <a:lnSpc>
                <a:spcPct val="150000"/>
              </a:lnSpc>
              <a:spcBef>
                <a:spcPts val="250"/>
              </a:spcBef>
            </a:pPr>
            <a:r>
              <a:rPr lang="ru-RU" sz="1800" b="1" dirty="0" smtClean="0">
                <a:solidFill>
                  <a:srgbClr val="C00000"/>
                </a:solidFill>
                <a:effectLst/>
                <a:latin typeface="Monotype Corsiva" pitchFamily="66" charset="0"/>
                <a:ea typeface="+mn-ea"/>
                <a:cs typeface="+mn-cs"/>
              </a:rPr>
              <a:t/>
            </a:r>
            <a:br>
              <a:rPr lang="ru-RU" sz="1800" b="1" dirty="0" smtClean="0">
                <a:solidFill>
                  <a:srgbClr val="C00000"/>
                </a:solidFill>
                <a:effectLst/>
                <a:latin typeface="Monotype Corsiva" pitchFamily="66" charset="0"/>
                <a:ea typeface="+mn-ea"/>
                <a:cs typeface="+mn-cs"/>
              </a:rPr>
            </a:br>
            <a:r>
              <a:rPr lang="ru-RU" sz="2000" b="1" dirty="0" err="1" smtClean="0">
                <a:solidFill>
                  <a:srgbClr val="C00000"/>
                </a:solidFill>
                <a:effectLst/>
                <a:latin typeface="Monotype Corsiva" pitchFamily="66" charset="0"/>
                <a:ea typeface="+mn-ea"/>
                <a:cs typeface="+mn-cs"/>
              </a:rPr>
              <a:t>Жостовская</a:t>
            </a:r>
            <a:r>
              <a:rPr lang="ru-RU" sz="2000" b="1" dirty="0" smtClean="0">
                <a:solidFill>
                  <a:srgbClr val="C00000"/>
                </a:solidFill>
                <a:effectLst/>
                <a:latin typeface="Monotype Corsiva" pitchFamily="66" charset="0"/>
                <a:ea typeface="+mn-ea"/>
                <a:cs typeface="+mn-cs"/>
              </a:rPr>
              <a:t> роспись </a:t>
            </a:r>
            <a:r>
              <a:rPr lang="ru-RU" sz="2000" dirty="0" smtClean="0">
                <a:solidFill>
                  <a:srgbClr val="C00000"/>
                </a:solidFill>
                <a:effectLst/>
                <a:latin typeface="Monotype Corsiva" pitchFamily="66" charset="0"/>
                <a:ea typeface="+mn-ea"/>
                <a:cs typeface="+mn-cs"/>
              </a:rPr>
              <a:t>- </a:t>
            </a:r>
            <a:r>
              <a:rPr lang="ru-RU" sz="2000" dirty="0">
                <a:solidFill>
                  <a:srgbClr val="C00000"/>
                </a:solidFill>
                <a:effectLst/>
                <a:latin typeface="Monotype Corsiva" pitchFamily="66" charset="0"/>
                <a:ea typeface="+mn-ea"/>
                <a:cs typeface="+mn-cs"/>
              </a:rPr>
              <a:t>народный промысел художественной росписи металлических подносов, существующий в деревне </a:t>
            </a:r>
            <a:r>
              <a:rPr lang="ru-RU" sz="2000" dirty="0" err="1" smtClean="0">
                <a:solidFill>
                  <a:srgbClr val="C00000"/>
                </a:solidFill>
                <a:effectLst/>
                <a:latin typeface="Monotype Corsiva" pitchFamily="66" charset="0"/>
                <a:ea typeface="+mn-ea"/>
                <a:cs typeface="+mn-cs"/>
              </a:rPr>
              <a:t>Жостово</a:t>
            </a:r>
            <a:r>
              <a:rPr lang="ru-RU" sz="2000" dirty="0" smtClean="0">
                <a:solidFill>
                  <a:srgbClr val="C00000"/>
                </a:solidFill>
                <a:effectLst/>
                <a:latin typeface="Monotype Corsiva" pitchFamily="66" charset="0"/>
                <a:ea typeface="+mn-ea"/>
                <a:cs typeface="+mn-cs"/>
              </a:rPr>
              <a:t> Московской  области.</a:t>
            </a:r>
            <a:r>
              <a:rPr lang="ru-RU" sz="2000" dirty="0">
                <a:solidFill>
                  <a:srgbClr val="C00000"/>
                </a:solidFill>
                <a:effectLst/>
                <a:latin typeface="Monotype Corsiva" pitchFamily="66" charset="0"/>
                <a:ea typeface="+mn-ea"/>
                <a:cs typeface="+mn-cs"/>
              </a:rPr>
              <a:t/>
            </a:r>
            <a:br>
              <a:rPr lang="ru-RU" sz="2000" dirty="0">
                <a:solidFill>
                  <a:srgbClr val="C00000"/>
                </a:solidFill>
                <a:effectLst/>
                <a:latin typeface="Monotype Corsiva" pitchFamily="66" charset="0"/>
                <a:ea typeface="+mn-ea"/>
                <a:cs typeface="+mn-cs"/>
              </a:rPr>
            </a:br>
            <a:endParaRPr lang="ru-RU" sz="2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 flipH="1">
            <a:off x="13106400" y="1447800"/>
            <a:ext cx="152400" cy="480060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944687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1" name="Picture 3" descr="C:\Users\Анна\Desktop\picture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990746" y="3989347"/>
            <a:ext cx="2420255" cy="24542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241801" y="3956008"/>
            <a:ext cx="3276549" cy="24542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808514" y="1657323"/>
            <a:ext cx="2143125" cy="2143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990746" y="1590595"/>
            <a:ext cx="2200275" cy="2076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55966513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H="1">
            <a:off x="2209800" y="274638"/>
            <a:ext cx="6629400" cy="1249362"/>
          </a:xfrm>
        </p:spPr>
        <p:txBody>
          <a:bodyPr>
            <a:no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Monotype Corsiva" pitchFamily="66" charset="0"/>
              </a:rPr>
              <a:t>Особенности</a:t>
            </a:r>
            <a:br>
              <a:rPr lang="ru-RU" b="1" dirty="0" smtClean="0">
                <a:solidFill>
                  <a:srgbClr val="FF0000"/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Monotype Corsiva" pitchFamily="66" charset="0"/>
              </a:rPr>
            </a:br>
            <a:r>
              <a:rPr lang="ru-RU" b="1" dirty="0" err="1" smtClean="0">
                <a:solidFill>
                  <a:srgbClr val="FF0000"/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Monotype Corsiva" pitchFamily="66" charset="0"/>
              </a:rPr>
              <a:t>жостовской</a:t>
            </a:r>
            <a:r>
              <a:rPr lang="ru-RU" b="1" dirty="0" smtClean="0">
                <a:solidFill>
                  <a:srgbClr val="FF0000"/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Monotype Corsiva" pitchFamily="66" charset="0"/>
              </a:rPr>
              <a:t>  росписи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057400" y="3810000"/>
            <a:ext cx="6876288" cy="2819400"/>
          </a:xfrm>
        </p:spPr>
        <p:txBody>
          <a:bodyPr>
            <a:normAutofit/>
          </a:bodyPr>
          <a:lstStyle/>
          <a:p>
            <a:pPr marL="285750" lvl="0" indent="-285750" algn="ctr">
              <a:spcBef>
                <a:spcPts val="250"/>
              </a:spcBef>
              <a:buClr>
                <a:srgbClr val="F07F09"/>
              </a:buClr>
              <a:buFont typeface="Wingdings" panose="05000000000000000000" pitchFamily="2" charset="2"/>
              <a:buChar char="v"/>
            </a:pPr>
            <a:endParaRPr lang="ru-RU" sz="1800" dirty="0" smtClean="0">
              <a:solidFill>
                <a:srgbClr val="FF0000"/>
              </a:solidFill>
              <a:latin typeface="Monotype Corsiva" panose="03010101010201010101" pitchFamily="66" charset="0"/>
            </a:endParaRPr>
          </a:p>
          <a:p>
            <a:pPr marL="285750" lvl="0" indent="-285750" algn="ctr">
              <a:spcBef>
                <a:spcPts val="250"/>
              </a:spcBef>
              <a:buClr>
                <a:srgbClr val="F07F09"/>
              </a:buClr>
              <a:buFont typeface="Wingdings" panose="05000000000000000000" pitchFamily="2" charset="2"/>
              <a:buChar char="v"/>
            </a:pPr>
            <a:r>
              <a:rPr lang="ru-RU" sz="1800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Роспись </a:t>
            </a:r>
            <a:r>
              <a:rPr lang="ru-RU" sz="1800" dirty="0">
                <a:solidFill>
                  <a:srgbClr val="FF0000"/>
                </a:solidFill>
                <a:latin typeface="Monotype Corsiva" panose="03010101010201010101" pitchFamily="66" charset="0"/>
              </a:rPr>
              <a:t>производится обычно по чёрному фону (иногда по красному, синему, зелёному, серебряному</a:t>
            </a:r>
            <a:r>
              <a:rPr lang="ru-RU" sz="1800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)</a:t>
            </a:r>
          </a:p>
          <a:p>
            <a:pPr marL="285750" lvl="0" indent="-285750" algn="ctr">
              <a:spcBef>
                <a:spcPts val="250"/>
              </a:spcBef>
              <a:buClr>
                <a:srgbClr val="F07F09"/>
              </a:buClr>
              <a:buFont typeface="Wingdings" panose="05000000000000000000" pitchFamily="2" charset="2"/>
              <a:buChar char="v"/>
            </a:pPr>
            <a:r>
              <a:rPr lang="ru-RU" sz="1800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 Основной </a:t>
            </a:r>
            <a:r>
              <a:rPr lang="ru-RU" sz="1800" dirty="0">
                <a:solidFill>
                  <a:srgbClr val="FF0000"/>
                </a:solidFill>
                <a:latin typeface="Monotype Corsiva" panose="03010101010201010101" pitchFamily="66" charset="0"/>
              </a:rPr>
              <a:t>мотив росписи </a:t>
            </a:r>
            <a:r>
              <a:rPr lang="ru-RU" sz="1800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- </a:t>
            </a:r>
            <a:r>
              <a:rPr lang="ru-RU" sz="1800" dirty="0">
                <a:solidFill>
                  <a:srgbClr val="FF0000"/>
                </a:solidFill>
                <a:latin typeface="Monotype Corsiva" panose="03010101010201010101" pitchFamily="66" charset="0"/>
              </a:rPr>
              <a:t>цветочный букет простой композиции, в котором чередуются крупные садовые и мелкие полевые </a:t>
            </a:r>
            <a:r>
              <a:rPr lang="ru-RU" sz="1800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цветы</a:t>
            </a:r>
            <a:endParaRPr lang="ru-RU" sz="1800" dirty="0">
              <a:solidFill>
                <a:srgbClr val="FF0000"/>
              </a:solidFill>
              <a:latin typeface="Monotype Corsiva" panose="03010101010201010101" pitchFamily="66" charset="0"/>
            </a:endParaRPr>
          </a:p>
          <a:p>
            <a:pPr marL="285750" lvl="0" indent="-285750" algn="ctr">
              <a:spcBef>
                <a:spcPts val="250"/>
              </a:spcBef>
              <a:buClr>
                <a:srgbClr val="F07F09"/>
              </a:buClr>
              <a:buFont typeface="Wingdings" panose="05000000000000000000" pitchFamily="2" charset="2"/>
              <a:buChar char="v"/>
            </a:pPr>
            <a:r>
              <a:rPr lang="ru-RU" sz="1800" dirty="0">
                <a:solidFill>
                  <a:srgbClr val="FF0000"/>
                </a:solidFill>
                <a:latin typeface="Monotype Corsiva" panose="03010101010201010101" pitchFamily="66" charset="0"/>
              </a:rPr>
              <a:t>По назначению подносы делятся на две группы: для бытовых </a:t>
            </a:r>
            <a:r>
              <a:rPr lang="ru-RU" sz="1800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целей</a:t>
            </a:r>
          </a:p>
          <a:p>
            <a:pPr marL="0" lvl="0" indent="0" algn="ctr">
              <a:spcBef>
                <a:spcPts val="250"/>
              </a:spcBef>
              <a:buClr>
                <a:srgbClr val="F07F09"/>
              </a:buClr>
              <a:buNone/>
            </a:pPr>
            <a:r>
              <a:rPr lang="ru-RU" sz="1800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(</a:t>
            </a:r>
            <a:r>
              <a:rPr lang="ru-RU" sz="1800" dirty="0">
                <a:solidFill>
                  <a:srgbClr val="FF0000"/>
                </a:solidFill>
                <a:latin typeface="Monotype Corsiva" panose="03010101010201010101" pitchFamily="66" charset="0"/>
              </a:rPr>
              <a:t>под самовары, для подачи пищи) и как </a:t>
            </a:r>
            <a:r>
              <a:rPr lang="ru-RU" sz="1800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украшение</a:t>
            </a:r>
            <a:endParaRPr lang="ru-RU" sz="1800" dirty="0">
              <a:solidFill>
                <a:srgbClr val="FF0000"/>
              </a:solidFill>
              <a:latin typeface="Monotype Corsiva" panose="03010101010201010101" pitchFamily="66" charset="0"/>
            </a:endParaRPr>
          </a:p>
          <a:p>
            <a:pPr marL="285750" lvl="0" indent="-285750" algn="ctr">
              <a:spcBef>
                <a:spcPts val="250"/>
              </a:spcBef>
              <a:buClr>
                <a:srgbClr val="F07F09"/>
              </a:buClr>
              <a:buFont typeface="Wingdings" panose="05000000000000000000" pitchFamily="2" charset="2"/>
              <a:buChar char="v"/>
            </a:pPr>
            <a:r>
              <a:rPr lang="ru-RU" sz="1800" dirty="0">
                <a:solidFill>
                  <a:srgbClr val="FF0000"/>
                </a:solidFill>
                <a:latin typeface="Monotype Corsiva" panose="03010101010201010101" pitchFamily="66" charset="0"/>
              </a:rPr>
              <a:t>По форме подносы бывают круглые, восьмиугольные, комбинированные, прямоугольные, овальные и др.</a:t>
            </a:r>
          </a:p>
          <a:p>
            <a:pPr algn="ctr">
              <a:buFont typeface="Wingdings" panose="05000000000000000000" pitchFamily="2" charset="2"/>
              <a:buChar char="v"/>
            </a:pPr>
            <a:endParaRPr lang="ru-RU" dirty="0">
              <a:solidFill>
                <a:srgbClr val="FF0000"/>
              </a:solidFill>
              <a:latin typeface="Monotype Corsiva" panose="03010101010201010101" pitchFamily="66" charset="0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76200"/>
            <a:ext cx="1944687" cy="6934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209800" y="1752600"/>
            <a:ext cx="2471491" cy="228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638800" y="1740573"/>
            <a:ext cx="3185120" cy="23100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92341571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09800" y="274638"/>
            <a:ext cx="6723888" cy="132556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400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/>
            </a:r>
            <a:br>
              <a:rPr lang="ru-RU" sz="4400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</a:br>
            <a:r>
              <a:rPr lang="ru-RU" sz="4400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Богородская </a:t>
            </a:r>
            <a:r>
              <a:rPr lang="ru-RU" sz="4400" dirty="0">
                <a:solidFill>
                  <a:srgbClr val="002060"/>
                </a:solidFill>
                <a:latin typeface="Monotype Corsiva" panose="03010101010201010101" pitchFamily="66" charset="0"/>
              </a:rPr>
              <a:t>игрушка</a:t>
            </a:r>
            <a:br>
              <a:rPr lang="ru-RU" sz="4400" dirty="0">
                <a:solidFill>
                  <a:srgbClr val="002060"/>
                </a:solidFill>
                <a:latin typeface="Monotype Corsiva" panose="03010101010201010101" pitchFamily="66" charset="0"/>
              </a:rPr>
            </a:br>
            <a:endParaRPr lang="ru-RU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76200"/>
            <a:ext cx="1944687" cy="6934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3" name="Picture 3" descr="C:\Users\Анна\Desktop\s120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14600" y="1828800"/>
            <a:ext cx="5910036" cy="426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12649200" y="1447800"/>
            <a:ext cx="457200" cy="4800600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46681058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09800" y="274638"/>
            <a:ext cx="6723888" cy="1477962"/>
          </a:xfrm>
        </p:spPr>
        <p:txBody>
          <a:bodyPr>
            <a:normAutofit/>
          </a:bodyPr>
          <a:lstStyle/>
          <a:p>
            <a:pPr marL="285750" indent="-285750" algn="ctr">
              <a:buFont typeface="Wingdings" panose="05000000000000000000" pitchFamily="2" charset="2"/>
              <a:buChar char="v"/>
            </a:pPr>
            <a:r>
              <a:rPr lang="ru-RU" sz="1800" b="1" dirty="0">
                <a:solidFill>
                  <a:srgbClr val="002060"/>
                </a:solidFill>
                <a:effectLst/>
                <a:latin typeface="Monotype Corsiva" panose="03010101010201010101" pitchFamily="66" charset="0"/>
              </a:rPr>
              <a:t>Богородская резьба (Богородская игрушка)</a:t>
            </a:r>
            <a:r>
              <a:rPr lang="ru-RU" sz="1800" dirty="0">
                <a:solidFill>
                  <a:srgbClr val="002060"/>
                </a:solidFill>
                <a:effectLst/>
                <a:latin typeface="Monotype Corsiva" panose="03010101010201010101" pitchFamily="66" charset="0"/>
              </a:rPr>
              <a:t>  </a:t>
            </a:r>
            <a:r>
              <a:rPr lang="ru-RU" sz="1800" dirty="0" smtClean="0">
                <a:solidFill>
                  <a:srgbClr val="002060"/>
                </a:solidFill>
                <a:effectLst/>
                <a:latin typeface="Monotype Corsiva" panose="03010101010201010101" pitchFamily="66" charset="0"/>
              </a:rPr>
              <a:t>- русский </a:t>
            </a:r>
            <a:r>
              <a:rPr lang="ru-RU" sz="1800" dirty="0">
                <a:solidFill>
                  <a:srgbClr val="002060"/>
                </a:solidFill>
                <a:effectLst/>
                <a:latin typeface="Monotype Corsiva" panose="03010101010201010101" pitchFamily="66" charset="0"/>
              </a:rPr>
              <a:t>народный промысел, состоящий в изготовлении резных игрушек и скульптуры из мягких пород дерева (</a:t>
            </a:r>
            <a:r>
              <a:rPr lang="ru-RU" sz="1800" u="sng" dirty="0" smtClean="0">
                <a:solidFill>
                  <a:srgbClr val="002060"/>
                </a:solidFill>
                <a:effectLst/>
                <a:latin typeface="Monotype Corsiva" panose="03010101010201010101" pitchFamily="66" charset="0"/>
              </a:rPr>
              <a:t>липы</a:t>
            </a:r>
            <a:r>
              <a:rPr lang="ru-RU" sz="1800" dirty="0" smtClean="0">
                <a:solidFill>
                  <a:srgbClr val="002060"/>
                </a:solidFill>
                <a:effectLst/>
                <a:latin typeface="Monotype Corsiva" panose="03010101010201010101" pitchFamily="66" charset="0"/>
              </a:rPr>
              <a:t>, ольхи,</a:t>
            </a:r>
            <a:r>
              <a:rPr lang="ru-RU" sz="1800" dirty="0">
                <a:solidFill>
                  <a:srgbClr val="002060"/>
                </a:solidFill>
                <a:effectLst/>
                <a:latin typeface="Monotype Corsiva" panose="03010101010201010101" pitchFamily="66" charset="0"/>
              </a:rPr>
              <a:t> </a:t>
            </a:r>
            <a:r>
              <a:rPr lang="ru-RU" sz="1800" dirty="0" smtClean="0">
                <a:solidFill>
                  <a:srgbClr val="002060"/>
                </a:solidFill>
                <a:effectLst/>
                <a:latin typeface="Monotype Corsiva" panose="03010101010201010101" pitchFamily="66" charset="0"/>
              </a:rPr>
              <a:t>осины). </a:t>
            </a:r>
            <a:r>
              <a:rPr lang="ru-RU" sz="1800" dirty="0">
                <a:solidFill>
                  <a:srgbClr val="002060"/>
                </a:solidFill>
                <a:effectLst/>
                <a:latin typeface="Monotype Corsiva" panose="03010101010201010101" pitchFamily="66" charset="0"/>
              </a:rPr>
              <a:t>Его центром является посёлок </a:t>
            </a:r>
            <a:r>
              <a:rPr lang="ru-RU" sz="1800" dirty="0" err="1" smtClean="0">
                <a:solidFill>
                  <a:srgbClr val="002060"/>
                </a:solidFill>
                <a:effectLst/>
                <a:latin typeface="Monotype Corsiva" panose="03010101010201010101" pitchFamily="66" charset="0"/>
              </a:rPr>
              <a:t>Богородское</a:t>
            </a:r>
            <a:r>
              <a:rPr lang="ru-RU" sz="1800" dirty="0" smtClean="0">
                <a:solidFill>
                  <a:srgbClr val="002060"/>
                </a:solidFill>
                <a:effectLst/>
                <a:latin typeface="Monotype Corsiva" panose="03010101010201010101" pitchFamily="66" charset="0"/>
              </a:rPr>
              <a:t> Сергиево-Посадского района Московской области России</a:t>
            </a:r>
            <a:endParaRPr lang="ru-RU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76200"/>
            <a:ext cx="1944687" cy="6934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" descr="C:\Users\Анна\Desktop\imgpreview (7)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335397" y="4305300"/>
            <a:ext cx="2455678" cy="228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1266" name="Picture 2" descr="C:\Users\Анна\Desktop\imgpreview (8)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695950" y="4343400"/>
            <a:ext cx="3048000" cy="2209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1267" name="Picture 3" descr="C:\Users\Анна\Desktop\imgpreview (9)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695950" y="1905000"/>
            <a:ext cx="3048000" cy="2171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133600" y="1805075"/>
            <a:ext cx="2859272" cy="2371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950112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H="1">
            <a:off x="13030200" y="274638"/>
            <a:ext cx="152400" cy="1143000"/>
          </a:xfrm>
        </p:spPr>
        <p:txBody>
          <a:bodyPr/>
          <a:lstStyle/>
          <a:p>
            <a:r>
              <a:rPr lang="ru-RU" dirty="0" smtClean="0"/>
              <a:t>«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286000" y="0"/>
            <a:ext cx="6647688" cy="1295400"/>
          </a:xfrm>
        </p:spPr>
        <p:txBody>
          <a:bodyPr>
            <a:normAutofit/>
          </a:bodyPr>
          <a:lstStyle/>
          <a:p>
            <a:pPr marL="82296" indent="0" algn="ctr">
              <a:lnSpc>
                <a:spcPct val="150000"/>
              </a:lnSpc>
              <a:buNone/>
            </a:pPr>
            <a:r>
              <a:rPr lang="ru-RU" sz="4800" dirty="0" smtClean="0">
                <a:solidFill>
                  <a:srgbClr val="FF0000"/>
                </a:solidFill>
                <a:latin typeface="Monotype Corsiva" pitchFamily="66" charset="0"/>
              </a:rPr>
              <a:t>Хохломская роспись</a:t>
            </a:r>
            <a:endParaRPr lang="ru-RU" sz="4800" dirty="0"/>
          </a:p>
        </p:txBody>
      </p:sp>
      <p:pic>
        <p:nvPicPr>
          <p:cNvPr id="4" name="Picture 4" descr="C:\Users\НООС\Desktop\102336553_5e99e580bb6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943371" cy="6858000"/>
          </a:xfrm>
          <a:prstGeom prst="rect">
            <a:avLst/>
          </a:prstGeom>
          <a:noFill/>
        </p:spPr>
      </p:pic>
      <p:pic>
        <p:nvPicPr>
          <p:cNvPr id="5" name="Picture 2" descr="http://static3.depositphotos.com/1006438/212/v/950/depositphotos_2127627-Vector-hohloma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286000" y="4267200"/>
            <a:ext cx="4536504" cy="19758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Объект 3" descr="https://encrypted-tbn3.gstatic.com/images?q=tbn:ANd9GcSDrr4BVpcicYWEO1d_jU5CK2JiOudAh3IzYq624AP5KhCWZA2i"/>
          <p:cNvPicPr>
            <a:picLocks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360870" y="1567543"/>
            <a:ext cx="2324100" cy="19716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6" descr="https://encrypted-tbn1.gstatic.com/images?q=tbn:ANd9GcTPQPi88uh46wPqh622wvSKP3M6n35hfl7kzW6rr2y7UJrXgwDNEA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162800" y="3962400"/>
            <a:ext cx="1522170" cy="22667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4" descr="https://encrypted-tbn3.gstatic.com/images?q=tbn:ANd9GcRop1sokDzybh98w8r_CLGpoFy4zujhJfEpXbmmy89nwpjRYKN0K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438400" y="1567543"/>
            <a:ext cx="2793832" cy="21008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38400" y="274638"/>
            <a:ext cx="6400800" cy="1143000"/>
          </a:xfrm>
        </p:spPr>
        <p:txBody>
          <a:bodyPr>
            <a:normAutofit/>
          </a:bodyPr>
          <a:lstStyle/>
          <a:p>
            <a:pPr algn="ctr"/>
            <a:r>
              <a:rPr lang="ru-RU" sz="4800" dirty="0" smtClean="0">
                <a:solidFill>
                  <a:srgbClr val="FF0000"/>
                </a:solidFill>
                <a:latin typeface="Monotype Corsiva" pitchFamily="66" charset="0"/>
              </a:rPr>
              <a:t>Хохлома</a:t>
            </a:r>
            <a:endParaRPr lang="ru-RU" sz="4800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057400" y="3505200"/>
            <a:ext cx="6781800" cy="3048000"/>
          </a:xfrm>
        </p:spPr>
        <p:txBody>
          <a:bodyPr>
            <a:normAutofit/>
          </a:bodyPr>
          <a:lstStyle/>
          <a:p>
            <a:pPr marL="0" indent="0" algn="ctr">
              <a:lnSpc>
                <a:spcPct val="120000"/>
              </a:lnSpc>
              <a:buFont typeface="Wingdings" pitchFamily="2" charset="2"/>
              <a:buChar char="v"/>
            </a:pPr>
            <a:r>
              <a:rPr lang="ru-RU" sz="2200" b="1" dirty="0" smtClean="0">
                <a:solidFill>
                  <a:srgbClr val="FF0000"/>
                </a:solidFill>
                <a:latin typeface="Monotype Corsiva" pitchFamily="66" charset="0"/>
              </a:rPr>
              <a:t>Хохломская роспись, </a:t>
            </a:r>
            <a:r>
              <a:rPr lang="ru-RU" sz="2200" dirty="0" smtClean="0">
                <a:solidFill>
                  <a:srgbClr val="FF0000"/>
                </a:solidFill>
                <a:latin typeface="Monotype Corsiva" pitchFamily="66" charset="0"/>
              </a:rPr>
              <a:t>русский народны художественный промысел. Возник в 17 веке. Название происходит от села Хохлома. Декоративная роспись на деревянных изделиях (посуда, мебель) отличается тонким растительным узором, выполненным красным и черным (реже зеленым) тонами и золотом по золотистому фону. Посуда Хохломы создает ощущение Жаркого пламени. Она практична и нарядна.</a:t>
            </a:r>
          </a:p>
          <a:p>
            <a:endParaRPr lang="ru-RU" sz="2200" dirty="0"/>
          </a:p>
        </p:txBody>
      </p:sp>
      <p:pic>
        <p:nvPicPr>
          <p:cNvPr id="4" name="Picture 4" descr="C:\Users\НООС\Desktop\102336553_5e99e580bb6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943371" cy="6858000"/>
          </a:xfrm>
          <a:prstGeom prst="rect">
            <a:avLst/>
          </a:prstGeom>
          <a:noFill/>
        </p:spPr>
      </p:pic>
      <p:pic>
        <p:nvPicPr>
          <p:cNvPr id="5" name="Рисунок 4" descr="https://encrypted-tbn1.gstatic.com/images?q=tbn:ANd9GcS4UOwy16HKnGujT11U4Ui_rGuLYAkRraVRq8Vef2baTG9Ek36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362200" y="1371600"/>
            <a:ext cx="1880612" cy="2016224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2" descr="http://image026.mylivepage.ru/chunk26/5752670/2860/%D0%9B%D0%BE%D0%B6%D0%BA%D0%B0-%D1%85%D0%BE%D1%85%D0%BB%D0%BE%D0%BC%D0%B0-%D0%B4%D0%B5%D1%80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876800" y="1752600"/>
            <a:ext cx="1182501" cy="1296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Рисунок 6" descr="https://encrypted-tbn2.gstatic.com/images?q=tbn:ANd9GcTT6ImQfZfBEQGDS2y1pNgw_zfSNNOXbC3vWCabwRsgs9gnSkGcxw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58000" y="1066800"/>
            <a:ext cx="1847850" cy="24669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74638"/>
            <a:ext cx="6324600" cy="1143000"/>
          </a:xfrm>
        </p:spPr>
        <p:txBody>
          <a:bodyPr/>
          <a:lstStyle/>
          <a:p>
            <a:pPr algn="ctr"/>
            <a:r>
              <a:rPr lang="ru-RU" sz="4400" dirty="0" smtClean="0">
                <a:solidFill>
                  <a:srgbClr val="FF0000"/>
                </a:solidFill>
                <a:latin typeface="Monotype Corsiva" pitchFamily="66" charset="0"/>
              </a:rPr>
              <a:t>Дымковская игрушка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057400" y="1447800"/>
            <a:ext cx="6781800" cy="5029200"/>
          </a:xfrm>
        </p:spPr>
        <p:txBody>
          <a:bodyPr>
            <a:normAutofit/>
          </a:bodyPr>
          <a:lstStyle/>
          <a:p>
            <a:pPr algn="ctr">
              <a:buFont typeface="Wingdings" panose="05000000000000000000" pitchFamily="2" charset="2"/>
              <a:buChar char="v"/>
            </a:pPr>
            <a:r>
              <a:rPr lang="ru-RU" sz="2200" dirty="0" smtClean="0">
                <a:solidFill>
                  <a:srgbClr val="FF0000"/>
                </a:solidFill>
                <a:latin typeface="Monotype Corsiva" pitchFamily="66" charset="0"/>
              </a:rPr>
              <a:t>Дымковская глиняная игрушка – символ русского ремесла. Слобода Дымково стала родиной глиняной игрушки, расписанной и обожжённой в печи. Дымковские игрушки разнообразны: барышни,  лошадки, всадники на конях, расписные птицы. В формах игрушек, росписи и декоративных узорах прослеживается жизнь народа и характерные черты русской национальности.</a:t>
            </a:r>
          </a:p>
          <a:p>
            <a:endParaRPr lang="ru-RU" dirty="0"/>
          </a:p>
        </p:txBody>
      </p:sp>
      <p:pic>
        <p:nvPicPr>
          <p:cNvPr id="4" name="Picture 4" descr="C:\Users\НООС\Desktop\102336553_5e99e580bb6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943371" cy="6858000"/>
          </a:xfrm>
          <a:prstGeom prst="rect">
            <a:avLst/>
          </a:prstGeom>
          <a:noFill/>
        </p:spPr>
      </p:pic>
      <p:pic>
        <p:nvPicPr>
          <p:cNvPr id="5" name="Picture 6" descr="http://img0.liveinternet.ru/images/attach/c/6/90/318/90318876_0003003CHemznamenitoDymkovo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905000" y="4114800"/>
            <a:ext cx="1944216" cy="23330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Рисунок 5" descr="http://www.dekatop.com/wp-content/uploads/2011/04/prom_05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62400" y="4419600"/>
            <a:ext cx="2676525" cy="1815465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4" descr="http://www.korabl-kirov.ru/uploads/images/stories/proekti/income/museum/73804260_dymkovo_toys_18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58000" y="4114800"/>
            <a:ext cx="1772504" cy="23042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57400" y="274638"/>
            <a:ext cx="6858000" cy="1143000"/>
          </a:xfrm>
        </p:spPr>
        <p:txBody>
          <a:bodyPr/>
          <a:lstStyle/>
          <a:p>
            <a:pPr algn="ctr"/>
            <a:r>
              <a:rPr lang="ru-RU" sz="4400" dirty="0" smtClean="0">
                <a:solidFill>
                  <a:srgbClr val="FF0000"/>
                </a:solidFill>
                <a:latin typeface="Monotype Corsiva" pitchFamily="66" charset="0"/>
              </a:rPr>
              <a:t>Роспись Дымковской игрушки</a:t>
            </a:r>
            <a:endParaRPr lang="ru-RU" dirty="0"/>
          </a:p>
        </p:txBody>
      </p:sp>
      <p:pic>
        <p:nvPicPr>
          <p:cNvPr id="4" name="Picture 4" descr="C:\Users\НООС\Desktop\102336553_5e99e580bb6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943371" cy="6858000"/>
          </a:xfrm>
          <a:prstGeom prst="rect">
            <a:avLst/>
          </a:prstGeom>
          <a:noFill/>
        </p:spPr>
      </p:pic>
      <p:pic>
        <p:nvPicPr>
          <p:cNvPr id="5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133600" y="1219200"/>
            <a:ext cx="3200400" cy="2590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209800" y="4114800"/>
            <a:ext cx="3002825" cy="2403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7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562600" y="1676400"/>
            <a:ext cx="3312368" cy="43129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33600" y="274638"/>
            <a:ext cx="6800088" cy="2697162"/>
          </a:xfrm>
        </p:spPr>
        <p:txBody>
          <a:bodyPr>
            <a:noAutofit/>
          </a:bodyPr>
          <a:lstStyle/>
          <a:p>
            <a:pPr algn="ctr">
              <a:buFont typeface="Wingdings" pitchFamily="2" charset="2"/>
              <a:buChar char="v"/>
            </a:pPr>
            <a:r>
              <a:rPr lang="ru-RU" sz="2200" b="1" dirty="0" smtClean="0">
                <a:solidFill>
                  <a:srgbClr val="002060"/>
                </a:solidFill>
                <a:latin typeface="Monotype Corsiva" pitchFamily="66" charset="0"/>
              </a:rPr>
              <a:t>Гжель</a:t>
            </a:r>
            <a:r>
              <a:rPr lang="ru-RU" sz="2200" dirty="0" smtClean="0">
                <a:solidFill>
                  <a:srgbClr val="002060"/>
                </a:solidFill>
                <a:latin typeface="Monotype Corsiva" pitchFamily="66" charset="0"/>
              </a:rPr>
              <a:t> - народный керамический промысел. Необыкновенная фарфоровая посуда сине-белого цвета завораживает взор. Живописный регион Гжель расположен в Подмосковье. Голубая сказка, воплощенная мастерами Гжели в изящной посуде радует глаз и греет душу. Традиционный орнамент, используемый мастерами, синие и голубые цветы, листья, злаки и гжельская роза.</a:t>
            </a:r>
            <a:endParaRPr lang="ru-RU" sz="2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4600" y="5791200"/>
            <a:ext cx="5562600" cy="838200"/>
          </a:xfrm>
        </p:spPr>
        <p:txBody>
          <a:bodyPr>
            <a:noAutofit/>
          </a:bodyPr>
          <a:lstStyle/>
          <a:p>
            <a:pPr algn="r">
              <a:buNone/>
            </a:pPr>
            <a:r>
              <a:rPr lang="ru-RU" sz="4800" dirty="0" smtClean="0">
                <a:solidFill>
                  <a:srgbClr val="002060"/>
                </a:solidFill>
                <a:latin typeface="Monotype Corsiva" pitchFamily="66" charset="0"/>
              </a:rPr>
              <a:t>Гжель</a:t>
            </a:r>
            <a:endParaRPr lang="ru-RU" sz="4800" dirty="0"/>
          </a:p>
        </p:txBody>
      </p:sp>
      <p:pic>
        <p:nvPicPr>
          <p:cNvPr id="4" name="Picture 4" descr="C:\Users\НООС\Desktop\102336553_5e99e580bb6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943371" cy="6858000"/>
          </a:xfrm>
          <a:prstGeom prst="rect">
            <a:avLst/>
          </a:prstGeom>
          <a:noFill/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81599" y="3462337"/>
            <a:ext cx="3281751" cy="2209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410" name="Picture 2" descr="C:\Users\Анна\Desktop\2e925601c2ad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209800" y="3200400"/>
            <a:ext cx="2619287" cy="2733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33600" y="274638"/>
            <a:ext cx="6800088" cy="1143000"/>
          </a:xfrm>
        </p:spPr>
        <p:txBody>
          <a:bodyPr>
            <a:normAutofit/>
          </a:bodyPr>
          <a:lstStyle/>
          <a:p>
            <a:pPr algn="ctr"/>
            <a:r>
              <a:rPr lang="ru-RU" sz="4800" dirty="0" smtClean="0">
                <a:solidFill>
                  <a:srgbClr val="002060"/>
                </a:solidFill>
                <a:latin typeface="Monotype Corsiva" pitchFamily="66" charset="0"/>
              </a:rPr>
              <a:t>Гжельская роспись</a:t>
            </a:r>
            <a:endParaRPr lang="ru-RU" sz="4800" dirty="0"/>
          </a:p>
        </p:txBody>
      </p:sp>
      <p:pic>
        <p:nvPicPr>
          <p:cNvPr id="4" name="Picture 4" descr="C:\Users\НООС\Desktop\102336553_5e99e580bb6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943371" cy="6858000"/>
          </a:xfrm>
          <a:prstGeom prst="rect">
            <a:avLst/>
          </a:prstGeom>
          <a:noFill/>
        </p:spPr>
      </p:pic>
      <p:pic>
        <p:nvPicPr>
          <p:cNvPr id="5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flipH="1">
            <a:off x="13639799" y="1752600"/>
            <a:ext cx="76199" cy="1752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14600" y="1447800"/>
            <a:ext cx="2514600" cy="2590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3639799" y="4876800"/>
            <a:ext cx="76200" cy="1981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 descr="C:\Users\НООС\Desktop\49213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352800" y="4343400"/>
            <a:ext cx="4800600" cy="2133600"/>
          </a:xfrm>
          <a:prstGeom prst="rect">
            <a:avLst/>
          </a:prstGeom>
          <a:noFill/>
        </p:spPr>
      </p:pic>
      <p:pic>
        <p:nvPicPr>
          <p:cNvPr id="1028" name="Picture 4" descr="C:\Users\НООС\Desktop\98841039_gzhel_element_1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562600" y="1447800"/>
            <a:ext cx="2971800" cy="2667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74638"/>
            <a:ext cx="6248400" cy="1096962"/>
          </a:xfrm>
        </p:spPr>
        <p:txBody>
          <a:bodyPr/>
          <a:lstStyle/>
          <a:p>
            <a:pPr algn="ctr"/>
            <a:r>
              <a:rPr lang="ru-RU" sz="4400" dirty="0" smtClean="0">
                <a:solidFill>
                  <a:srgbClr val="C00000"/>
                </a:solidFill>
                <a:latin typeface="Monotype Corsiva" pitchFamily="66" charset="0"/>
              </a:rPr>
              <a:t>Городецкая роспись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33600" y="1295400"/>
            <a:ext cx="6705600" cy="5334000"/>
          </a:xfrm>
        </p:spPr>
        <p:txBody>
          <a:bodyPr>
            <a:normAutofit/>
          </a:bodyPr>
          <a:lstStyle/>
          <a:p>
            <a:pPr algn="ctr">
              <a:lnSpc>
                <a:spcPct val="110000"/>
              </a:lnSpc>
              <a:buFont typeface="Wingdings" panose="05000000000000000000" pitchFamily="2" charset="2"/>
              <a:buChar char="v"/>
            </a:pPr>
            <a:r>
              <a:rPr lang="ru-RU" sz="2200" b="1" dirty="0" smtClean="0">
                <a:solidFill>
                  <a:srgbClr val="C00000"/>
                </a:solidFill>
                <a:latin typeface="Monotype Corsiva" pitchFamily="66" charset="0"/>
              </a:rPr>
              <a:t>Городецкая роспись</a:t>
            </a:r>
            <a:r>
              <a:rPr lang="ru-RU" sz="2200" dirty="0" smtClean="0">
                <a:solidFill>
                  <a:srgbClr val="C00000"/>
                </a:solidFill>
                <a:latin typeface="Monotype Corsiva" pitchFamily="66" charset="0"/>
              </a:rPr>
              <a:t> - русский народный художественный промысел. </a:t>
            </a:r>
          </a:p>
          <a:p>
            <a:pPr marL="82296" indent="0" algn="ctr">
              <a:lnSpc>
                <a:spcPct val="110000"/>
              </a:lnSpc>
              <a:buNone/>
            </a:pPr>
            <a:r>
              <a:rPr lang="ru-RU" sz="2200" dirty="0" smtClean="0">
                <a:solidFill>
                  <a:srgbClr val="C00000"/>
                </a:solidFill>
                <a:latin typeface="Monotype Corsiva" pitchFamily="66" charset="0"/>
              </a:rPr>
              <a:t>Существует с середины XIX века в районе города Городец. Яркая, лаконичная городецкая роспись (жанровые сцены, фигурки коней, петухов, цветочные узоры), выполненная свободным мазком с белой и черной графической обводкой, украшала прялки, мебель, ставни, двери.</a:t>
            </a:r>
          </a:p>
          <a:p>
            <a:pPr>
              <a:buFont typeface="Wingdings" panose="05000000000000000000" pitchFamily="2" charset="2"/>
              <a:buChar char="v"/>
            </a:pPr>
            <a:endParaRPr lang="ru-RU" dirty="0"/>
          </a:p>
        </p:txBody>
      </p:sp>
      <p:pic>
        <p:nvPicPr>
          <p:cNvPr id="4" name="Picture 4" descr="C:\Users\НООС\Desktop\102336553_5e99e580bb6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943371" cy="6858000"/>
          </a:xfrm>
          <a:prstGeom prst="rect">
            <a:avLst/>
          </a:prstGeom>
          <a:noFill/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057400" y="4080164"/>
            <a:ext cx="1790700" cy="2552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239491" y="4562908"/>
            <a:ext cx="2333625" cy="1952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58000" y="4248150"/>
            <a:ext cx="2000250" cy="228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57400" y="274638"/>
            <a:ext cx="6876288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  <a:latin typeface="Monotype Corsiva" pitchFamily="66" charset="0"/>
              </a:rPr>
              <a:t/>
            </a:r>
            <a:br>
              <a:rPr lang="ru-RU" sz="4400" b="1" dirty="0" smtClean="0">
                <a:solidFill>
                  <a:srgbClr val="C00000"/>
                </a:solidFill>
                <a:latin typeface="Monotype Corsiva" pitchFamily="66" charset="0"/>
              </a:rPr>
            </a:br>
            <a:r>
              <a:rPr lang="ru-RU" sz="4400" b="1" dirty="0" smtClean="0">
                <a:solidFill>
                  <a:srgbClr val="FF0000"/>
                </a:solidFill>
                <a:latin typeface="Monotype Corsiva" pitchFamily="66" charset="0"/>
              </a:rPr>
              <a:t>Основные приемы городецкой росписи</a:t>
            </a:r>
            <a:r>
              <a:rPr lang="ru-RU" sz="4400" dirty="0" smtClean="0">
                <a:solidFill>
                  <a:srgbClr val="C00000"/>
                </a:solidFill>
                <a:latin typeface="Monotype Corsiva" pitchFamily="66" charset="0"/>
              </a:rPr>
              <a:t/>
            </a:r>
            <a:br>
              <a:rPr lang="ru-RU" sz="4400" dirty="0" smtClean="0">
                <a:solidFill>
                  <a:srgbClr val="C00000"/>
                </a:solidFill>
                <a:latin typeface="Monotype Corsiva" pitchFamily="66" charset="0"/>
              </a:rPr>
            </a:br>
            <a:endParaRPr lang="ru-RU" dirty="0"/>
          </a:p>
        </p:txBody>
      </p:sp>
      <p:pic>
        <p:nvPicPr>
          <p:cNvPr id="4" name="Picture 4" descr="C:\Users\НООС\Desktop\102336553_5e99e580bb6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943371" cy="6858000"/>
          </a:xfrm>
          <a:prstGeom prst="rect">
            <a:avLst/>
          </a:prstGeom>
          <a:noFill/>
        </p:spPr>
      </p:pic>
      <p:pic>
        <p:nvPicPr>
          <p:cNvPr id="2054" name="Picture 6" descr="C:\Users\НООС\Desktop\959_en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33600" y="2092036"/>
            <a:ext cx="2838450" cy="4000500"/>
          </a:xfrm>
          <a:prstGeom prst="rect">
            <a:avLst/>
          </a:prstGeom>
          <a:noFill/>
        </p:spPr>
      </p:pic>
      <p:pic>
        <p:nvPicPr>
          <p:cNvPr id="11" name="Picture 4" descr="C:\Users\НООС\Desktop\gorodets32.jpg"/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3106400" y="2590800"/>
            <a:ext cx="76200" cy="2156027"/>
          </a:xfrm>
          <a:prstGeom prst="rect">
            <a:avLst/>
          </a:prstGeom>
          <a:noFill/>
        </p:spPr>
      </p:pic>
      <p:pic>
        <p:nvPicPr>
          <p:cNvPr id="2055" name="Picture 7" descr="C:\Users\НООС\Desktop\6-3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75093" y="2092036"/>
            <a:ext cx="3867150" cy="3886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234</TotalTime>
  <Words>219</Words>
  <Application>Microsoft Office PowerPoint</Application>
  <PresentationFormat>Экран (4:3)</PresentationFormat>
  <Paragraphs>27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Солнцестояние</vt:lpstr>
      <vt:lpstr>Русские народные промыслы</vt:lpstr>
      <vt:lpstr>«</vt:lpstr>
      <vt:lpstr>Хохлома</vt:lpstr>
      <vt:lpstr>Дымковская игрушка</vt:lpstr>
      <vt:lpstr>Роспись Дымковской игрушки</vt:lpstr>
      <vt:lpstr>Гжель - народный керамический промысел. Необыкновенная фарфоровая посуда сине-белого цвета завораживает взор. Живописный регион Гжель расположен в Подмосковье. Голубая сказка, воплощенная мастерами Гжели в изящной посуде радует глаз и греет душу. Традиционный орнамент, используемый мастерами, синие и голубые цветы, листья, злаки и гжельская роза.</vt:lpstr>
      <vt:lpstr>Гжельская роспись</vt:lpstr>
      <vt:lpstr>Городецкая роспись</vt:lpstr>
      <vt:lpstr> Основные приемы городецкой росписи </vt:lpstr>
      <vt:lpstr>Городецкая роспись</vt:lpstr>
      <vt:lpstr>Жостовская роспись</vt:lpstr>
      <vt:lpstr> Жостовская роспись - народный промысел художественной росписи металлических подносов, существующий в деревне Жостово Московской  области. </vt:lpstr>
      <vt:lpstr>Особенности жостовской  росписи</vt:lpstr>
      <vt:lpstr> Богородская игрушка </vt:lpstr>
      <vt:lpstr>Богородская резьба (Богородская игрушка)  - русский народный промысел, состоящий в изготовлении резных игрушек и скульптуры из мягких пород дерева (липы, ольхи, осины). Его центром является посёлок Богородское Сергиево-Посадского района Московской области России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Русские народные промыслы</dc:title>
  <dc:creator>НООС</dc:creator>
  <cp:lastModifiedBy>Home</cp:lastModifiedBy>
  <cp:revision>70</cp:revision>
  <dcterms:created xsi:type="dcterms:W3CDTF">2018-11-11T06:33:08Z</dcterms:created>
  <dcterms:modified xsi:type="dcterms:W3CDTF">2023-01-19T04:30:35Z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1184232</vt:lpwstr>
  </property>
  <property fmtid="{D5CDD505-2E9C-101B-9397-08002B2CF9AE}" pid="3" name="NXPowerLiteSettings">
    <vt:lpwstr>F6000400038000</vt:lpwstr>
  </property>
  <property fmtid="{D5CDD505-2E9C-101B-9397-08002B2CF9AE}" pid="4" name="NXPowerLiteVersion">
    <vt:lpwstr>D4.3.1</vt:lpwstr>
  </property>
</Properties>
</file>