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81" r:id="rId2"/>
    <p:sldId id="265" r:id="rId3"/>
    <p:sldId id="283" r:id="rId4"/>
    <p:sldId id="290" r:id="rId5"/>
    <p:sldId id="289" r:id="rId6"/>
    <p:sldId id="285" r:id="rId7"/>
    <p:sldId id="286" r:id="rId8"/>
    <p:sldId id="287" r:id="rId9"/>
    <p:sldId id="291" r:id="rId10"/>
    <p:sldId id="29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F9289"/>
    <a:srgbClr val="FFFFFF"/>
    <a:srgbClr val="003374"/>
    <a:srgbClr val="3A5896"/>
    <a:srgbClr val="385592"/>
    <a:srgbClr val="173A8D"/>
    <a:srgbClr val="D6DEEA"/>
    <a:srgbClr val="E2DEDB"/>
    <a:srgbClr val="F1F1F1"/>
    <a:srgbClr val="1D3C7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>
        <p:scale>
          <a:sx n="71" d="100"/>
          <a:sy n="71" d="100"/>
        </p:scale>
        <p:origin x="-1326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9166"/>
          <a:stretch/>
        </p:blipFill>
        <p:spPr>
          <a:xfrm>
            <a:off x="-1" y="0"/>
            <a:ext cx="6552077" cy="685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7049"/>
          <a:stretch/>
        </p:blipFill>
        <p:spPr>
          <a:xfrm>
            <a:off x="3462867" y="0"/>
            <a:ext cx="5681133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0000"/>
            <a:ext cx="7886699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3084"/>
            <a:ext cx="7886699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13c34fd7ad2bb5cbe21cb7876055065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06471" y="4461600"/>
            <a:ext cx="4437529" cy="239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eng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93024" y="2501152"/>
            <a:ext cx="4450976" cy="2084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om-m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15330"/>
            <a:ext cx="4679576" cy="2342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4693024" cy="2597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5d77bd884f1bc04ab61e385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12341" y="0"/>
            <a:ext cx="4531659" cy="2568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1978136_ekonomicheski_aktivnoe_naseleni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2460813"/>
            <a:ext cx="4746812" cy="2371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5388" y="2245660"/>
            <a:ext cx="7288306" cy="439718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§ 2. Учить понятия.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Рубрика «Мои исследования» письменно в тетрадях</a:t>
            </a:r>
            <a:endParaRPr lang="ru-RU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0576" y="497541"/>
            <a:ext cx="7557248" cy="13178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Comic Sans MS" pitchFamily="66" charset="0"/>
              </a:rPr>
              <a:t>Домашнее задание: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35824" y="645459"/>
            <a:ext cx="4719917" cy="2823882"/>
          </a:xfrm>
          <a:prstGeom prst="rect">
            <a:avLst/>
          </a:prstGeom>
          <a:gradFill>
            <a:gsLst>
              <a:gs pos="0">
                <a:schemeClr val="accent3">
                  <a:lumMod val="110000"/>
                  <a:satMod val="105000"/>
                  <a:tint val="67000"/>
                  <a:alpha val="31000"/>
                </a:schemeClr>
              </a:gs>
              <a:gs pos="50000">
                <a:schemeClr val="accent3">
                  <a:lumMod val="105000"/>
                  <a:satMod val="103000"/>
                  <a:tint val="73000"/>
                </a:schemeClr>
              </a:gs>
              <a:gs pos="100000">
                <a:schemeClr val="accent3">
                  <a:lumMod val="105000"/>
                  <a:satMod val="109000"/>
                  <a:tint val="81000"/>
                </a:schemeClr>
              </a:gs>
            </a:gsLst>
          </a:gra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n w="0"/>
                <a:solidFill>
                  <a:srgbClr val="FF0000"/>
                </a:solidFill>
                <a:latin typeface="Georgia" pitchFamily="18" charset="0"/>
              </a:rPr>
              <a:t>Общественные ценности и общественное сознание</a:t>
            </a:r>
            <a:endParaRPr lang="en-US" sz="4000" b="1" i="1" dirty="0" smtClean="0">
              <a:ln w="0"/>
              <a:solidFill>
                <a:srgbClr val="FF0000"/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45106" y="255493"/>
            <a:ext cx="4450976" cy="307937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400" b="1" dirty="0">
              <a:ln w="0"/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4" name="Волна 3"/>
          <p:cNvSpPr/>
          <p:nvPr/>
        </p:nvSpPr>
        <p:spPr>
          <a:xfrm>
            <a:off x="134470" y="121023"/>
            <a:ext cx="1344705" cy="766483"/>
          </a:xfrm>
          <a:prstGeom prst="wav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Georgia" pitchFamily="18" charset="0"/>
                <a:ea typeface="Alexander" pitchFamily="18" charset="0"/>
                <a:cs typeface="Angsana New"/>
              </a:rPr>
              <a:t>§ 2</a:t>
            </a:r>
            <a:endParaRPr lang="ru-RU" b="1" dirty="0">
              <a:latin typeface="Georgia" pitchFamily="18" charset="0"/>
              <a:ea typeface="Alexander" pitchFamily="18" charset="0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769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94329" y="2084296"/>
            <a:ext cx="7207625" cy="150607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742950" indent="-742950" algn="ctr"/>
            <a:r>
              <a:rPr lang="ru-RU" altLang="ru-RU" sz="3200" b="1" dirty="0" smtClean="0">
                <a:solidFill>
                  <a:srgbClr val="002060"/>
                </a:solidFill>
                <a:latin typeface="Georgia" pitchFamily="18" charset="0"/>
              </a:rPr>
              <a:t>1. Узнать что такое «общественные ценности»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80883" y="3913094"/>
            <a:ext cx="7234518" cy="155985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3200" b="1" dirty="0" smtClean="0">
                <a:solidFill>
                  <a:schemeClr val="bg1"/>
                </a:solidFill>
                <a:latin typeface="Georgia" pitchFamily="18" charset="0"/>
              </a:rPr>
              <a:t>2. Познакомиться с понятием </a:t>
            </a:r>
          </a:p>
          <a:p>
            <a:pPr algn="ctr"/>
            <a:r>
              <a:rPr lang="ru-RU" altLang="ru-RU" sz="3200" b="1" dirty="0" smtClean="0">
                <a:solidFill>
                  <a:schemeClr val="bg1"/>
                </a:solidFill>
                <a:latin typeface="Georgia" pitchFamily="18" charset="0"/>
              </a:rPr>
              <a:t>«Общественное сознание»</a:t>
            </a:r>
            <a:endParaRPr lang="ru-RU" altLang="ru-RU" sz="32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02859" y="336177"/>
            <a:ext cx="4840941" cy="90095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План урока: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8388" y="309282"/>
            <a:ext cx="6078071" cy="92784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  <a:latin typeface="Georgia" pitchFamily="18" charset="0"/>
              </a:rPr>
              <a:t>Вспомним: </a:t>
            </a:r>
            <a:endParaRPr lang="ru-RU" sz="48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36376" y="1707777"/>
            <a:ext cx="6884895" cy="16943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Georgia" pitchFamily="18" charset="0"/>
              </a:rPr>
              <a:t>Что такое человеческие ценности?</a:t>
            </a:r>
            <a:endParaRPr lang="ru-RU" sz="36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3036" y="3830740"/>
            <a:ext cx="7960658" cy="181588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Истина,</a:t>
            </a:r>
          </a:p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 Добро                        Польза</a:t>
            </a:r>
          </a:p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Господство       Справедливость </a:t>
            </a:r>
          </a:p>
          <a:p>
            <a:pPr algn="ctr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Свобода        Красота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3412" y="3644153"/>
            <a:ext cx="8538882" cy="29718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ru-RU" sz="3200" b="1" i="1" u="sng" dirty="0" smtClean="0">
                <a:solidFill>
                  <a:srgbClr val="C00000"/>
                </a:solidFill>
                <a:latin typeface="Georgia" pitchFamily="18" charset="0"/>
              </a:rPr>
              <a:t>Ценности</a:t>
            </a:r>
            <a:r>
              <a:rPr lang="ru-RU" sz="3200" b="1" i="1" dirty="0" smtClean="0">
                <a:solidFill>
                  <a:schemeClr val="tx1"/>
                </a:solidFill>
                <a:latin typeface="Georgia" pitchFamily="18" charset="0"/>
              </a:rPr>
              <a:t> - это положительная значимость   чего-либо, не подвергающееся сомнению.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3200" b="1" i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Нравственные ценности служат </a:t>
            </a:r>
            <a:r>
              <a:rPr lang="ru-RU" sz="3200" b="1" i="1" u="sng" dirty="0" smtClean="0">
                <a:solidFill>
                  <a:srgbClr val="002060"/>
                </a:solidFill>
                <a:latin typeface="Georgia" pitchFamily="18" charset="0"/>
              </a:rPr>
              <a:t>идеалом</a:t>
            </a:r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 для всех людей.</a:t>
            </a:r>
            <a:endParaRPr lang="ru-RU" sz="32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6414" y="0"/>
            <a:ext cx="7597586" cy="672353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Общественные ценности</a:t>
            </a:r>
            <a:endParaRPr lang="ru-RU" sz="28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6413" y="672351"/>
            <a:ext cx="2272552" cy="6185647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  <a:cs typeface="Segoe UI Semilight" pitchFamily="34" charset="0"/>
              </a:rPr>
              <a:t>Понятие:</a:t>
            </a:r>
          </a:p>
          <a:p>
            <a:pPr algn="ctr"/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  <a:p>
            <a:pPr algn="ctr"/>
            <a:r>
              <a:rPr lang="ru-RU" sz="2300" b="1" i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Важнейшие</a:t>
            </a:r>
          </a:p>
          <a:p>
            <a:pPr algn="ctr"/>
            <a:r>
              <a:rPr lang="ru-RU" sz="2300" b="1" i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ценности:</a:t>
            </a:r>
          </a:p>
          <a:p>
            <a:pPr algn="ctr"/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Гуманизм</a:t>
            </a:r>
          </a:p>
          <a:p>
            <a:pPr algn="ctr"/>
            <a:endParaRPr lang="ru-RU" sz="2400" b="1" i="1" dirty="0">
              <a:solidFill>
                <a:srgbClr val="C00000"/>
              </a:solidFill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18965" y="672353"/>
            <a:ext cx="5325035" cy="6185647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Представления</a:t>
            </a:r>
            <a:r>
              <a:rPr lang="ru-RU" sz="2400" i="1" dirty="0" smtClean="0">
                <a:latin typeface="Georgia" pitchFamily="18" charset="0"/>
                <a:cs typeface="Times New Roman" pitchFamily="18" charset="0"/>
              </a:rPr>
              <a:t> о добре и зле, прекрасном и безобразном, об идеальной семье и государственном устройстве, 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выработанные человеческой культурой</a:t>
            </a:r>
            <a:r>
              <a:rPr lang="ru-RU" sz="2400" i="1" dirty="0" smtClean="0">
                <a:latin typeface="Georgia" pitchFamily="18" charset="0"/>
                <a:cs typeface="Times New Roman" pitchFamily="18" charset="0"/>
              </a:rPr>
              <a:t>.</a:t>
            </a:r>
          </a:p>
          <a:p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000" b="1" i="1" dirty="0" smtClean="0">
                <a:latin typeface="Georgia" pitchFamily="18" charset="0"/>
                <a:cs typeface="Times New Roman" pitchFamily="18" charset="0"/>
              </a:rPr>
              <a:t>Любовь к Родине</a:t>
            </a:r>
          </a:p>
          <a:p>
            <a:pPr marL="342900" indent="-342900">
              <a:buFontTx/>
              <a:buChar char="-"/>
            </a:pPr>
            <a:r>
              <a:rPr lang="ru-RU" sz="2000" b="1" i="1" dirty="0" smtClean="0">
                <a:latin typeface="Georgia" pitchFamily="18" charset="0"/>
                <a:cs typeface="Times New Roman" pitchFamily="18" charset="0"/>
              </a:rPr>
              <a:t>Гражданственность </a:t>
            </a: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(выполнение гражданином обязанностей, преданность Родине)</a:t>
            </a:r>
          </a:p>
          <a:p>
            <a:pPr marL="342900" indent="-342900">
              <a:buFontTx/>
              <a:buChar char="-"/>
            </a:pPr>
            <a:r>
              <a:rPr lang="ru-RU" sz="2000" b="1" i="1" dirty="0" smtClean="0">
                <a:latin typeface="Georgia" pitchFamily="18" charset="0"/>
                <a:cs typeface="Times New Roman" pitchFamily="18" charset="0"/>
              </a:rPr>
              <a:t>Патриотизм </a:t>
            </a: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(чувство любви и преданности к Отечеству, готовность подчинить свои интересы интересам страны)</a:t>
            </a:r>
            <a:endParaRPr lang="ru-RU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человеколюбие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  <a:p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18965" y="685800"/>
            <a:ext cx="5325035" cy="25146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818965" y="3307975"/>
            <a:ext cx="5325035" cy="233978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818965" y="5715000"/>
            <a:ext cx="5325035" cy="1143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12" descr="http://im3-tub-ru.yandex.net/i?id=e0845472e0813a5ed4fdda25733c06af-96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5669" y="4464424"/>
            <a:ext cx="1984247" cy="1250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2" descr="http://im1-tub-ru.yandex.net/i?id=7527dc90d1711565a25786f4b01df63e-53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39700" y="2057400"/>
            <a:ext cx="2002701" cy="11177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7230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457200" y="215152"/>
            <a:ext cx="8229600" cy="2637585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latin typeface="Georgia" pitchFamily="18" charset="0"/>
              </a:rPr>
              <a:t>Когда-то общество приветствовало и кровную вражду, и человеческие жертвоприношения, и рабство.</a:t>
            </a:r>
          </a:p>
          <a:p>
            <a:pPr>
              <a:buFont typeface="Arial" charset="0"/>
              <a:buNone/>
            </a:pPr>
            <a:endParaRPr lang="ru-RU" dirty="0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2311" y="1718983"/>
            <a:ext cx="8464829" cy="1439863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 как сегодня общество относится к этим явлениям?</a:t>
            </a:r>
          </a:p>
          <a:p>
            <a:pPr algn="ctr">
              <a:defRPr/>
            </a:pP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Почему? Объясните.</a:t>
            </a:r>
          </a:p>
        </p:txBody>
      </p:sp>
      <p:pic>
        <p:nvPicPr>
          <p:cNvPr id="4100" name="Picture 2" descr="http://img15.nnm.me/e/6/c/2/0/53e048c68d3c0f216221e5bee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258" y="3687482"/>
            <a:ext cx="4208929" cy="2939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4" descr="http://www.glunews.ru/thumbs/1000x1000/images/news/2016/e733eebb1a2583148a7295a467ac8b3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6790" y="3630706"/>
            <a:ext cx="4351229" cy="3002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061012" y="1371600"/>
            <a:ext cx="4854388" cy="532503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u="sng" dirty="0" smtClean="0">
                <a:solidFill>
                  <a:srgbClr val="FFFF00"/>
                </a:solidFill>
                <a:latin typeface="Georgia" pitchFamily="18" charset="0"/>
              </a:rPr>
              <a:t>Сознание</a:t>
            </a:r>
            <a:r>
              <a:rPr lang="ru-RU" sz="3600" b="1" dirty="0" smtClean="0">
                <a:solidFill>
                  <a:srgbClr val="FFFF00"/>
                </a:solidFill>
                <a:latin typeface="Georgia" pitchFamily="18" charset="0"/>
              </a:rPr>
              <a:t>- </a:t>
            </a:r>
            <a:r>
              <a:rPr lang="ru-RU" sz="3600" b="1" dirty="0" smtClean="0">
                <a:latin typeface="Georgia" pitchFamily="18" charset="0"/>
              </a:rPr>
              <a:t>способность человека ориентироваться в мире и с помощью разума контролировать свои действия.</a:t>
            </a:r>
          </a:p>
        </p:txBody>
      </p:sp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Georgia" pitchFamily="18" charset="0"/>
              </a:rPr>
              <a:t>Со временем изменилось </a:t>
            </a:r>
            <a:r>
              <a:rPr lang="ru-RU" b="1" i="1" u="sng" dirty="0" smtClean="0">
                <a:solidFill>
                  <a:srgbClr val="FF0000"/>
                </a:solidFill>
                <a:latin typeface="Georgia" pitchFamily="18" charset="0"/>
              </a:rPr>
              <a:t>общественное сознание.</a:t>
            </a:r>
          </a:p>
        </p:txBody>
      </p:sp>
      <p:pic>
        <p:nvPicPr>
          <p:cNvPr id="7" name="Рисунок 6" descr="cover2-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757" y="1331259"/>
            <a:ext cx="3634935" cy="2729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fotolia_agsandr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8259" y="4114800"/>
            <a:ext cx="3678903" cy="2568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88259" y="4388223"/>
            <a:ext cx="4334435" cy="204395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Совокупность представлений об окружающем мире, присущих отдельному человеку</a:t>
            </a:r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25788" y="4397188"/>
            <a:ext cx="4303059" cy="204395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Совокупность коллективных представлений о мироустройстве, присущих определённой эпохе 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33085"/>
            <a:ext cx="8579224" cy="929234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Что такое общественное сознание?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675965" y="2267510"/>
            <a:ext cx="1622893" cy="130940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438370" y="2280960"/>
            <a:ext cx="1585912" cy="125561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2971800" y="1438835"/>
            <a:ext cx="2877671" cy="88750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Georgia" pitchFamily="18" charset="0"/>
              </a:rPr>
              <a:t>Сознание</a:t>
            </a:r>
            <a:endParaRPr lang="ru-RU" sz="32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12342" y="3603812"/>
            <a:ext cx="4343400" cy="99508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Коллективное (общественное)</a:t>
            </a:r>
          </a:p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88258" y="3594847"/>
            <a:ext cx="4343400" cy="99508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Georgia" pitchFamily="18" charset="0"/>
              </a:rPr>
              <a:t>Индивидуальное</a:t>
            </a:r>
          </a:p>
          <a:p>
            <a:pPr algn="ctr"/>
            <a:endParaRPr lang="ru-RU" dirty="0"/>
          </a:p>
        </p:txBody>
      </p:sp>
      <p:pic>
        <p:nvPicPr>
          <p:cNvPr id="25" name="Рисунок 24" descr="image-2206-16224309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153" y="1331259"/>
            <a:ext cx="2595669" cy="1963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 descr="objetivo_une_pessoas-1536x11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51179" y="1371601"/>
            <a:ext cx="2725270" cy="2043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88259" y="954741"/>
            <a:ext cx="4787153" cy="572844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Величайший деятель Америки, </a:t>
            </a: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борец за права и свободу человека.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Прирожденный оратор стал </a:t>
            </a: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лауреатом Нобелевской премии мира</a:t>
            </a: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, а его </a:t>
            </a:r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идеи равенства</a:t>
            </a: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 стали основой для современного порядочного общества.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С его мнением согласна большая часть людей по всему миру.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День Мартина Лютера Кинга</a:t>
            </a:r>
            <a:b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- федеральный праздник США</a:t>
            </a: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, государственный выходной день, посвящённый борцу за права </a:t>
            </a:r>
            <a:r>
              <a:rPr lang="ru-RU" dirty="0" err="1" smtClean="0">
                <a:solidFill>
                  <a:schemeClr val="tx1"/>
                </a:solidFill>
                <a:latin typeface="Georgia" pitchFamily="18" charset="0"/>
              </a:rPr>
              <a:t>афроамериканцев</a:t>
            </a: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, лауреату Нобелевской премии мира Мартину Лютеру Кингу. Праздник отмечается ежегодно в третий понедельник января и приурочен ко дню рождения Кинга 15 января.</a:t>
            </a:r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76229" cy="6591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Мартин Лютер Кинг (1929-1968)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1026" name="Picture 2" descr="ÐÐ°ÑÑÐ¸Ð½ÐºÐ¸ Ð¿Ð¾ Ð·Ð°Ð¿ÑÐ¾ÑÑ Ð¼Ð°ÑÑÐ¸Ð½ Ð»ÑÑÐµÑ ÐºÐ¸Ð½Ð³"/>
          <p:cNvPicPr>
            <a:picLocks noChangeAspect="1" noChangeArrowheads="1"/>
          </p:cNvPicPr>
          <p:nvPr/>
        </p:nvPicPr>
        <p:blipFill>
          <a:blip r:embed="rId2" cstate="print"/>
          <a:srcRect r="15254"/>
          <a:stretch>
            <a:fillRect/>
          </a:stretch>
        </p:blipFill>
        <p:spPr bwMode="auto">
          <a:xfrm>
            <a:off x="5102951" y="1033645"/>
            <a:ext cx="3718320" cy="2839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ÐÐ°ÑÑÐ¸Ð½ÐºÐ¸ Ð¿Ð¾ Ð·Ð°Ð¿ÑÐ¾ÑÑ Ð´ÐµÐ½Ñ Ð¼Ð°ÑÑÐ¸Ð½Ð° Ð»ÑÑÐµÑÐ° ÐºÐ¸Ð½Ð³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6397" y="4129118"/>
            <a:ext cx="3791745" cy="24883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1026</TotalTime>
  <Words>313</Words>
  <Application>Microsoft Office PowerPoint</Application>
  <PresentationFormat>Экран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Со временем изменилось общественное сознание.</vt:lpstr>
      <vt:lpstr>Что такое общественное сознание?</vt:lpstr>
      <vt:lpstr>Мартин Лютер Кинг (1929-1968)</vt:lpstr>
      <vt:lpstr>Слайд 10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Учитель</cp:lastModifiedBy>
  <cp:revision>137</cp:revision>
  <dcterms:created xsi:type="dcterms:W3CDTF">2016-11-18T14:12:19Z</dcterms:created>
  <dcterms:modified xsi:type="dcterms:W3CDTF">2023-01-19T04:19:52Z</dcterms:modified>
</cp:coreProperties>
</file>