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324" r:id="rId2"/>
    <p:sldId id="325" r:id="rId3"/>
    <p:sldId id="326" r:id="rId4"/>
    <p:sldId id="327" r:id="rId5"/>
    <p:sldId id="328" r:id="rId6"/>
    <p:sldId id="329" r:id="rId7"/>
    <p:sldId id="280" r:id="rId8"/>
    <p:sldId id="330" r:id="rId9"/>
    <p:sldId id="332" r:id="rId10"/>
    <p:sldId id="331" r:id="rId11"/>
    <p:sldId id="333" r:id="rId12"/>
    <p:sldId id="334" r:id="rId13"/>
    <p:sldId id="335" r:id="rId14"/>
    <p:sldId id="317" r:id="rId15"/>
    <p:sldId id="337" r:id="rId16"/>
    <p:sldId id="33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5" autoAdjust="0"/>
    <p:restoredTop sz="94660"/>
  </p:normalViewPr>
  <p:slideViewPr>
    <p:cSldViewPr snapToGrid="0">
      <p:cViewPr>
        <p:scale>
          <a:sx n="60" d="100"/>
          <a:sy n="60" d="100"/>
        </p:scale>
        <p:origin x="-888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F777B-4546-41DB-A652-5AE1756EC81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0AF10-1511-4A68-B842-98A522F9F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5715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9F4F5-FFF4-477C-BB1A-01050035AD7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6952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9684" y="449705"/>
            <a:ext cx="11257613" cy="19748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Вспомните:</a:t>
            </a:r>
          </a:p>
          <a:p>
            <a:pPr marL="742950" indent="-742950" algn="ctr">
              <a:buAutoNum type="arabicParenR"/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Что такое 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социальные нормы?</a:t>
            </a:r>
          </a:p>
          <a:p>
            <a:pPr marL="514350" indent="-514350" algn="ctr">
              <a:buAutoNum type="arabicParenR"/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Каково главное значение социальных норм?</a:t>
            </a:r>
            <a:endParaRPr lang="ru-RU" sz="32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6967" y="2687783"/>
            <a:ext cx="11242623" cy="2756372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Социальные нормы  -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общие правила и образцы поведения людей в обществе, определенные сложившимися общественными отношениями.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8" name="Рисунок 7" descr="hello_html_5938747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508" y="4272197"/>
            <a:ext cx="2462838" cy="2810656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6841" y="299545"/>
            <a:ext cx="11477297" cy="14819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Georgia" pitchFamily="18" charset="0"/>
              </a:rPr>
              <a:t>Основные </a:t>
            </a:r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категории морали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903" y="2159876"/>
            <a:ext cx="5344511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Долг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Обязанность индивида действовать в соответствии с требованиями общества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3655" y="2154621"/>
            <a:ext cx="5344511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Достоинство </a:t>
            </a:r>
          </a:p>
          <a:p>
            <a:pPr algn="ctr"/>
            <a:r>
              <a:rPr lang="ru-RU" sz="2200" b="1" dirty="0" smtClean="0">
                <a:latin typeface="Georgia" pitchFamily="18" charset="0"/>
              </a:rPr>
              <a:t>Самооценка личности, осознание ею своих качеств, способностей, выполненного долга</a:t>
            </a:r>
            <a:endParaRPr lang="ru-RU" sz="22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0414" y="4330262"/>
            <a:ext cx="11135710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Честь 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Осознание индивидом своего общественного значения и требование признания этого значения со стороны общества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69328"/>
          </a:xfrm>
          <a:solidFill>
            <a:srgbClr val="00206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3. </a:t>
            </a:r>
            <a:r>
              <a:rPr lang="ru-RU" b="1" cap="none" dirty="0" smtClean="0">
                <a:solidFill>
                  <a:schemeClr val="bg1"/>
                </a:solidFill>
                <a:latin typeface="Georgia" pitchFamily="18" charset="0"/>
              </a:rPr>
              <a:t>Влияние морали на жизнь человека и общества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62607" y="1340767"/>
            <a:ext cx="11430000" cy="52807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000" b="1" cap="none" dirty="0" smtClean="0">
                <a:solidFill>
                  <a:srgbClr val="C00000"/>
                </a:solidFill>
                <a:latin typeface="Georgia" pitchFamily="18" charset="0"/>
              </a:rPr>
              <a:t>Нравственная свобода- </a:t>
            </a:r>
            <a:r>
              <a:rPr lang="ru-RU" sz="3000" b="1" cap="none" dirty="0" smtClean="0">
                <a:latin typeface="Georgia" pitchFamily="18" charset="0"/>
              </a:rPr>
              <a:t>связана с превращением моральных требований в личные убеждения человека. </a:t>
            </a:r>
          </a:p>
          <a:p>
            <a:r>
              <a:rPr lang="ru-RU" sz="3000" b="1" u="sng" cap="none" dirty="0" smtClean="0">
                <a:solidFill>
                  <a:srgbClr val="002060"/>
                </a:solidFill>
                <a:latin typeface="Georgia" pitchFamily="18" charset="0"/>
              </a:rPr>
              <a:t>Проявляется:</a:t>
            </a:r>
          </a:p>
          <a:p>
            <a:pPr>
              <a:buFont typeface="Wingdings" pitchFamily="2" charset="2"/>
              <a:buChar char="v"/>
            </a:pPr>
            <a:r>
              <a:rPr lang="ru-RU" sz="3000" b="1" cap="none" dirty="0" smtClean="0">
                <a:latin typeface="Georgia" pitchFamily="18" charset="0"/>
              </a:rPr>
              <a:t> В умении давать нравственную оценку поступков, </a:t>
            </a:r>
          </a:p>
          <a:p>
            <a:pPr>
              <a:buFont typeface="Wingdings" pitchFamily="2" charset="2"/>
              <a:buChar char="v"/>
            </a:pPr>
            <a:r>
              <a:rPr lang="ru-RU" sz="3000" b="1" cap="none" dirty="0" smtClean="0">
                <a:latin typeface="Georgia" pitchFamily="18" charset="0"/>
              </a:rPr>
              <a:t>Предвидеть последствия своих поступков,</a:t>
            </a:r>
          </a:p>
          <a:p>
            <a:pPr>
              <a:buFont typeface="Wingdings" pitchFamily="2" charset="2"/>
              <a:buChar char="v"/>
            </a:pPr>
            <a:r>
              <a:rPr lang="ru-RU" sz="3000" b="1" cap="none" dirty="0" smtClean="0">
                <a:latin typeface="Georgia" pitchFamily="18" charset="0"/>
              </a:rPr>
              <a:t> Делать нравственный выбор,</a:t>
            </a:r>
          </a:p>
          <a:p>
            <a:pPr>
              <a:buFont typeface="Wingdings" pitchFamily="2" charset="2"/>
              <a:buChar char="v"/>
            </a:pPr>
            <a:r>
              <a:rPr lang="ru-RU" sz="3000" b="1" cap="none" dirty="0" smtClean="0">
                <a:latin typeface="Georgia" pitchFamily="18" charset="0"/>
              </a:rPr>
              <a:t> Контролировать свое поведение.</a:t>
            </a:r>
            <a:endParaRPr lang="ru-RU" sz="3000" b="1" cap="none" dirty="0">
              <a:latin typeface="Georgia" pitchFamily="18" charset="0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290441" y="1182414"/>
            <a:ext cx="5691352" cy="52026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914400">
              <a:buFont typeface="Wingdings" pitchFamily="2" charset="2"/>
              <a:buChar char="v"/>
              <a:defRPr/>
            </a:pPr>
            <a:r>
              <a:rPr lang="ru-RU" sz="2400" b="1" kern="0" dirty="0" smtClean="0">
                <a:solidFill>
                  <a:schemeClr val="tx1"/>
                </a:solidFill>
                <a:latin typeface="Georgia" pitchFamily="18" charset="0"/>
              </a:rPr>
              <a:t>Китайский философ Конфуций на вопрос ученика, можно ли всю жизнь руководствоваться одним словом, ответил: </a:t>
            </a:r>
          </a:p>
          <a:p>
            <a:pPr lvl="0" algn="ctr" defTabSz="914400">
              <a:defRPr/>
            </a:pPr>
            <a:r>
              <a:rPr lang="ru-RU" sz="24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«Не делай другому того, чего не желаешь себе». </a:t>
            </a:r>
          </a:p>
          <a:p>
            <a:pPr lvl="0" defTabSz="914400">
              <a:buFont typeface="Wingdings" pitchFamily="2" charset="2"/>
              <a:buChar char="v"/>
              <a:defRPr/>
            </a:pPr>
            <a:endParaRPr lang="ru-RU" sz="2400" b="1" kern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 defTabSz="914400">
              <a:buFont typeface="Wingdings" pitchFamily="2" charset="2"/>
              <a:buChar char="v"/>
              <a:defRPr/>
            </a:pPr>
            <a:r>
              <a:rPr lang="ru-RU" sz="2400" b="1" kern="0" dirty="0" smtClean="0">
                <a:solidFill>
                  <a:schemeClr val="tx1"/>
                </a:solidFill>
                <a:latin typeface="Georgia" pitchFamily="18" charset="0"/>
              </a:rPr>
              <a:t>Одно из изречений Будды гласит: </a:t>
            </a:r>
            <a:r>
              <a:rPr lang="ru-RU" sz="24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«Как он поучает другого, так пусть поступает и сам»</a:t>
            </a:r>
            <a:endParaRPr lang="ru-RU" sz="2400" kern="0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058" y="0"/>
            <a:ext cx="10364451" cy="1131455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 ЗОЛОТОЕ ПРАВИЛО МОРАЛИ»</a:t>
            </a: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415646" y="2325050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5964" y="5722883"/>
            <a:ext cx="4519001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kern="0" dirty="0" smtClean="0">
                <a:solidFill>
                  <a:srgbClr val="002060"/>
                </a:solidFill>
                <a:latin typeface="Georgia" pitchFamily="18" charset="0"/>
              </a:rPr>
              <a:t>Конфуций (</a:t>
            </a:r>
            <a:r>
              <a:rPr lang="ru-RU" b="1" kern="0" dirty="0" err="1" smtClean="0">
                <a:solidFill>
                  <a:srgbClr val="002060"/>
                </a:solidFill>
                <a:latin typeface="Georgia" pitchFamily="18" charset="0"/>
              </a:rPr>
              <a:t>ок</a:t>
            </a:r>
            <a:r>
              <a:rPr lang="ru-RU" b="1" kern="0" dirty="0" smtClean="0">
                <a:solidFill>
                  <a:srgbClr val="002060"/>
                </a:solidFill>
                <a:latin typeface="Georgia" pitchFamily="18" charset="0"/>
              </a:rPr>
              <a:t>. 551г. до н.э- 479 г. до н.э)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2290" name="Picture 2" descr="https://savagefacts.com/wp-content/uploads/2018/09/Confucian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6289"/>
            <a:ext cx="6091524" cy="448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986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>
        <p:cut/>
      </p:transition>
    </mc:Choice>
    <mc:Fallback>
      <p:transition advClick="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6290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 ЗОЛОТОЕ ПРАВИЛО МОРАЛИ»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404092" y="1024759"/>
            <a:ext cx="11233248" cy="3356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9043" y="4622485"/>
            <a:ext cx="11041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Georgia" pitchFamily="18" charset="0"/>
              </a:rPr>
              <a:t>В Сунне, мусульманском предании о жизни и деятельности пророка Мухаммада, сказано: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«Чего в другом не любишь, того и сам не делай»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</p:txBody>
      </p:sp>
      <p:sp>
        <p:nvSpPr>
          <p:cNvPr id="6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55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841" y="1576552"/>
            <a:ext cx="11493062" cy="49819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13945"/>
          </a:xfr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pPr algn="ctr"/>
            <a:r>
              <a:rPr lang="ru-RU" b="1" i="1" cap="none" dirty="0" smtClean="0">
                <a:solidFill>
                  <a:schemeClr val="bg1"/>
                </a:solidFill>
                <a:latin typeface="Georgia" pitchFamily="18" charset="0"/>
              </a:rPr>
              <a:t>Роль морали в современном мире</a:t>
            </a:r>
            <a:r>
              <a:rPr lang="ru-RU" sz="4400" b="1" dirty="0" smtClean="0">
                <a:solidFill>
                  <a:schemeClr val="bg1"/>
                </a:solidFill>
              </a:rPr>
              <a:t>: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88731" y="1714488"/>
            <a:ext cx="11322309" cy="478634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cap="none" dirty="0" smtClean="0">
                <a:latin typeface="Georgia" pitchFamily="18" charset="0"/>
              </a:rPr>
              <a:t>Регулирует поведение человека во всех сферах общественной жизни;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cap="none" dirty="0" smtClean="0">
                <a:solidFill>
                  <a:srgbClr val="002060"/>
                </a:solidFill>
                <a:latin typeface="Georgia" pitchFamily="18" charset="0"/>
              </a:rPr>
              <a:t>Является жизненным ориентиром для человека, стремящегося к самосовершенствованию;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cap="none" dirty="0" smtClean="0">
                <a:latin typeface="Georgia" pitchFamily="18" charset="0"/>
              </a:rPr>
              <a:t>Формирует нравственный облик личности;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cap="none" dirty="0" smtClean="0">
                <a:solidFill>
                  <a:srgbClr val="002060"/>
                </a:solidFill>
                <a:latin typeface="Georgia" pitchFamily="18" charset="0"/>
              </a:rPr>
              <a:t>Обеспечивает единство и согласованность взаимодействия людей в самых разнообразных обстоятельствах, поскольку соблюдение людьми всеобщих моральных принципов делает их поведение предсказуемым.</a:t>
            </a:r>
          </a:p>
          <a:p>
            <a:endParaRPr lang="ru-RU" dirty="0"/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56121" y="3672590"/>
            <a:ext cx="2035879" cy="318541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635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7821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БЛАГОТВОРИТЕЛЬНОСТЬ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"/>
          <a:stretch/>
        </p:blipFill>
        <p:spPr bwMode="auto">
          <a:xfrm>
            <a:off x="263691" y="908720"/>
            <a:ext cx="5568619" cy="3105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217" y="908720"/>
            <a:ext cx="4877397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7382" y="4509120"/>
            <a:ext cx="11180687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Сегодня в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лица</a:t>
            </a:r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, общественные и религиозные организации. В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 России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благотворительностью занимаются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частные не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действуют десятки фондов помощи детям. Среди них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«Подари жизнь», «Мир детям», «Детские сердца», «Созидание», «Волонтёры в помощь детям-сиротам» </a:t>
            </a:r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и др.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247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61241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БЛАГОТВОРИТЕЛЬНОСТЬ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3143" y="1196754"/>
            <a:ext cx="5090324" cy="2520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43143" y="3597550"/>
            <a:ext cx="50653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>
                <a:latin typeface="Candara" pitchFamily="34" charset="0"/>
              </a:rPr>
              <a:t>Фонд </a:t>
            </a: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«Подари жизнь»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ru-RU" sz="2600" b="1" dirty="0">
                <a:latin typeface="Candara" pitchFamily="34" charset="0"/>
              </a:rPr>
              <a:t>создан 27 ноября </a:t>
            </a:r>
            <a:r>
              <a:rPr lang="ru-RU" sz="2600" b="1" dirty="0" smtClean="0">
                <a:latin typeface="Candara" pitchFamily="34" charset="0"/>
              </a:rPr>
              <a:t>2006 </a:t>
            </a:r>
            <a:r>
              <a:rPr lang="ru-RU" sz="2600" b="1" dirty="0">
                <a:latin typeface="Candara" pitchFamily="34" charset="0"/>
              </a:rPr>
              <a:t>года.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2607" y="4890213"/>
            <a:ext cx="11439037" cy="16927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>
                <a:solidFill>
                  <a:srgbClr val="E78A5C">
                    <a:lumMod val="50000"/>
                  </a:srgbClr>
                </a:solidFill>
                <a:latin typeface="Georgia" pitchFamily="18" charset="0"/>
              </a:rPr>
              <a:t>Учредители фонда – </a:t>
            </a: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Дина </a:t>
            </a:r>
            <a:r>
              <a:rPr lang="ru-RU" sz="2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Корзун</a:t>
            </a:r>
            <a:endParaRPr lang="ru-RU" sz="2600" b="1" dirty="0" smtClean="0">
              <a:solidFill>
                <a:srgbClr val="E78A5C">
                  <a:lumMod val="50000"/>
                </a:srgbClr>
              </a:solidFill>
              <a:latin typeface="Georgia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rgbClr val="002060"/>
                </a:solidFill>
                <a:latin typeface="Georgia" pitchFamily="18" charset="0"/>
              </a:rPr>
              <a:t>Цель</a:t>
            </a:r>
            <a:r>
              <a:rPr lang="ru-RU" sz="2600" b="1" dirty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ru-RU" sz="2600" b="1" dirty="0">
                <a:solidFill>
                  <a:schemeClr val="tx1"/>
                </a:solidFill>
                <a:latin typeface="Georgia" pitchFamily="18" charset="0"/>
              </a:rPr>
              <a:t>оказание социальной и психологической помощи детям больным раком, а также нахождению средств на их лечение и реабилитацию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9" name="Рисунок 8" descr="3-3-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186" y="1198178"/>
            <a:ext cx="6308880" cy="3358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291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fde75a5502b4bc6c278fb6cc3a70d4e.jpe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219201"/>
            <a:ext cx="12192000" cy="56388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192000" cy="123305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К какому виду социальных норм относится данная иллюстрация?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rezentacii.org/uploads/files/18/11/102270/data/pres/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66109"/>
            <a:ext cx="12191999" cy="43918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81" y="512618"/>
            <a:ext cx="11365646" cy="2015836"/>
          </a:xfrm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latin typeface="Georgia" pitchFamily="18" charset="0"/>
              </a:rPr>
              <a:t>Тема урока: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§ 3. Как мораль влияет на жизнь человека и общества. 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94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0029-040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717" y="1"/>
            <a:ext cx="5113283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42219" y="477100"/>
            <a:ext cx="5951095" cy="89941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496947" y="2458388"/>
            <a:ext cx="7779895" cy="1019331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1. Познакомится с понятиями «мораль», «нравственность». 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486726" y="3701664"/>
            <a:ext cx="7779895" cy="1019331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2. Понимать представления о добре и зле </a:t>
            </a:r>
          </a:p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503079" y="4943804"/>
            <a:ext cx="7779895" cy="1019331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3. Познакомиться с влиянием морали на жизнь человека и общества</a:t>
            </a:r>
          </a:p>
        </p:txBody>
      </p:sp>
      <p:pic>
        <p:nvPicPr>
          <p:cNvPr id="14" name="Picture 2" descr="http://clipart-library.com/images/rcnr65p5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474076" cy="16080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35"/>
          <a:stretch/>
        </p:blipFill>
        <p:spPr>
          <a:xfrm>
            <a:off x="1" y="6006663"/>
            <a:ext cx="972170" cy="8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7309" y="290945"/>
            <a:ext cx="10931236" cy="10945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Прочитайте п. «Что такое мораль» на с. 1</a:t>
            </a:r>
            <a:r>
              <a:rPr lang="en-US" sz="3600" b="1" dirty="0" smtClean="0">
                <a:solidFill>
                  <a:schemeClr val="bg1"/>
                </a:solidFill>
                <a:latin typeface="Georgia" pitchFamily="18" charset="0"/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5959" y="4283606"/>
            <a:ext cx="5150069" cy="232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9382" y="1690255"/>
            <a:ext cx="11734800" cy="24384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— Что такое мораль? 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— Какова основная функция морали?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— В чем отличие морали и нравственности?</a:t>
            </a:r>
          </a:p>
          <a:p>
            <a:pPr algn="ctr"/>
            <a:endParaRPr lang="ru-RU" dirty="0"/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9186" y="3672590"/>
            <a:ext cx="1495597" cy="318541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62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26005" y="262870"/>
            <a:ext cx="5860795" cy="809185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Мораль</a:t>
            </a:r>
            <a:endParaRPr kumimoji="0" lang="ru-RU" sz="4400" b="0" i="1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310" y="1434662"/>
            <a:ext cx="11587656" cy="20652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Особые правила, регулирующие поведение человека, его отношение к другим людям, к окружающей среде и к самому себе с позиций добра и зла, справедливости и  несправедливости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Picture 2" descr="http://www.vseznaika.org/wp-content/uploads/2019/09/5b140a2ea26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91448" y="0"/>
            <a:ext cx="1800552" cy="13515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5669" y="3972910"/>
            <a:ext cx="5376041" cy="24751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Мораль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atin typeface="Georgia" pitchFamily="18" charset="0"/>
              </a:rPr>
              <a:t>Обозначают высокие, «вечные» идеалы и нормы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5490" y="3967654"/>
            <a:ext cx="5833241" cy="24751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Нравственность </a:t>
            </a:r>
          </a:p>
          <a:p>
            <a:pPr algn="ctr"/>
            <a:r>
              <a:rPr lang="ru-RU" sz="2800" b="1" dirty="0" smtClean="0">
                <a:latin typeface="Georgia" pitchFamily="18" charset="0"/>
              </a:rPr>
              <a:t>Используют применительно к поведению людей определенной эпохи в обыденной жизни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6331" y="204486"/>
            <a:ext cx="3342290" cy="2288410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eorgia" pitchFamily="18" charset="0"/>
              </a:rPr>
              <a:t>Форма </a:t>
            </a:r>
            <a:r>
              <a:rPr lang="ru-RU" sz="2400" b="1" dirty="0" smtClean="0">
                <a:latin typeface="Georgia" pitchFamily="18" charset="0"/>
              </a:rPr>
              <a:t>общественного </a:t>
            </a:r>
            <a:r>
              <a:rPr lang="ru-RU" sz="2400" b="1" dirty="0">
                <a:latin typeface="Georgia" pitchFamily="18" charset="0"/>
              </a:rPr>
              <a:t>сознания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91202" y="3789041"/>
            <a:ext cx="3217626" cy="2571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Явление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культурно-историческое</a:t>
            </a:r>
            <a:r>
              <a:rPr lang="ru-RU" sz="2400" b="1" dirty="0">
                <a:solidFill>
                  <a:schemeClr val="tx1"/>
                </a:solidFill>
                <a:latin typeface="Georgia" pitchFamily="18" charset="0"/>
              </a:rPr>
              <a:t>, классовое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71047" y="204486"/>
            <a:ext cx="3606249" cy="300849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Сформировалась </a:t>
            </a:r>
            <a:r>
              <a:rPr lang="ru-RU" sz="2400" b="1" dirty="0">
                <a:latin typeface="Georgia" pitchFamily="18" charset="0"/>
              </a:rPr>
              <a:t>вместе с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возникновением </a:t>
            </a:r>
            <a:r>
              <a:rPr lang="ru-RU" sz="2400" b="1" dirty="0">
                <a:latin typeface="Georgia" pitchFamily="18" charset="0"/>
              </a:rPr>
              <a:t>человеческого общества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9090" y="204486"/>
            <a:ext cx="3043944" cy="3008490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eorgia" pitchFamily="18" charset="0"/>
              </a:rPr>
              <a:t>Предмет изучения этики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30167" y="3789040"/>
            <a:ext cx="3005594" cy="2570584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Georgia" pitchFamily="18" charset="0"/>
              </a:rPr>
              <a:t>Связана со всеми сферами </a:t>
            </a:r>
            <a:r>
              <a:rPr lang="ru-RU" sz="2400" b="1" dirty="0" smtClean="0">
                <a:latin typeface="Georgia" pitchFamily="18" charset="0"/>
              </a:rPr>
              <a:t>общественной </a:t>
            </a:r>
            <a:r>
              <a:rPr lang="ru-RU" sz="2400" b="1" dirty="0">
                <a:latin typeface="Georgia" pitchFamily="18" charset="0"/>
              </a:rPr>
              <a:t>жизни</a:t>
            </a:r>
          </a:p>
        </p:txBody>
      </p: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flipV="1">
            <a:off x="6159980" y="2492896"/>
            <a:ext cx="0" cy="158417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032104" y="3212976"/>
            <a:ext cx="838944" cy="93610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26069" y="2963917"/>
            <a:ext cx="1677843" cy="11851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315200" y="4587766"/>
            <a:ext cx="976002" cy="64143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935760" y="4792717"/>
            <a:ext cx="967316" cy="43648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4408360" y="4077072"/>
            <a:ext cx="3503240" cy="1274440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Georgia" pitchFamily="18" charset="0"/>
              </a:rPr>
              <a:t>Мораль</a:t>
            </a:r>
            <a:r>
              <a:rPr lang="ru-RU" sz="4000" b="1" dirty="0"/>
              <a:t> 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94689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607" y="409903"/>
            <a:ext cx="5407572" cy="2475187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Добро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Связано с бескорыстным и искренним стремлением к осуществлению блага, созиданию.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3655" y="420413"/>
            <a:ext cx="5407572" cy="24804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Зло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Связано с намеренным причинением вреда, ущерба, страданий. Воплощает отрицательные качества и поступки людей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Рисунок 5" descr="sYSS4K2Oq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37" y="3061138"/>
            <a:ext cx="5389180" cy="379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v-chem-prichina-detskoj-agressii-vinovaty-geny-ili-vashe-vospitanie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380" y="3058510"/>
            <a:ext cx="5486399" cy="379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6841" y="299545"/>
            <a:ext cx="11477297" cy="14819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Выпишите основные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категории морали </a:t>
            </a:r>
            <a:r>
              <a:rPr lang="ru-RU" sz="3200" b="1" dirty="0" smtClean="0">
                <a:latin typeface="Georgia" pitchFamily="18" charset="0"/>
              </a:rPr>
              <a:t>и дайте им определение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903" y="2159876"/>
            <a:ext cx="5344511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3655" y="2154621"/>
            <a:ext cx="5344511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0414" y="4330262"/>
            <a:ext cx="11135710" cy="1907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latin typeface="Georgia" pitchFamily="18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233</TotalTime>
  <Words>626</Words>
  <Application>Microsoft Office PowerPoint</Application>
  <PresentationFormat>Произвольный</PresentationFormat>
  <Paragraphs>87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Капля</vt:lpstr>
      <vt:lpstr>Слайд 1</vt:lpstr>
      <vt:lpstr>Слайд 2</vt:lpstr>
      <vt:lpstr>Тема урока:  § 3. Как мораль влияет на жизнь человека и общества.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3. Влияние морали на жизнь человека и общества </vt:lpstr>
      <vt:lpstr>« ЗОЛОТОЕ ПРАВИЛО МОРАЛИ»</vt:lpstr>
      <vt:lpstr>« ЗОЛОТОЕ ПРАВИЛО МОРАЛИ»</vt:lpstr>
      <vt:lpstr>Роль морали в современном мире:</vt:lpstr>
      <vt:lpstr>БЛАГОТВОРИТЕЛЬНОСТЬ</vt:lpstr>
      <vt:lpstr>БЛАГОТВОРИТЕЛЬНОСТЬ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МОРАЛИ ДЛЯ ОБЩЕСТВЕННОГО ПОВЕДЕНИЯ</dc:title>
  <dc:creator>пк</dc:creator>
  <cp:lastModifiedBy>Учитель</cp:lastModifiedBy>
  <cp:revision>40</cp:revision>
  <dcterms:created xsi:type="dcterms:W3CDTF">2020-11-12T12:41:51Z</dcterms:created>
  <dcterms:modified xsi:type="dcterms:W3CDTF">2023-01-19T04:20:04Z</dcterms:modified>
</cp:coreProperties>
</file>