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notesMasterIdLst>
    <p:notesMasterId r:id="rId18"/>
  </p:notesMasterIdLst>
  <p:sldIdLst>
    <p:sldId id="315" r:id="rId3"/>
    <p:sldId id="317" r:id="rId4"/>
    <p:sldId id="323" r:id="rId5"/>
    <p:sldId id="319" r:id="rId6"/>
    <p:sldId id="325" r:id="rId7"/>
    <p:sldId id="328" r:id="rId8"/>
    <p:sldId id="326" r:id="rId9"/>
    <p:sldId id="324" r:id="rId10"/>
    <p:sldId id="327" r:id="rId11"/>
    <p:sldId id="329" r:id="rId12"/>
    <p:sldId id="330" r:id="rId13"/>
    <p:sldId id="331" r:id="rId14"/>
    <p:sldId id="332" r:id="rId15"/>
    <p:sldId id="333" r:id="rId16"/>
    <p:sldId id="334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0" clrIdx="0">
    <p:extLst>
      <p:ext uri="{19B8F6BF-5375-455C-9EA6-DF929625EA0E}">
        <p15:presenceInfo xmlns:p15="http://schemas.microsoft.com/office/powerpoint/2012/main" xmlns="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DA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8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6A01C4-936A-4433-AB99-BF19998CFABE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CA0982-C6A3-4AE0-86C1-C5D9008316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0500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A375F409-72E5-4A90-AE0B-83ED6D14962A}" type="slidenum">
              <a:rPr lang="ru-RU" altLang="ru-RU"/>
              <a:pPr/>
              <a:t>3</a:t>
            </a:fld>
            <a:endParaRPr lang="ru-RU" altLang="ru-RU" dirty="0"/>
          </a:p>
        </p:txBody>
      </p:sp>
      <p:sp>
        <p:nvSpPr>
          <p:cNvPr id="23555" name="Text Box 1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81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0165" tIns="40083" rIns="80165" bIns="40083" anchor="ctr"/>
          <a:lstStyle/>
          <a:p>
            <a:pPr eaLnBrk="1" hangingPunct="1"/>
            <a:endParaRPr lang="ru-RU" dirty="0">
              <a:latin typeface="Calibri" pitchFamily="34" charset="0"/>
            </a:endParaRPr>
          </a:p>
        </p:txBody>
      </p:sp>
      <p:sp>
        <p:nvSpPr>
          <p:cNvPr id="23556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512" y="4343231"/>
            <a:ext cx="5485536" cy="4113782"/>
          </a:xfrm>
          <a:noFill/>
        </p:spPr>
        <p:txBody>
          <a:bodyPr wrap="none" anchor="ctr"/>
          <a:lstStyle/>
          <a:p>
            <a:endParaRPr lang="ru-RU" altLang="ru-RU" dirty="0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A375F409-72E5-4A90-AE0B-83ED6D14962A}" type="slidenum">
              <a:rPr lang="ru-RU" altLang="ru-RU"/>
              <a:pPr/>
              <a:t>6</a:t>
            </a:fld>
            <a:endParaRPr lang="ru-RU" altLang="ru-RU" dirty="0"/>
          </a:p>
        </p:txBody>
      </p:sp>
      <p:sp>
        <p:nvSpPr>
          <p:cNvPr id="23555" name="Text Box 1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81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0165" tIns="40083" rIns="80165" bIns="40083" anchor="ctr"/>
          <a:lstStyle/>
          <a:p>
            <a:pPr eaLnBrk="1" hangingPunct="1"/>
            <a:endParaRPr lang="ru-RU" dirty="0">
              <a:latin typeface="Calibri" pitchFamily="34" charset="0"/>
            </a:endParaRPr>
          </a:p>
        </p:txBody>
      </p:sp>
      <p:sp>
        <p:nvSpPr>
          <p:cNvPr id="23556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512" y="4343231"/>
            <a:ext cx="5485536" cy="4113782"/>
          </a:xfrm>
          <a:noFill/>
        </p:spPr>
        <p:txBody>
          <a:bodyPr wrap="none" anchor="ctr"/>
          <a:lstStyle/>
          <a:p>
            <a:endParaRPr lang="ru-RU" altLang="ru-RU" dirty="0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A375F409-72E5-4A90-AE0B-83ED6D14962A}" type="slidenum">
              <a:rPr lang="ru-RU" altLang="ru-RU"/>
              <a:pPr/>
              <a:t>7</a:t>
            </a:fld>
            <a:endParaRPr lang="ru-RU" altLang="ru-RU" dirty="0"/>
          </a:p>
        </p:txBody>
      </p:sp>
      <p:sp>
        <p:nvSpPr>
          <p:cNvPr id="23555" name="Text Box 1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81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0165" tIns="40083" rIns="80165" bIns="40083" anchor="ctr"/>
          <a:lstStyle/>
          <a:p>
            <a:pPr eaLnBrk="1" hangingPunct="1"/>
            <a:endParaRPr lang="ru-RU" dirty="0">
              <a:latin typeface="Calibri" pitchFamily="34" charset="0"/>
            </a:endParaRPr>
          </a:p>
        </p:txBody>
      </p:sp>
      <p:sp>
        <p:nvSpPr>
          <p:cNvPr id="23556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512" y="4343231"/>
            <a:ext cx="5485536" cy="4113782"/>
          </a:xfrm>
          <a:noFill/>
        </p:spPr>
        <p:txBody>
          <a:bodyPr wrap="none" anchor="ctr"/>
          <a:lstStyle/>
          <a:p>
            <a:endParaRPr lang="ru-RU" altLang="ru-RU" dirty="0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A375F409-72E5-4A90-AE0B-83ED6D14962A}" type="slidenum">
              <a:rPr lang="ru-RU" altLang="ru-RU"/>
              <a:pPr/>
              <a:t>14</a:t>
            </a:fld>
            <a:endParaRPr lang="ru-RU" altLang="ru-RU" dirty="0"/>
          </a:p>
        </p:txBody>
      </p:sp>
      <p:sp>
        <p:nvSpPr>
          <p:cNvPr id="23555" name="Text Box 1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81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0165" tIns="40083" rIns="80165" bIns="40083" anchor="ctr"/>
          <a:lstStyle/>
          <a:p>
            <a:pPr eaLnBrk="1" hangingPunct="1"/>
            <a:endParaRPr lang="ru-RU" dirty="0">
              <a:latin typeface="Calibri" pitchFamily="34" charset="0"/>
            </a:endParaRPr>
          </a:p>
        </p:txBody>
      </p:sp>
      <p:sp>
        <p:nvSpPr>
          <p:cNvPr id="23556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512" y="4343231"/>
            <a:ext cx="5485536" cy="4113782"/>
          </a:xfrm>
          <a:noFill/>
        </p:spPr>
        <p:txBody>
          <a:bodyPr wrap="none" anchor="ctr"/>
          <a:lstStyle/>
          <a:p>
            <a:endParaRPr lang="ru-RU" altLang="ru-RU" dirty="0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2953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7739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3474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244858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4346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981240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54110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629581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911582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03137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52799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17171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705835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687139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9061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7016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0231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1771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479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3664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2727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2839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3080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2774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прав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841823" y="584616"/>
            <a:ext cx="6970426" cy="2653259"/>
          </a:xfrm>
          <a:prstGeom prst="rect">
            <a:avLst/>
          </a:prstGeom>
          <a:gradFill>
            <a:gsLst>
              <a:gs pos="0">
                <a:schemeClr val="accent2">
                  <a:lumMod val="110000"/>
                  <a:satMod val="105000"/>
                  <a:tint val="67000"/>
                  <a:alpha val="4000"/>
                </a:schemeClr>
              </a:gs>
              <a:gs pos="50000">
                <a:schemeClr val="accent2">
                  <a:lumMod val="105000"/>
                  <a:satMod val="103000"/>
                  <a:tint val="73000"/>
                </a:schemeClr>
              </a:gs>
              <a:gs pos="100000">
                <a:schemeClr val="accent2">
                  <a:lumMod val="105000"/>
                  <a:satMod val="109000"/>
                  <a:tint val="81000"/>
                </a:schemeClr>
              </a:gs>
            </a:gsLst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i="1" dirty="0" smtClean="0">
                <a:solidFill>
                  <a:schemeClr val="bg1"/>
                </a:solidFill>
                <a:latin typeface="Georgia" pitchFamily="18" charset="0"/>
              </a:rPr>
              <a:t>Нормы и отрасли права</a:t>
            </a:r>
            <a:endParaRPr lang="ru-RU" sz="60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>
          <a:xfrm>
            <a:off x="307160" y="494675"/>
            <a:ext cx="11577681" cy="2008682"/>
          </a:xfr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tIns="35268">
            <a:noAutofit/>
          </a:bodyPr>
          <a:lstStyle/>
          <a:p>
            <a:pPr algn="ctr" defTabSz="914305">
              <a:lnSpc>
                <a:spcPct val="100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/>
            </a:pPr>
            <a:r>
              <a:rPr lang="ru-RU" altLang="ru-RU" sz="3200" b="1" i="1" dirty="0" smtClean="0">
                <a:solidFill>
                  <a:srgbClr val="FFFF00"/>
                </a:solidFill>
                <a:latin typeface="Georgia" pitchFamily="18" charset="0"/>
              </a:rPr>
              <a:t/>
            </a:r>
            <a:br>
              <a:rPr lang="ru-RU" altLang="ru-RU" sz="32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3200" b="1" i="1" dirty="0" smtClean="0">
                <a:solidFill>
                  <a:srgbClr val="FF0000"/>
                </a:solidFill>
                <a:latin typeface="Georgia" pitchFamily="18" charset="0"/>
              </a:rPr>
              <a:t>Отрасль  </a:t>
            </a:r>
            <a:r>
              <a:rPr lang="ru-RU" altLang="ru-RU" sz="3200" b="1" i="1" dirty="0">
                <a:solidFill>
                  <a:srgbClr val="FF0000"/>
                </a:solidFill>
                <a:latin typeface="Georgia" pitchFamily="18" charset="0"/>
              </a:rPr>
              <a:t>права — </a:t>
            </a:r>
            <a:r>
              <a:rPr lang="ru-RU" altLang="ru-RU" sz="3200" b="1" i="1" dirty="0" smtClean="0">
                <a:solidFill>
                  <a:srgbClr val="FFFF00"/>
                </a:solidFill>
                <a:latin typeface="Georgia" pitchFamily="18" charset="0"/>
              </a:rPr>
              <a:t/>
            </a:r>
            <a:br>
              <a:rPr lang="ru-RU" altLang="ru-RU" sz="32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sz="2800" b="1" i="1" dirty="0" smtClean="0">
                <a:latin typeface="Georgia" pitchFamily="18" charset="0"/>
              </a:rPr>
              <a:t>совокупность правовых норм, составляющих самостоятельную часть системы права и регулирует однородную сферу общественных отношений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altLang="ru-RU" sz="2500" b="1" i="1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ru-RU" altLang="ru-RU" sz="2500" b="1" i="1" dirty="0" smtClean="0">
                <a:solidFill>
                  <a:schemeClr val="bg1"/>
                </a:solidFill>
                <a:latin typeface="Georgia" pitchFamily="18" charset="0"/>
              </a:rPr>
            </a:br>
            <a:endParaRPr lang="ru-RU" altLang="ru-RU" sz="28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4734" y="3882452"/>
            <a:ext cx="5546361" cy="2503358"/>
          </a:xfrm>
          <a:prstGeom prst="rect">
            <a:avLst/>
          </a:prstGeom>
          <a:solidFill>
            <a:schemeClr val="accent2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 smtClean="0">
              <a:latin typeface="Georgia" pitchFamily="18" charset="0"/>
            </a:endParaRPr>
          </a:p>
          <a:p>
            <a:pPr algn="ctr"/>
            <a:endParaRPr lang="ru-RU" sz="3200" b="1" i="1" dirty="0" smtClean="0">
              <a:latin typeface="Georgia" pitchFamily="18" charset="0"/>
            </a:endParaRPr>
          </a:p>
          <a:p>
            <a:pPr algn="ctr"/>
            <a:r>
              <a:rPr lang="ru-RU" sz="2800" b="1" i="1" dirty="0" smtClean="0">
                <a:latin typeface="Georgia" pitchFamily="18" charset="0"/>
              </a:rPr>
              <a:t>Регулирующие общественные отношения</a:t>
            </a:r>
          </a:p>
          <a:p>
            <a:pPr algn="ctr"/>
            <a:r>
              <a:rPr lang="ru-RU" sz="4000" b="1" dirty="0" smtClean="0">
                <a:latin typeface="Georg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48465" y="4032354"/>
            <a:ext cx="5546361" cy="2325974"/>
          </a:xfrm>
          <a:prstGeom prst="rect">
            <a:avLst/>
          </a:prstGeom>
          <a:solidFill>
            <a:schemeClr val="accent3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latin typeface="Georgia" pitchFamily="18" charset="0"/>
              </a:rPr>
              <a:t>Устанавливающие порядок применения норм и разрешения правовых споров, в том числе порядок деятельности правоохранительных и судебных органов</a:t>
            </a:r>
            <a:endParaRPr lang="ru-RU" sz="2000" b="1" i="1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4733" y="2938071"/>
            <a:ext cx="5561352" cy="1214204"/>
          </a:xfrm>
          <a:prstGeom prst="rect">
            <a:avLst/>
          </a:prstGeom>
          <a:solidFill>
            <a:schemeClr val="accent2">
              <a:lumMod val="50000"/>
            </a:schemeClr>
          </a:solidFill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accent1">
                <a:shade val="27000"/>
                <a:satMod val="120000"/>
              </a:schemeClr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latin typeface="Georgia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FFFF00"/>
                </a:solidFill>
                <a:latin typeface="Georgia" pitchFamily="18" charset="0"/>
              </a:rPr>
              <a:t>Отрасли материального права</a:t>
            </a:r>
          </a:p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148464" y="2910589"/>
            <a:ext cx="5558854" cy="121420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latin typeface="Georgia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Georgia" pitchFamily="18" charset="0"/>
              </a:rPr>
              <a:t>Отрасли процессуального  права</a:t>
            </a:r>
          </a:p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mansittingonbooks_5dcf00fdc7cf4.jpg"/>
          <p:cNvPicPr>
            <a:picLocks noChangeAspect="1"/>
          </p:cNvPicPr>
          <p:nvPr/>
        </p:nvPicPr>
        <p:blipFill>
          <a:blip r:embed="rId2" cstate="print"/>
          <a:srcRect l="32573" r="23657"/>
          <a:stretch>
            <a:fillRect/>
          </a:stretch>
        </p:blipFill>
        <p:spPr>
          <a:xfrm>
            <a:off x="11560859" y="5936104"/>
            <a:ext cx="371311" cy="636507"/>
          </a:xfrm>
          <a:prstGeom prst="rect">
            <a:avLst/>
          </a:prstGeom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13413" y="2057402"/>
          <a:ext cx="11044002" cy="4253456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3681334"/>
                <a:gridCol w="4394617"/>
                <a:gridCol w="2968051"/>
              </a:tblGrid>
              <a:tr h="53168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Georgia" pitchFamily="18" charset="0"/>
                        </a:rPr>
                        <a:t>Вид права</a:t>
                      </a:r>
                      <a:endParaRPr lang="ru-RU" sz="24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Georgia" pitchFamily="18" charset="0"/>
                        </a:rPr>
                        <a:t>Характеристика</a:t>
                      </a:r>
                      <a:r>
                        <a:rPr lang="ru-RU" sz="2400" baseline="0" dirty="0" smtClean="0">
                          <a:latin typeface="Georgia" pitchFamily="18" charset="0"/>
                        </a:rPr>
                        <a:t> права</a:t>
                      </a:r>
                      <a:endParaRPr lang="ru-RU" sz="24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Georgia" pitchFamily="18" charset="0"/>
                        </a:rPr>
                        <a:t>Пример</a:t>
                      </a:r>
                      <a:endParaRPr lang="ru-RU" sz="2400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53168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168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168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168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168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168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168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49705" y="449705"/>
            <a:ext cx="11197652" cy="113925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Заполните таблицу: </a:t>
            </a:r>
          </a:p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Georgia" pitchFamily="18" charset="0"/>
              </a:rPr>
              <a:t>«Система отраслей материального права»</a:t>
            </a: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 стр.17</a:t>
            </a:r>
            <a:endParaRPr lang="ru-RU" sz="32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9" name="Рисунок 8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-86524" y="3672590"/>
            <a:ext cx="1495597" cy="31854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674557"/>
            <a:ext cx="12192000" cy="6183443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mansittingonbooks_5dcf00fdc7cf4.jpg"/>
          <p:cNvPicPr>
            <a:picLocks noChangeAspect="1"/>
          </p:cNvPicPr>
          <p:nvPr/>
        </p:nvPicPr>
        <p:blipFill>
          <a:blip r:embed="rId2" cstate="print"/>
          <a:srcRect l="32573" r="23657"/>
          <a:stretch>
            <a:fillRect/>
          </a:stretch>
        </p:blipFill>
        <p:spPr>
          <a:xfrm>
            <a:off x="11560859" y="5936104"/>
            <a:ext cx="371311" cy="636507"/>
          </a:xfrm>
          <a:prstGeom prst="rect">
            <a:avLst/>
          </a:prstGeom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39843" y="1049310"/>
          <a:ext cx="11737298" cy="5736925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668249"/>
                <a:gridCol w="5341013"/>
                <a:gridCol w="3728036"/>
              </a:tblGrid>
              <a:tr h="857051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Вид права</a:t>
                      </a:r>
                      <a:endParaRPr lang="ru-RU" sz="2000" b="1" i="0" dirty="0">
                        <a:solidFill>
                          <a:schemeClr val="bg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Характеристика</a:t>
                      </a:r>
                      <a:r>
                        <a:rPr lang="ru-RU" sz="2000" b="1" i="0" baseline="0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 права</a:t>
                      </a:r>
                      <a:endParaRPr lang="ru-RU" sz="2000" b="1" i="0" dirty="0">
                        <a:solidFill>
                          <a:schemeClr val="bg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Пример</a:t>
                      </a:r>
                      <a:endParaRPr lang="ru-RU" sz="2000" b="1" i="0" dirty="0">
                        <a:solidFill>
                          <a:schemeClr val="bg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1744666">
                <a:tc>
                  <a:txBody>
                    <a:bodyPr/>
                    <a:lstStyle/>
                    <a:p>
                      <a:pPr algn="ctr"/>
                      <a:endParaRPr lang="ru-RU" sz="1800" b="1" i="0" dirty="0" smtClean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  <a:p>
                      <a:pPr algn="ctr"/>
                      <a:r>
                        <a:rPr lang="ru-RU" sz="1800" b="1" i="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Конституционное</a:t>
                      </a:r>
                      <a:endParaRPr lang="ru-RU" sz="1800" b="1" i="0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Устанавливает основы общественного и государственного устройства страны, правового положения граждан, систему органов государства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 и их полномочия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В 2020 на референдуме внесены изменения в Конституцию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1489253">
                <a:tc>
                  <a:txBody>
                    <a:bodyPr/>
                    <a:lstStyle/>
                    <a:p>
                      <a:pPr algn="ctr"/>
                      <a:endParaRPr lang="ru-RU" sz="1800" b="1" i="0" dirty="0" smtClean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  <a:p>
                      <a:pPr algn="ctr"/>
                      <a:r>
                        <a:rPr lang="ru-RU" sz="1800" b="1" i="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Административное </a:t>
                      </a:r>
                      <a:endParaRPr lang="ru-RU" sz="1800" b="1" i="0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Georgia" pitchFamily="18" charset="0"/>
                        </a:rPr>
                        <a:t>Регулирует отношения в процессе осуществления государственного управления, реализации исполнительной власти</a:t>
                      </a:r>
                      <a:endParaRPr lang="ru-RU" sz="20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Georgia" pitchFamily="18" charset="0"/>
                        </a:rPr>
                        <a:t>Гражданин Р. за драку в общественном месте арестован на 15 суток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1470381">
                <a:tc>
                  <a:txBody>
                    <a:bodyPr/>
                    <a:lstStyle/>
                    <a:p>
                      <a:pPr algn="ctr"/>
                      <a:endParaRPr lang="ru-RU" sz="1800" b="1" i="0" dirty="0" smtClean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  <a:p>
                      <a:pPr algn="ctr"/>
                      <a:r>
                        <a:rPr lang="ru-RU" sz="1800" b="1" i="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Гражданское </a:t>
                      </a:r>
                      <a:endParaRPr lang="ru-RU" sz="1800" b="1" i="0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Регулирует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 разнообразные имущественные и связанные с ним неимущественные отношения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Гражданин Р. подал в суд на гражданина Ф, с целью возместить материальный ущерб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12192000" cy="929390"/>
          </a:xfrm>
          <a:prstGeom prst="rect">
            <a:avLst/>
          </a:prstGeom>
          <a:solidFill>
            <a:srgbClr val="00206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FFFF00"/>
                </a:solidFill>
                <a:latin typeface="Georgia" pitchFamily="18" charset="0"/>
              </a:rPr>
              <a:t>«Система отраслей материального права»</a:t>
            </a:r>
            <a:endParaRPr lang="ru-RU" sz="2800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9" name="Рисунок 8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-86524" y="5156616"/>
            <a:ext cx="798824" cy="17013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674557"/>
            <a:ext cx="12192000" cy="6183443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mansittingonbooks_5dcf00fdc7cf4.jpg"/>
          <p:cNvPicPr>
            <a:picLocks noChangeAspect="1"/>
          </p:cNvPicPr>
          <p:nvPr/>
        </p:nvPicPr>
        <p:blipFill>
          <a:blip r:embed="rId2" cstate="print"/>
          <a:srcRect l="32573" r="23657"/>
          <a:stretch>
            <a:fillRect/>
          </a:stretch>
        </p:blipFill>
        <p:spPr>
          <a:xfrm>
            <a:off x="11560859" y="5936104"/>
            <a:ext cx="371311" cy="636507"/>
          </a:xfrm>
          <a:prstGeom prst="rect">
            <a:avLst/>
          </a:prstGeom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24851" y="1124261"/>
          <a:ext cx="11737300" cy="5501393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106941"/>
                <a:gridCol w="5118319"/>
                <a:gridCol w="4512040"/>
              </a:tblGrid>
              <a:tr h="513423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Вид права</a:t>
                      </a:r>
                      <a:endParaRPr lang="ru-RU" sz="2000" b="1" i="0" dirty="0">
                        <a:solidFill>
                          <a:schemeClr val="bg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Характеристика</a:t>
                      </a:r>
                      <a:r>
                        <a:rPr lang="ru-RU" sz="2000" b="1" i="0" baseline="0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 права</a:t>
                      </a:r>
                      <a:endParaRPr lang="ru-RU" sz="2000" b="1" i="0" dirty="0">
                        <a:solidFill>
                          <a:schemeClr val="bg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Пример</a:t>
                      </a:r>
                      <a:endParaRPr lang="ru-RU" sz="2000" b="1" i="0" dirty="0">
                        <a:solidFill>
                          <a:schemeClr val="bg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1182424">
                <a:tc>
                  <a:txBody>
                    <a:bodyPr/>
                    <a:lstStyle/>
                    <a:p>
                      <a:pPr algn="ctr"/>
                      <a:endParaRPr lang="ru-RU" sz="2000" b="1" i="0" dirty="0" smtClean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  <a:p>
                      <a:pPr algn="ctr"/>
                      <a:r>
                        <a:rPr lang="ru-RU" sz="2000" b="1" i="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Трудовое </a:t>
                      </a:r>
                      <a:endParaRPr lang="ru-RU" sz="2000" b="1" i="0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Регулирует отношения в процессе трудовой деятельности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Гражданина Л. уволили с работы за систематические опоздания на работу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768581">
                <a:tc>
                  <a:txBody>
                    <a:bodyPr/>
                    <a:lstStyle/>
                    <a:p>
                      <a:pPr algn="ctr"/>
                      <a:endParaRPr lang="ru-RU" sz="2000" b="1" i="0" dirty="0" smtClean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  <a:p>
                      <a:pPr algn="ctr"/>
                      <a:r>
                        <a:rPr lang="ru-RU" sz="2000" b="1" i="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Семейное</a:t>
                      </a:r>
                      <a:endParaRPr lang="ru-RU" sz="2000" b="1" i="0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Регулирует брачно-семейные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 отношения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Супруги И. подали заявление о расторжении брака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1360307">
                <a:tc>
                  <a:txBody>
                    <a:bodyPr/>
                    <a:lstStyle/>
                    <a:p>
                      <a:pPr algn="ctr"/>
                      <a:endParaRPr lang="ru-RU" sz="2000" b="1" i="0" dirty="0" smtClean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  <a:p>
                      <a:pPr algn="ctr"/>
                      <a:r>
                        <a:rPr lang="ru-RU" sz="2000" b="1" i="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Земельное   </a:t>
                      </a:r>
                      <a:endParaRPr lang="ru-RU" sz="2000" b="1" i="0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Georgia" pitchFamily="18" charset="0"/>
                        </a:rPr>
                        <a:t>Регулирует  отношения в области использования и охраны земли, её недр, вод, лесов</a:t>
                      </a:r>
                      <a:endParaRPr lang="ru-RU" sz="20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b="1" i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Гр. Н. и гр. М. решили заключить договор об аренде земельного участка с</a:t>
                      </a:r>
                      <a:r>
                        <a:rPr lang="en-US" sz="2000" b="1" i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/</a:t>
                      </a:r>
                      <a:r>
                        <a:rPr lang="ru-RU" sz="2000" b="1" i="0" dirty="0" err="1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х</a:t>
                      </a:r>
                      <a:r>
                        <a:rPr lang="ru-RU" sz="2000" b="1" i="0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</a:t>
                      </a:r>
                      <a:r>
                        <a:rPr lang="ru-RU" sz="2000" b="1" i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назначения сроком на 10 лет</a:t>
                      </a:r>
                      <a:endParaRPr lang="ru-RU" sz="2000" b="1" i="0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1676658">
                <a:tc>
                  <a:txBody>
                    <a:bodyPr/>
                    <a:lstStyle/>
                    <a:p>
                      <a:pPr algn="ctr"/>
                      <a:endParaRPr lang="ru-RU" sz="2000" b="1" i="0" dirty="0" smtClean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  <a:p>
                      <a:pPr algn="ctr"/>
                      <a:r>
                        <a:rPr lang="ru-RU" sz="2000" b="1" i="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Уголовное</a:t>
                      </a:r>
                      <a:r>
                        <a:rPr lang="ru-RU" sz="2000" b="1" i="0" baseline="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 </a:t>
                      </a:r>
                      <a:endParaRPr lang="ru-RU" sz="2000" b="1" i="0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Устанавливает какое общественно опасное поведение является преступными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 и какое наказание за совершение преступления применяется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Гражданин С. арестован, его  подозревают в краже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12192000" cy="959370"/>
          </a:xfrm>
          <a:prstGeom prst="rect">
            <a:avLst/>
          </a:prstGeom>
          <a:solidFill>
            <a:srgbClr val="00206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FFFF00"/>
                </a:solidFill>
                <a:latin typeface="Georgia" pitchFamily="18" charset="0"/>
              </a:rPr>
              <a:t>«Система отраслей материального права»</a:t>
            </a:r>
            <a:endParaRPr lang="ru-RU" sz="2800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9" name="Рисунок 8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-86524" y="5156616"/>
            <a:ext cx="798824" cy="17013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1710924.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73379" y="1903751"/>
            <a:ext cx="8004746" cy="49542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19723" y="2923082"/>
            <a:ext cx="4437090" cy="361262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altLang="ru-RU" sz="2400" b="1" i="1" dirty="0" smtClean="0">
                <a:solidFill>
                  <a:schemeClr val="tx1"/>
                </a:solidFill>
                <a:latin typeface="Georgia" pitchFamily="18" charset="0"/>
              </a:rPr>
              <a:t>1. Определяет порядок судебного разбирательства;</a:t>
            </a:r>
            <a:br>
              <a:rPr lang="ru-RU" altLang="ru-RU" sz="2400" b="1" i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altLang="ru-RU" sz="2400" b="1" i="1" dirty="0" smtClean="0">
                <a:solidFill>
                  <a:schemeClr val="tx1"/>
                </a:solidFill>
                <a:latin typeface="Georgia" pitchFamily="18" charset="0"/>
              </a:rPr>
              <a:t>2. Определяет порядок обжалования решения суда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307160" y="188638"/>
            <a:ext cx="11577681" cy="1595192"/>
          </a:xfr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tIns="35268">
            <a:noAutofit/>
          </a:bodyPr>
          <a:lstStyle/>
          <a:p>
            <a:pPr algn="ctr" defTabSz="914305">
              <a:lnSpc>
                <a:spcPct val="100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/>
            </a:pPr>
            <a:r>
              <a:rPr lang="ru-RU" altLang="ru-RU" sz="3200" b="1" i="1" dirty="0" smtClean="0">
                <a:solidFill>
                  <a:srgbClr val="FFFF00"/>
                </a:solidFill>
                <a:latin typeface="Georgia" pitchFamily="18" charset="0"/>
              </a:rPr>
              <a:t/>
            </a:r>
            <a:br>
              <a:rPr lang="ru-RU" altLang="ru-RU" sz="32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3200" b="1" i="1" dirty="0" smtClean="0">
                <a:solidFill>
                  <a:srgbClr val="FFFF00"/>
                </a:solidFill>
                <a:latin typeface="Georgia" pitchFamily="18" charset="0"/>
              </a:rPr>
              <a:t>Процессуальное право— </a:t>
            </a:r>
            <a:r>
              <a:rPr lang="ru-RU" altLang="ru-RU" sz="2500" b="1" i="1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ru-RU" altLang="ru-RU" sz="2500" b="1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alt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определяет порядок производства по гражданским и уголовным делам.</a:t>
            </a:r>
            <a:br>
              <a:rPr lang="ru-RU" altLang="ru-RU" sz="2800" b="1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alt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endParaRPr lang="ru-RU" altLang="ru-RU" sz="28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4735" y="2188564"/>
            <a:ext cx="4452078" cy="959370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800" b="1" i="1" dirty="0" smtClean="0">
                <a:solidFill>
                  <a:srgbClr val="FFFF00"/>
                </a:solidFill>
                <a:latin typeface="Georgia" pitchFamily="18" charset="0"/>
              </a:rPr>
              <a:t>Гражданско-процессуальное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210269" y="2895600"/>
            <a:ext cx="4514537" cy="361262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buAutoNum type="arabicPeriod"/>
            </a:pPr>
            <a:r>
              <a:rPr lang="ru-RU" altLang="ru-RU" sz="2400" b="1" i="1" dirty="0" smtClean="0">
                <a:solidFill>
                  <a:schemeClr val="tx1"/>
                </a:solidFill>
                <a:latin typeface="Georgia" pitchFamily="18" charset="0"/>
              </a:rPr>
              <a:t>Определяет порядок механизма дознания;</a:t>
            </a:r>
          </a:p>
          <a:p>
            <a:pPr marL="457200" indent="-457200">
              <a:buAutoNum type="arabicPeriod"/>
            </a:pPr>
            <a:r>
              <a:rPr lang="ru-RU" altLang="ru-RU" sz="2400" b="1" i="1" dirty="0" smtClean="0">
                <a:solidFill>
                  <a:schemeClr val="tx1"/>
                </a:solidFill>
                <a:latin typeface="Georgia" pitchFamily="18" charset="0"/>
              </a:rPr>
              <a:t>Определяет порядок предварительного следствия</a:t>
            </a:r>
            <a:endParaRPr lang="ru-RU" altLang="ru-RU" sz="24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r>
              <a:rPr lang="ru-RU" altLang="ru-RU" sz="2400" b="1" i="1" dirty="0" smtClean="0">
                <a:solidFill>
                  <a:schemeClr val="tx1"/>
                </a:solidFill>
                <a:latin typeface="Georgia" pitchFamily="18" charset="0"/>
              </a:rPr>
              <a:t>Определяет порядок судебного разбирательства.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225259" y="2161080"/>
            <a:ext cx="4514537" cy="971863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800" b="1" i="1" dirty="0" smtClean="0">
                <a:solidFill>
                  <a:srgbClr val="FFFF00"/>
                </a:solidFill>
                <a:latin typeface="Georgia" pitchFamily="18" charset="0"/>
              </a:rPr>
              <a:t>Уголовно-процессуальное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e52d35819e41ae73a105bad6df49e814d60be0a60a457069ce72f3eab6f0314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9843" y="299802"/>
            <a:ext cx="3357366" cy="6320853"/>
          </a:xfrm>
        </p:spPr>
      </p:pic>
      <p:sp>
        <p:nvSpPr>
          <p:cNvPr id="9" name="Прямоугольник 8"/>
          <p:cNvSpPr/>
          <p:nvPr/>
        </p:nvSpPr>
        <p:spPr>
          <a:xfrm>
            <a:off x="4347148" y="539646"/>
            <a:ext cx="7255239" cy="1289154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rgbClr val="FFFF00"/>
                </a:solidFill>
                <a:latin typeface="Georgia" pitchFamily="18" charset="0"/>
              </a:rPr>
              <a:t>Домашнее задание:</a:t>
            </a:r>
            <a:endParaRPr lang="ru-RU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627620" y="2398426"/>
            <a:ext cx="8109678" cy="3912433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Tx/>
              <a:buAutoNum type="arabicPeriod"/>
            </a:pPr>
            <a:r>
              <a:rPr lang="ru-RU" sz="3600" b="1" i="1" dirty="0" smtClean="0">
                <a:solidFill>
                  <a:schemeClr val="tx1"/>
                </a:solidFill>
                <a:latin typeface="Georgia" pitchFamily="18" charset="0"/>
              </a:rPr>
              <a:t>Прочитать </a:t>
            </a:r>
            <a:r>
              <a:rPr lang="ru-RU" sz="3600" b="1" i="1" smtClean="0">
                <a:solidFill>
                  <a:schemeClr val="tx1"/>
                </a:solidFill>
                <a:latin typeface="Georgia" pitchFamily="18" charset="0"/>
              </a:rPr>
              <a:t>параграф 5</a:t>
            </a:r>
            <a:endParaRPr lang="ru-RU" sz="3600" b="1" i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marL="342900" indent="-342900" algn="ctr">
              <a:buFontTx/>
              <a:buAutoNum type="arabicPeriod"/>
            </a:pPr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Выучить теорию в тетради.</a:t>
            </a:r>
          </a:p>
          <a:p>
            <a:pPr marL="342900" indent="-342900" algn="ctr">
              <a:buAutoNum type="arabicPeriod"/>
            </a:pPr>
            <a:r>
              <a:rPr lang="ru-RU" sz="3600" b="1" i="1" dirty="0" smtClean="0">
                <a:solidFill>
                  <a:schemeClr val="tx1"/>
                </a:solidFill>
                <a:latin typeface="Georgia" pitchFamily="18" charset="0"/>
              </a:rPr>
              <a:t>Ответить устно на вопросы стр.17, № 1-5</a:t>
            </a:r>
          </a:p>
          <a:p>
            <a:pPr marL="342900" indent="-342900" algn="ctr">
              <a:buAutoNum type="arabicPeriod"/>
            </a:pPr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«Мои исследования» - устно</a:t>
            </a:r>
            <a:endParaRPr lang="ru-RU" sz="36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3549" y="241683"/>
            <a:ext cx="11727542" cy="637177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29391" y="419724"/>
            <a:ext cx="5951095" cy="89941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</a:rPr>
              <a:t>План урока:</a:t>
            </a:r>
            <a:endParaRPr lang="ru-RU" sz="32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524656" y="1543988"/>
            <a:ext cx="7779895" cy="1019331"/>
          </a:xfrm>
          <a:prstGeom prst="homePlat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bg1"/>
                </a:solidFill>
                <a:latin typeface="Georgia" pitchFamily="18" charset="0"/>
              </a:rPr>
              <a:t>1. Узнать, что такое норма права. </a:t>
            </a:r>
          </a:p>
        </p:txBody>
      </p:sp>
      <p:sp>
        <p:nvSpPr>
          <p:cNvPr id="10" name="Пятиугольник 9"/>
          <p:cNvSpPr/>
          <p:nvPr/>
        </p:nvSpPr>
        <p:spPr>
          <a:xfrm>
            <a:off x="542144" y="2745700"/>
            <a:ext cx="7779895" cy="1019331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00" b="1" dirty="0" smtClean="0">
              <a:solidFill>
                <a:schemeClr val="tx1"/>
              </a:solidFill>
              <a:latin typeface="Georgia" pitchFamily="18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2. Узнать нормы права</a:t>
            </a:r>
          </a:p>
          <a:p>
            <a:endParaRPr lang="ru-RU" sz="2400" b="1" dirty="0" smtClean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1" name="Пятиугольник 10"/>
          <p:cNvSpPr/>
          <p:nvPr/>
        </p:nvSpPr>
        <p:spPr>
          <a:xfrm>
            <a:off x="544642" y="3932422"/>
            <a:ext cx="7779895" cy="1019331"/>
          </a:xfrm>
          <a:prstGeom prst="homePlat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bg1"/>
                </a:solidFill>
                <a:latin typeface="Georgia" pitchFamily="18" charset="0"/>
              </a:rPr>
              <a:t>3. Познакомиться с отраслями права</a:t>
            </a:r>
          </a:p>
        </p:txBody>
      </p:sp>
      <p:sp>
        <p:nvSpPr>
          <p:cNvPr id="13" name="Пятиугольник 12"/>
          <p:cNvSpPr/>
          <p:nvPr/>
        </p:nvSpPr>
        <p:spPr>
          <a:xfrm>
            <a:off x="529652" y="5176605"/>
            <a:ext cx="7779895" cy="1019331"/>
          </a:xfrm>
          <a:prstGeom prst="homePlat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b="1" dirty="0" smtClean="0">
                <a:solidFill>
                  <a:schemeClr val="tx1"/>
                </a:solidFill>
                <a:latin typeface="Georgia" pitchFamily="18" charset="0"/>
              </a:rPr>
              <a:t>4. Познакомиться с понятием «процессуальное право»</a:t>
            </a:r>
          </a:p>
        </p:txBody>
      </p:sp>
      <p:pic>
        <p:nvPicPr>
          <p:cNvPr id="16" name="Содержимое 15" descr="Ocenka-bizneca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flipH="1">
            <a:off x="7600012" y="804972"/>
            <a:ext cx="4591986" cy="5778708"/>
          </a:xfrm>
        </p:spPr>
      </p:pic>
      <p:sp>
        <p:nvSpPr>
          <p:cNvPr id="9" name="TextBox 8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39412-20162808-08281478590082-46972267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16015" y="3237876"/>
            <a:ext cx="5070423" cy="3380282"/>
          </a:xfrm>
          <a:prstGeom prst="rect">
            <a:avLst/>
          </a:prstGeom>
        </p:spPr>
      </p:pic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307160" y="188637"/>
            <a:ext cx="11577681" cy="2595506"/>
          </a:xfr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tIns="35268">
            <a:noAutofit/>
          </a:bodyPr>
          <a:lstStyle/>
          <a:p>
            <a:pPr algn="ctr" defTabSz="914305">
              <a:lnSpc>
                <a:spcPct val="100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/>
            </a:pPr>
            <a:r>
              <a:rPr lang="ru-RU" altLang="ru-RU" sz="3200" b="1" i="1" dirty="0">
                <a:solidFill>
                  <a:srgbClr val="FFFF00"/>
                </a:solidFill>
                <a:latin typeface="Georgia" pitchFamily="18" charset="0"/>
              </a:rPr>
              <a:t>Норма права — </a:t>
            </a:r>
            <a:r>
              <a:rPr lang="ru-RU" altLang="ru-RU" sz="2500" b="1" i="1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ru-RU" altLang="ru-RU" sz="2500" b="1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alt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установленное </a:t>
            </a:r>
            <a:r>
              <a:rPr lang="ru-RU" altLang="ru-RU" sz="2800" b="1" i="1" dirty="0">
                <a:solidFill>
                  <a:schemeClr val="bg1"/>
                </a:solidFill>
                <a:latin typeface="Georgia" pitchFamily="18" charset="0"/>
              </a:rPr>
              <a:t>и охраняемое государством общее правило поведения, регулирующее общественные отношения, поведения людей</a:t>
            </a:r>
          </a:p>
        </p:txBody>
      </p:sp>
      <p:pic>
        <p:nvPicPr>
          <p:cNvPr id="6" name="Рисунок 5" descr="1710924.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69836" y="3102965"/>
            <a:ext cx="3972394" cy="3425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anstockphoto5688989-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349052"/>
            <a:ext cx="3508948" cy="3508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depositphotos_3298364-stock-photo-3d-man-reading-a-bo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52274" y="4510476"/>
            <a:ext cx="3117955" cy="2076607"/>
          </a:xfrm>
          <a:prstGeom prst="rect">
            <a:avLst/>
          </a:prstGeom>
        </p:spPr>
      </p:pic>
      <p:pic>
        <p:nvPicPr>
          <p:cNvPr id="23" name="Рисунок 22" descr="человек-3d-сидя-на-куче-книг-и-книги-чтения-287383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222041" y="4871802"/>
            <a:ext cx="1725117" cy="1725117"/>
          </a:xfrm>
          <a:prstGeom prst="rect">
            <a:avLst/>
          </a:prstGeom>
        </p:spPr>
      </p:pic>
      <p:pic>
        <p:nvPicPr>
          <p:cNvPr id="22" name="Рисунок 21" descr="hello_html_m78a4de7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4839" y="4967990"/>
            <a:ext cx="1643921" cy="164392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99214" y="524654"/>
            <a:ext cx="9923488" cy="794479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  <a:latin typeface="Georgia" pitchFamily="18" charset="0"/>
              </a:rPr>
              <a:t>Нормы права могут быть:</a:t>
            </a:r>
            <a:endParaRPr lang="ru-RU" sz="3200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912964" y="3165421"/>
            <a:ext cx="3715061" cy="317541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Регулирующие деятельность отдельных социальных групп (пенсионеров и т.д.) и должностных лиц (глава государства, судья)</a:t>
            </a:r>
            <a:endParaRPr lang="ru-RU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28996" y="3102963"/>
            <a:ext cx="3237876" cy="172386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Предназначены для всех граждан</a:t>
            </a:r>
            <a:endParaRPr lang="ru-RU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 rot="5400000">
            <a:off x="8426970" y="2580806"/>
            <a:ext cx="569626" cy="599606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092844" y="1756346"/>
            <a:ext cx="3625121" cy="85194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Georgia" pitchFamily="18" charset="0"/>
              </a:rPr>
              <a:t>Специальные</a:t>
            </a:r>
            <a:endParaRPr lang="ru-RU" sz="32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5400000">
            <a:off x="2938071" y="2548327"/>
            <a:ext cx="569626" cy="599606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48918" y="1813808"/>
            <a:ext cx="3087974" cy="77949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Georgia" pitchFamily="18" charset="0"/>
              </a:rPr>
              <a:t>Общие</a:t>
            </a:r>
            <a:endParaRPr lang="ru-RU" sz="32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flipH="1">
            <a:off x="3342807" y="1319134"/>
            <a:ext cx="2563318" cy="3597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953594" y="1336623"/>
            <a:ext cx="2785672" cy="2673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3549" y="241683"/>
            <a:ext cx="11727542" cy="6371771"/>
          </a:xfrm>
          <a:prstGeom prst="rect">
            <a:avLst/>
          </a:prstGeom>
        </p:spPr>
      </p:pic>
      <p:sp>
        <p:nvSpPr>
          <p:cNvPr id="16" name="Стрелка вниз 15"/>
          <p:cNvSpPr/>
          <p:nvPr/>
        </p:nvSpPr>
        <p:spPr>
          <a:xfrm>
            <a:off x="9459151" y="1271466"/>
            <a:ext cx="537029" cy="598400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5302832" y="1286457"/>
            <a:ext cx="537029" cy="598400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1836059" y="1261813"/>
            <a:ext cx="537029" cy="596967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99608" y="1963711"/>
            <a:ext cx="3094200" cy="492443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600" b="1" i="1" dirty="0" smtClean="0">
                <a:solidFill>
                  <a:srgbClr val="FF0000"/>
                </a:solidFill>
                <a:latin typeface="Georgia" pitchFamily="18" charset="0"/>
              </a:rPr>
              <a:t>Обязывающие</a:t>
            </a:r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5638" y="1955049"/>
            <a:ext cx="3374571" cy="492443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600" b="1" i="1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Запрещающие</a:t>
            </a:r>
            <a:r>
              <a:rPr lang="ru-RU" sz="2600" b="1" i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72341" y="3334702"/>
            <a:ext cx="3472840" cy="267765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sz="24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Запрет на въезд грузовых автомобилей в исторический центр города</a:t>
            </a:r>
          </a:p>
          <a:p>
            <a:pPr algn="ctr"/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3355" y="3357797"/>
            <a:ext cx="3189215" cy="313932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chemeClr val="tx1"/>
                </a:solidFill>
                <a:latin typeface="Georgia" pitchFamily="18" charset="0"/>
              </a:rPr>
              <a:t>Обязывать работников соблюдать трудовую дисциплину и бережно относится к имуществу работодателя</a:t>
            </a:r>
            <a:endParaRPr lang="ru-RU" sz="22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69436" y="3317901"/>
            <a:ext cx="4107902" cy="193899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2400" b="1" i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Georgia" pitchFamily="18" charset="0"/>
              </a:rPr>
              <a:t>Право родителей воспитывать своих детей</a:t>
            </a:r>
          </a:p>
          <a:p>
            <a:pPr algn="ctr"/>
            <a:endParaRPr lang="ru-RU" sz="24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2098623" y="2458387"/>
            <a:ext cx="14991" cy="82445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5539482" y="2440392"/>
            <a:ext cx="21869" cy="76750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9694257" y="2412911"/>
            <a:ext cx="19369" cy="91490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764498" y="524654"/>
            <a:ext cx="10538086" cy="794479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Нормы права по содержанию могут быть: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70033" y="1933732"/>
            <a:ext cx="4137286" cy="86177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600" b="1" i="1" dirty="0" err="1" smtClean="0">
                <a:solidFill>
                  <a:srgbClr val="FF0000"/>
                </a:solidFill>
                <a:latin typeface="Georgia" pitchFamily="18" charset="0"/>
              </a:rPr>
              <a:t>Управомочивающие</a:t>
            </a:r>
            <a:r>
              <a:rPr lang="ru-RU" sz="2600" b="1" i="1" dirty="0" smtClean="0">
                <a:solidFill>
                  <a:srgbClr val="FF0000"/>
                </a:solidFill>
                <a:latin typeface="Georgia" pitchFamily="18" charset="0"/>
              </a:rPr>
              <a:t>,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Наделяющие правами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5389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3" grpId="0" animBg="1"/>
      <p:bldP spid="15" grpId="0" animBg="1"/>
      <p:bldP spid="6" grpId="0" animBg="1"/>
      <p:bldP spid="9" grpId="0" animBg="1"/>
      <p:bldP spid="11" grpId="0" animBg="1"/>
      <p:bldP spid="18" grpId="0" animBg="1"/>
      <p:bldP spid="1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307160" y="236485"/>
            <a:ext cx="11577681" cy="782846"/>
          </a:xfr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tIns="35268">
            <a:noAutofit/>
          </a:bodyPr>
          <a:lstStyle/>
          <a:p>
            <a:pPr algn="ctr"/>
            <a:r>
              <a:rPr lang="ru-RU" sz="2600" b="1" i="1" dirty="0" smtClean="0">
                <a:solidFill>
                  <a:schemeClr val="bg1"/>
                </a:solidFill>
                <a:latin typeface="Georgia" pitchFamily="18" charset="0"/>
              </a:rPr>
              <a:t>Нормы права фиксируются  </a:t>
            </a:r>
            <a:r>
              <a:rPr lang="ru-RU" sz="2600" b="1" i="1" dirty="0" smtClean="0">
                <a:solidFill>
                  <a:srgbClr val="FFFF00"/>
                </a:solidFill>
                <a:latin typeface="Georgia" pitchFamily="18" charset="0"/>
              </a:rPr>
              <a:t>в нормативных правовых актах</a:t>
            </a:r>
            <a:endParaRPr lang="ru-RU" sz="2600" b="1" i="1" dirty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9783" y="2683239"/>
            <a:ext cx="11542426" cy="376253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ru-RU" sz="2400" b="1" i="1" dirty="0" smtClean="0">
                <a:latin typeface="Georgia" pitchFamily="18" charset="0"/>
              </a:rPr>
              <a:t>……………….;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b="1" i="1" dirty="0" smtClean="0">
                <a:latin typeface="Georgia" pitchFamily="18" charset="0"/>
              </a:rPr>
              <a:t>……………….;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b="1" i="1" dirty="0" smtClean="0">
                <a:latin typeface="Georgia" pitchFamily="18" charset="0"/>
              </a:rPr>
              <a:t>……………….;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b="1" i="1" dirty="0" smtClean="0">
                <a:latin typeface="Georgia" pitchFamily="18" charset="0"/>
              </a:rPr>
              <a:t>……………….;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b="1" i="1" dirty="0" smtClean="0">
                <a:latin typeface="Georgia" pitchFamily="18" charset="0"/>
              </a:rPr>
              <a:t>……………….;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b="1" i="1" dirty="0" smtClean="0">
                <a:latin typeface="Georgia" pitchFamily="18" charset="0"/>
              </a:rPr>
              <a:t>……………….;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b="1" i="1" dirty="0" smtClean="0">
                <a:latin typeface="Georgia" pitchFamily="18" charset="0"/>
              </a:rPr>
              <a:t>……………….;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b="1" i="1" dirty="0" smtClean="0">
                <a:latin typeface="Georgia" pitchFamily="18" charset="0"/>
              </a:rPr>
              <a:t>………………..</a:t>
            </a:r>
          </a:p>
          <a:p>
            <a:pPr marL="342900" indent="-342900" algn="ctr">
              <a:buAutoNum type="arabicPeriod"/>
            </a:pP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5501390" y="2293496"/>
            <a:ext cx="794479" cy="389745"/>
          </a:xfrm>
          <a:prstGeom prst="downArrow">
            <a:avLst/>
          </a:prstGeom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accent4">
                <a:shade val="27000"/>
                <a:satMod val="120000"/>
              </a:schemeClr>
            </a:contourClr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903751" y="1229194"/>
            <a:ext cx="8364511" cy="103432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i="1" dirty="0" smtClean="0">
                <a:solidFill>
                  <a:srgbClr val="C00000"/>
                </a:solidFill>
                <a:latin typeface="Georgia" pitchFamily="18" charset="0"/>
              </a:rPr>
              <a:t>Выпишите «Признаки нормативного правового акта»: </a:t>
            </a:r>
            <a:r>
              <a:rPr lang="ru-RU" sz="2600" b="1" i="1" dirty="0" smtClean="0">
                <a:solidFill>
                  <a:srgbClr val="002060"/>
                </a:solidFill>
                <a:latin typeface="Georgia" pitchFamily="18" charset="0"/>
              </a:rPr>
              <a:t>стр.16</a:t>
            </a:r>
            <a:endParaRPr lang="ru-RU" sz="26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307160" y="236485"/>
            <a:ext cx="11577681" cy="782846"/>
          </a:xfr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tIns="35268">
            <a:noAutofit/>
          </a:bodyPr>
          <a:lstStyle/>
          <a:p>
            <a:pPr algn="ctr"/>
            <a:r>
              <a:rPr lang="ru-RU" sz="2600" b="1" i="1" dirty="0" smtClean="0">
                <a:solidFill>
                  <a:schemeClr val="bg1"/>
                </a:solidFill>
                <a:latin typeface="Georgia" pitchFamily="18" charset="0"/>
              </a:rPr>
              <a:t>Нормы права фиксируются  </a:t>
            </a:r>
            <a:r>
              <a:rPr lang="ru-RU" sz="2600" b="1" i="1" dirty="0" smtClean="0">
                <a:solidFill>
                  <a:srgbClr val="FFFF00"/>
                </a:solidFill>
                <a:latin typeface="Georgia" pitchFamily="18" charset="0"/>
              </a:rPr>
              <a:t>в нормативных правовых актах</a:t>
            </a:r>
            <a:endParaRPr lang="ru-RU" sz="2600" b="1" i="1" dirty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9783" y="2263514"/>
            <a:ext cx="11542426" cy="418225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ru-RU" sz="2400" b="1" i="1" dirty="0" smtClean="0">
                <a:latin typeface="Georgia" pitchFamily="18" charset="0"/>
              </a:rPr>
              <a:t>Содержит нормы права;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b="1" i="1" dirty="0" smtClean="0">
                <a:latin typeface="Georgia" pitchFamily="18" charset="0"/>
              </a:rPr>
              <a:t>Общеобязателен для исполнения;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b="1" i="1" dirty="0" smtClean="0">
                <a:latin typeface="Georgia" pitchFamily="18" charset="0"/>
              </a:rPr>
              <a:t>Выражает волю государства;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b="1" i="1" dirty="0" smtClean="0">
                <a:latin typeface="Georgia" pitchFamily="18" charset="0"/>
              </a:rPr>
              <a:t>Охраняется от нарушений его принудительной силой;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b="1" i="1" dirty="0" smtClean="0">
                <a:latin typeface="Georgia" pitchFamily="18" charset="0"/>
              </a:rPr>
              <a:t>Издается компетентным органом или принимается всенародным голосованием;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b="1" i="1" dirty="0" smtClean="0">
                <a:latin typeface="Georgia" pitchFamily="18" charset="0"/>
              </a:rPr>
              <a:t>Существует в письменной форме;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b="1" i="1" dirty="0" smtClean="0">
                <a:latin typeface="Georgia" pitchFamily="18" charset="0"/>
              </a:rPr>
              <a:t>Предназначен для длительного действия;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b="1" i="1" dirty="0" smtClean="0">
                <a:latin typeface="Georgia" pitchFamily="18" charset="0"/>
              </a:rPr>
              <a:t>Обращен ко всем гражданам, определенной группе, всем людям, занимающим какую-то должность.</a:t>
            </a:r>
          </a:p>
          <a:p>
            <a:pPr marL="342900" indent="-342900" algn="ctr">
              <a:buAutoNum type="arabicPeriod"/>
            </a:pP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5426439" y="1873770"/>
            <a:ext cx="989351" cy="389745"/>
          </a:xfrm>
          <a:prstGeom prst="downArrow">
            <a:avLst/>
          </a:prstGeom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accent4">
                <a:shade val="27000"/>
                <a:satMod val="120000"/>
              </a:schemeClr>
            </a:contourClr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903751" y="1229194"/>
            <a:ext cx="8364511" cy="64457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i="1" dirty="0" smtClean="0">
                <a:solidFill>
                  <a:srgbClr val="C00000"/>
                </a:solidFill>
                <a:latin typeface="Georgia" pitchFamily="18" charset="0"/>
              </a:rPr>
              <a:t>Признаки нормативного правового акта:</a:t>
            </a:r>
            <a:endParaRPr lang="ru-RU" sz="26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99572857.jpg"/>
          <p:cNvPicPr>
            <a:picLocks noChangeAspect="1"/>
          </p:cNvPicPr>
          <p:nvPr/>
        </p:nvPicPr>
        <p:blipFill>
          <a:blip r:embed="rId2" cstate="print"/>
          <a:srcRect l="10484" t="5464" r="6134" b="9290"/>
          <a:stretch>
            <a:fillRect/>
          </a:stretch>
        </p:blipFill>
        <p:spPr>
          <a:xfrm>
            <a:off x="9563725" y="533442"/>
            <a:ext cx="1484026" cy="1535200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389746" y="404735"/>
            <a:ext cx="3432748" cy="1558978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Georgia" pitchFamily="18" charset="0"/>
              </a:rPr>
              <a:t>Законы</a:t>
            </a:r>
            <a:r>
              <a:rPr lang="ru-RU" sz="4000" b="1" i="1" dirty="0" smtClean="0">
                <a:latin typeface="Georgia" pitchFamily="18" charset="0"/>
              </a:rPr>
              <a:t> </a:t>
            </a:r>
            <a:endParaRPr lang="ru-RU" sz="4000" b="1" i="1" dirty="0">
              <a:latin typeface="Georgi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07894" y="794480"/>
            <a:ext cx="6370821" cy="1079291"/>
          </a:xfrm>
          <a:prstGeom prst="round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  <a:latin typeface="Georgia" pitchFamily="18" charset="0"/>
              </a:rPr>
              <a:t>Конституция РФ</a:t>
            </a:r>
            <a:endParaRPr lang="ru-RU" sz="3200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317167" y="2101120"/>
            <a:ext cx="6613162" cy="1079291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</a:rPr>
              <a:t>Федеральные законы РФ</a:t>
            </a:r>
            <a:endParaRPr lang="ru-RU" sz="32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51489" y="3437743"/>
            <a:ext cx="6225914" cy="1079291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Georgia" pitchFamily="18" charset="0"/>
              </a:rPr>
              <a:t>Законы субъектов РФ</a:t>
            </a:r>
            <a:endParaRPr lang="ru-RU" sz="32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10" name="Рисунок 9" descr="297580.jpg"/>
          <p:cNvPicPr>
            <a:picLocks noChangeAspect="1"/>
          </p:cNvPicPr>
          <p:nvPr/>
        </p:nvPicPr>
        <p:blipFill>
          <a:blip r:embed="rId3" cstate="print"/>
          <a:srcRect l="14596" t="5496" r="12525" b="10155"/>
          <a:stretch>
            <a:fillRect/>
          </a:stretch>
        </p:blipFill>
        <p:spPr>
          <a:xfrm>
            <a:off x="419724" y="2128604"/>
            <a:ext cx="2396090" cy="27731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6d5cc9f70f4fe3c2b411302d338a3a97cc9e01cbad6a7c9f7ec8b9b5607827a9.jpg"/>
          <p:cNvPicPr>
            <a:picLocks noChangeAspect="1"/>
          </p:cNvPicPr>
          <p:nvPr/>
        </p:nvPicPr>
        <p:blipFill>
          <a:blip r:embed="rId4" cstate="print"/>
          <a:srcRect l="9927" r="13570"/>
          <a:stretch>
            <a:fillRect/>
          </a:stretch>
        </p:blipFill>
        <p:spPr>
          <a:xfrm>
            <a:off x="2983042" y="3447736"/>
            <a:ext cx="2203554" cy="288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860628" y="3672590"/>
            <a:ext cx="1331372" cy="318541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eeea70becd7f28cc433a09b78eeb68934ac7ce862e652090bcb6d921ddfab4fb.jpg"/>
          <p:cNvPicPr>
            <a:picLocks noChangeAspect="1"/>
          </p:cNvPicPr>
          <p:nvPr/>
        </p:nvPicPr>
        <p:blipFill>
          <a:blip r:embed="rId2" cstate="print"/>
          <a:srcRect l="6691" t="11148" r="34162" b="10164"/>
          <a:stretch>
            <a:fillRect/>
          </a:stretch>
        </p:blipFill>
        <p:spPr>
          <a:xfrm>
            <a:off x="329783" y="2518347"/>
            <a:ext cx="3316574" cy="3979889"/>
          </a:xfrm>
          <a:prstGeom prst="rect">
            <a:avLst/>
          </a:prstGeom>
        </p:spPr>
      </p:pic>
      <p:sp>
        <p:nvSpPr>
          <p:cNvPr id="17" name="Стрелка вверх 16"/>
          <p:cNvSpPr/>
          <p:nvPr/>
        </p:nvSpPr>
        <p:spPr>
          <a:xfrm>
            <a:off x="2983042" y="2848129"/>
            <a:ext cx="464695" cy="3492710"/>
          </a:xfrm>
          <a:prstGeom prst="up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794" y="494676"/>
            <a:ext cx="3807501" cy="188876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i="1" dirty="0" smtClean="0">
                <a:solidFill>
                  <a:schemeClr val="tx1"/>
                </a:solidFill>
                <a:latin typeface="Georgia" pitchFamily="18" charset="0"/>
              </a:rPr>
              <a:t>Нормативные правовые акты:</a:t>
            </a:r>
            <a:endParaRPr lang="ru-RU" sz="32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773182" y="1663909"/>
            <a:ext cx="5696263" cy="929389"/>
          </a:xfrm>
          <a:prstGeom prst="roundRect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Указы</a:t>
            </a:r>
            <a:r>
              <a:rPr lang="ru-RU" sz="3200" b="1" i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3200" b="1" i="1" dirty="0" smtClean="0">
                <a:solidFill>
                  <a:schemeClr val="tx1"/>
                </a:solidFill>
                <a:latin typeface="Georgia" pitchFamily="18" charset="0"/>
              </a:rPr>
              <a:t>Президента РФ</a:t>
            </a:r>
            <a:endParaRPr lang="ru-RU" sz="32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672590" y="2775678"/>
            <a:ext cx="8034728" cy="79198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i="1" dirty="0" smtClean="0">
                <a:solidFill>
                  <a:srgbClr val="C00000"/>
                </a:solidFill>
                <a:latin typeface="Georgia" pitchFamily="18" charset="0"/>
              </a:rPr>
              <a:t>Постановления</a:t>
            </a:r>
            <a:r>
              <a:rPr lang="ru-RU" sz="3000" b="1" i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3000" b="1" i="1" dirty="0" smtClean="0">
                <a:solidFill>
                  <a:schemeClr val="tx1"/>
                </a:solidFill>
                <a:latin typeface="Georgia" pitchFamily="18" charset="0"/>
              </a:rPr>
              <a:t>Правительства РФ</a:t>
            </a:r>
            <a:endParaRPr lang="ru-RU" sz="30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407107" y="3737547"/>
            <a:ext cx="5171607" cy="77449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i="1" dirty="0" smtClean="0">
                <a:solidFill>
                  <a:schemeClr val="tx1"/>
                </a:solidFill>
                <a:latin typeface="Georgia" pitchFamily="18" charset="0"/>
              </a:rPr>
              <a:t>Приказы </a:t>
            </a:r>
            <a:endParaRPr lang="ru-RU" sz="30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398957" y="4639455"/>
            <a:ext cx="5171607" cy="77449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i="1" dirty="0" smtClean="0">
                <a:solidFill>
                  <a:schemeClr val="tx1"/>
                </a:solidFill>
                <a:latin typeface="Georgia" pitchFamily="18" charset="0"/>
              </a:rPr>
              <a:t>Инструкции</a:t>
            </a:r>
            <a:endParaRPr lang="ru-RU" sz="30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118484" y="5598826"/>
            <a:ext cx="5171607" cy="774492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i="1" dirty="0" smtClean="0">
                <a:solidFill>
                  <a:schemeClr val="tx1"/>
                </a:solidFill>
                <a:latin typeface="Georgia" pitchFamily="18" charset="0"/>
              </a:rPr>
              <a:t>Распоряжения</a:t>
            </a:r>
            <a:endParaRPr lang="ru-RU" sz="30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Базис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90E45F77-AEFC-46EF-A7C1-5B338C297B02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5879</TotalTime>
  <Words>593</Words>
  <Application>Microsoft Office PowerPoint</Application>
  <PresentationFormat>Произвольный</PresentationFormat>
  <Paragraphs>135</Paragraphs>
  <Slides>15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Базис</vt:lpstr>
      <vt:lpstr>Слайд 1</vt:lpstr>
      <vt:lpstr>Слайд 2</vt:lpstr>
      <vt:lpstr>Норма права —  установленное и охраняемое государством общее правило поведения, регулирующее общественные отношения, поведения людей</vt:lpstr>
      <vt:lpstr>Слайд 4</vt:lpstr>
      <vt:lpstr>Слайд 5</vt:lpstr>
      <vt:lpstr>Нормы права фиксируются  в нормативных правовых актах</vt:lpstr>
      <vt:lpstr>Нормы права фиксируются  в нормативных правовых актах</vt:lpstr>
      <vt:lpstr>Слайд 8</vt:lpstr>
      <vt:lpstr>Слайд 9</vt:lpstr>
      <vt:lpstr> Отрасль  права —  совокупность правовых норм, составляющих самостоятельную часть системы права и регулирует однородную сферу общественных отношений  </vt:lpstr>
      <vt:lpstr>Слайд 11</vt:lpstr>
      <vt:lpstr>Слайд 12</vt:lpstr>
      <vt:lpstr>Слайд 13</vt:lpstr>
      <vt:lpstr> Процессуальное право—  определяет порядок производства по гражданским и уголовным делам. 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Проверка готовности в уроку:</dc:title>
  <dc:creator>User</dc:creator>
  <cp:lastModifiedBy>Учитель</cp:lastModifiedBy>
  <cp:revision>157</cp:revision>
  <dcterms:created xsi:type="dcterms:W3CDTF">2017-09-19T16:47:17Z</dcterms:created>
  <dcterms:modified xsi:type="dcterms:W3CDTF">2023-01-19T04:20:34Z</dcterms:modified>
</cp:coreProperties>
</file>