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15"/>
  </p:notesMasterIdLst>
  <p:sldIdLst>
    <p:sldId id="315" r:id="rId3"/>
    <p:sldId id="335" r:id="rId4"/>
    <p:sldId id="336" r:id="rId5"/>
    <p:sldId id="323" r:id="rId6"/>
    <p:sldId id="319" r:id="rId7"/>
    <p:sldId id="338" r:id="rId8"/>
    <p:sldId id="337" r:id="rId9"/>
    <p:sldId id="340" r:id="rId10"/>
    <p:sldId id="339" r:id="rId11"/>
    <p:sldId id="331" r:id="rId12"/>
    <p:sldId id="332" r:id="rId13"/>
    <p:sldId id="33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=""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71DA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4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rcRect r="926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9802" y="269824"/>
            <a:ext cx="7345181" cy="1978702"/>
          </a:xfrm>
          <a:prstGeom prst="rect">
            <a:avLst/>
          </a:prstGeom>
          <a:gradFill>
            <a:gsLst>
              <a:gs pos="0">
                <a:schemeClr val="dk1">
                  <a:lumMod val="110000"/>
                  <a:satMod val="105000"/>
                  <a:tint val="67000"/>
                  <a:alpha val="2000"/>
                </a:schemeClr>
              </a:gs>
              <a:gs pos="50000">
                <a:schemeClr val="dk1">
                  <a:lumMod val="105000"/>
                  <a:satMod val="103000"/>
                  <a:tint val="73000"/>
                </a:schemeClr>
              </a:gs>
              <a:gs pos="100000">
                <a:schemeClr val="dk1">
                  <a:lumMod val="105000"/>
                  <a:satMod val="109000"/>
                  <a:tint val="81000"/>
                </a:schemeClr>
              </a:gs>
            </a:gsLst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  <a:latin typeface="Georgia" pitchFamily="18" charset="0"/>
              </a:rPr>
              <a:t>Правоотношения</a:t>
            </a:r>
            <a:endParaRPr lang="ru-RU" sz="54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674557"/>
            <a:ext cx="12192000" cy="6183443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39843" y="1049310"/>
          <a:ext cx="11737298" cy="573692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68249"/>
                <a:gridCol w="5341013"/>
                <a:gridCol w="3728036"/>
              </a:tblGrid>
              <a:tr h="85705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Вид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i="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744666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Устанавливает основы общественного и государственного устройства страны, правового положения граждан, систему органов государства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и их полномочия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 2020 на референдуме внесены изменения в Конституцию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489253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Административное </a:t>
                      </a:r>
                      <a:endParaRPr lang="ru-RU" sz="18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Гражданин Р. за драку в общественном месте арестован на 15 суток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470381">
                <a:tc>
                  <a:txBody>
                    <a:bodyPr/>
                    <a:lstStyle/>
                    <a:p>
                      <a:pPr algn="ctr"/>
                      <a:endParaRPr lang="ru-RU" sz="18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Регулирует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разнообразные имущественные и связанные с ним неимущественные отношения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Гражданин Р. подал в суд на гражданина Ф, с целью возместить материальный ущерб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92939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Повторим: 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«Система отраслей материального права»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5156616"/>
            <a:ext cx="798824" cy="17013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74557"/>
            <a:ext cx="12192000" cy="6183443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24851" y="1124260"/>
          <a:ext cx="11737300" cy="553631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06941"/>
                <a:gridCol w="4698595"/>
                <a:gridCol w="4931764"/>
              </a:tblGrid>
              <a:tr h="722577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Вид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i="0" baseline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 права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chemeClr val="bg1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i="0" dirty="0">
                        <a:solidFill>
                          <a:schemeClr val="bg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265825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Регулирует отношения в процессе трудовой деятельности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Гражданина Л. уволили с работы за систематические опоздания на работу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971446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Семейное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Супруги И. подали заявление о расторжении брака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290710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Регулирует  отношения в области использования и охраны земли, её недр, вод, лесов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Гр. Н. и гр. М. решили заключить договор об аренде земельного участка с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/</a:t>
                      </a:r>
                      <a:r>
                        <a:rPr lang="ru-RU" sz="2000" b="1" i="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х</a:t>
                      </a:r>
                      <a:r>
                        <a:rPr lang="ru-RU" sz="2000" b="1" i="0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назначения сроком на 10 лет</a:t>
                      </a:r>
                    </a:p>
                  </a:txBody>
                  <a:tcPr/>
                </a:tc>
              </a:tr>
              <a:tr h="1265825">
                <a:tc>
                  <a:txBody>
                    <a:bodyPr/>
                    <a:lstStyle/>
                    <a:p>
                      <a:pPr algn="ctr"/>
                      <a:endParaRPr lang="ru-RU" sz="2000" b="1" i="0" dirty="0" smtClean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Уголовное</a:t>
                      </a:r>
                      <a:r>
                        <a:rPr lang="ru-RU" sz="2000" b="1" i="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endParaRPr lang="ru-RU" sz="2000" b="1" i="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Гражданин С .арестован, его  подозревают в краже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95937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«Система отраслей материального права»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5156616"/>
            <a:ext cx="798824" cy="1701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документ-2.jpg"/>
          <p:cNvPicPr>
            <a:picLocks noChangeAspect="1"/>
          </p:cNvPicPr>
          <p:nvPr/>
        </p:nvPicPr>
        <p:blipFill>
          <a:blip r:embed="rId2" cstate="print"/>
          <a:srcRect l="23577"/>
          <a:stretch>
            <a:fillRect/>
          </a:stretch>
        </p:blipFill>
        <p:spPr>
          <a:xfrm>
            <a:off x="299803" y="269823"/>
            <a:ext cx="3987383" cy="63320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47148" y="539646"/>
            <a:ext cx="7255239" cy="1289154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Georgia" pitchFamily="18" charset="0"/>
              </a:rPr>
              <a:t>Домашнее задание: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27620" y="2398426"/>
            <a:ext cx="8109678" cy="39124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Прочитать параграф 6</a:t>
            </a:r>
          </a:p>
          <a:p>
            <a:pPr marL="342900" indent="-342900" algn="ctr">
              <a:buFontTx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Выучить теорию в тетради.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chemeClr val="tx1"/>
                </a:solidFill>
                <a:latin typeface="Georgia" pitchFamily="18" charset="0"/>
              </a:rPr>
              <a:t>Ответить устно на вопросы стр.19, № 1-5</a:t>
            </a:r>
          </a:p>
          <a:p>
            <a:pPr marL="342900" indent="-342900" algn="ctr"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«Мои исследования» - устно</a:t>
            </a:r>
            <a:endParaRPr lang="ru-RU" sz="3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53666" y="6610663"/>
            <a:ext cx="2538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latin typeface="Georgia" pitchFamily="18" charset="0"/>
              </a:rPr>
              <a:t>Назарова А.В. г. Норильск</a:t>
            </a:r>
            <a:endParaRPr lang="ru-RU" sz="14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29193" y="224852"/>
            <a:ext cx="6415791" cy="12441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49115" y="284811"/>
            <a:ext cx="6175949" cy="1049313"/>
          </a:xfrm>
          <a:prstGeom prst="rect">
            <a:avLst/>
          </a:prstGeom>
          <a:solidFill>
            <a:schemeClr val="accent6">
              <a:lumMod val="50000"/>
            </a:schemeClr>
          </a:solidFill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</a:rPr>
              <a:t>План урока: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6" name="Рисунок 5" descr="1052775068_1052775068.jpg"/>
          <p:cNvPicPr>
            <a:picLocks noChangeAspect="1"/>
          </p:cNvPicPr>
          <p:nvPr/>
        </p:nvPicPr>
        <p:blipFill>
          <a:blip r:embed="rId2" cstate="print"/>
          <a:srcRect b="8541"/>
          <a:stretch>
            <a:fillRect/>
          </a:stretch>
        </p:blipFill>
        <p:spPr>
          <a:xfrm>
            <a:off x="8033983" y="1019331"/>
            <a:ext cx="4158017" cy="5838669"/>
          </a:xfrm>
          <a:prstGeom prst="rect">
            <a:avLst/>
          </a:prstGeom>
        </p:spPr>
      </p:pic>
      <p:sp>
        <p:nvSpPr>
          <p:cNvPr id="7" name="Пятиугольник 6"/>
          <p:cNvSpPr/>
          <p:nvPr/>
        </p:nvSpPr>
        <p:spPr>
          <a:xfrm>
            <a:off x="554636" y="2038663"/>
            <a:ext cx="7345180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chemeClr val="bg2">
                    <a:lumMod val="10000"/>
                  </a:schemeClr>
                </a:solidFill>
                <a:latin typeface="Georgia" pitchFamily="18" charset="0"/>
              </a:rPr>
              <a:t>1. Узнать, что такое «правоотношение» </a:t>
            </a:r>
            <a:endParaRPr lang="ru-RU" sz="3000" b="1" i="1" dirty="0">
              <a:solidFill>
                <a:schemeClr val="bg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7525062" y="2038662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587117" y="3600137"/>
            <a:ext cx="7267729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rgbClr val="002060"/>
                </a:solidFill>
                <a:latin typeface="Georgia" pitchFamily="18" charset="0"/>
              </a:rPr>
              <a:t>2. Познакомиться с субъектами правоотношений </a:t>
            </a:r>
            <a:endParaRPr lang="ru-RU" sz="3000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587116" y="5189096"/>
            <a:ext cx="7252740" cy="1274164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b="1" i="1" dirty="0" smtClean="0">
                <a:solidFill>
                  <a:schemeClr val="tx1"/>
                </a:solidFill>
                <a:latin typeface="Georgia" pitchFamily="18" charset="0"/>
              </a:rPr>
              <a:t>3. Познакомиться с видами правоотношений </a:t>
            </a:r>
            <a:endParaRPr lang="ru-RU" sz="3000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7527562" y="3630117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7530060" y="5236564"/>
            <a:ext cx="1049311" cy="1259173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19489610_13-phonoteka_org-p-fon-dlya-prezentatsii-po-trudovomu-pravu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58386"/>
            <a:ext cx="12192000" cy="4399613"/>
          </a:xfrm>
          <a:prstGeom prst="rect">
            <a:avLst/>
          </a:prstGeom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0" y="0"/>
            <a:ext cx="12192000" cy="2533338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35268" rIns="91440" bIns="45720" rtlCol="0" anchor="ctr">
            <a:noAutofit/>
          </a:bodyPr>
          <a:lstStyle/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ru-RU" alt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Правоотношение — </a:t>
            </a:r>
            <a:r>
              <a:rPr kumimoji="0" lang="ru-RU" altLang="ru-RU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/>
            </a:r>
            <a:br>
              <a:rPr kumimoji="0" lang="ru-RU" altLang="ru-RU" sz="25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</a:b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урегулированные нормами права общественные отношения, участник</a:t>
            </a:r>
            <a:r>
              <a:rPr lang="ru-RU" altLang="ru-RU" sz="3200" b="1" i="1" smtClean="0">
                <a:solidFill>
                  <a:schemeClr val="bg1"/>
                </a:solidFill>
                <a:latin typeface="Georgia" pitchFamily="18" charset="0"/>
              </a:rPr>
              <a:t>и</a:t>
            </a:r>
            <a:r>
              <a:rPr kumimoji="0" lang="ru-RU" altLang="ru-RU" sz="3200" b="1" i="1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которых связаны друг с другом </a:t>
            </a:r>
            <a:r>
              <a:rPr kumimoji="0" lang="ru-RU" alt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юридическими правами и обязанностями</a:t>
            </a:r>
            <a:endParaRPr kumimoji="0" lang="ru-RU" alt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ravo_sobstvennosti.jpg"/>
          <p:cNvPicPr>
            <a:picLocks noChangeAspect="1"/>
          </p:cNvPicPr>
          <p:nvPr/>
        </p:nvPicPr>
        <p:blipFill>
          <a:blip r:embed="rId3" cstate="print">
            <a:lum bright="22000" contrast="-70000"/>
          </a:blip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99802" y="1364104"/>
            <a:ext cx="4991725" cy="2743201"/>
          </a:xfrm>
          <a:prstGeom prst="rect">
            <a:avLst/>
          </a:prstGeom>
          <a:solidFill>
            <a:srgbClr val="3333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Объекты правоотношений-</a:t>
            </a: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Georgia" pitchFamily="18" charset="0"/>
              </a:rPr>
              <a:t>предметы и явления окружающего мира, по поводу которых взаимодействуют участники правоотношений (вещи, услуги, недвижимость, ценные бумаги)</a:t>
            </a:r>
            <a:endParaRPr lang="ru-RU" sz="22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30977" y="1351612"/>
            <a:ext cx="5653789" cy="2740703"/>
          </a:xfrm>
          <a:prstGeom prst="rect">
            <a:avLst/>
          </a:prstGeom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27000"/>
                <a:satMod val="12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Субъекты правоотношений-</a:t>
            </a:r>
          </a:p>
          <a:p>
            <a:pPr algn="ctr"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bg1"/>
                </a:solidFill>
                <a:latin typeface="Georgia" pitchFamily="18" charset="0"/>
              </a:rPr>
              <a:t> граждане (физические лица),</a:t>
            </a:r>
          </a:p>
          <a:p>
            <a:pPr algn="ctr"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bg1"/>
                </a:solidFill>
                <a:latin typeface="Georgia" pitchFamily="18" charset="0"/>
              </a:rPr>
              <a:t> фирмы, организации (юридические лица),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bg1"/>
                </a:solidFill>
                <a:latin typeface="Georgia" pitchFamily="18" charset="0"/>
              </a:rPr>
              <a:t>РФ, субъекты РФ, муниципалитеты (публично-правовые образования)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4793" y="4392118"/>
            <a:ext cx="4991725" cy="200868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>Содержание правоотношений-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Georgia" pitchFamily="18" charset="0"/>
              </a:rPr>
              <a:t>права и обязанности их участников.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2192000" cy="959370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Структура правоотношений:</a:t>
            </a:r>
            <a:endParaRPr lang="ru-RU" sz="3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987" y="4377128"/>
            <a:ext cx="5756222" cy="212860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u="sng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Например: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latin typeface="Georgia" pitchFamily="18" charset="0"/>
              </a:rPr>
              <a:t>Иван покупает товар в магазине.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 Объект -?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 Субъект - 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 Содержание -?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0" y="1199213"/>
            <a:ext cx="12192000" cy="56587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831172" y="2638270"/>
            <a:ext cx="5996067" cy="13041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Возникают независимо от воли и сознания человека. </a:t>
            </a:r>
            <a:r>
              <a:rPr lang="ru-RU" sz="1600" b="1" i="1" dirty="0" smtClean="0">
                <a:solidFill>
                  <a:srgbClr val="002060"/>
                </a:solidFill>
                <a:latin typeface="Georgia" pitchFamily="18" charset="0"/>
              </a:rPr>
              <a:t>(Во дворе дерево упало на припаркованный автомобиль -гражданские правоотношения)</a:t>
            </a:r>
            <a:endParaRPr lang="ru-RU" sz="1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9863" y="3028011"/>
            <a:ext cx="5096655" cy="28781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1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100" b="1" i="1" u="sng" dirty="0" smtClean="0">
                <a:solidFill>
                  <a:schemeClr val="tx1"/>
                </a:solidFill>
                <a:latin typeface="Georgia" pitchFamily="18" charset="0"/>
              </a:rPr>
              <a:t>Например: </a:t>
            </a:r>
            <a:r>
              <a:rPr lang="ru-RU" sz="2100" b="1" i="1" dirty="0" smtClean="0">
                <a:solidFill>
                  <a:schemeClr val="tx1"/>
                </a:solidFill>
                <a:latin typeface="Georgia" pitchFamily="18" charset="0"/>
              </a:rPr>
              <a:t>Трудовые правоотношения </a:t>
            </a:r>
            <a:r>
              <a:rPr lang="ru-RU" sz="2100" b="1" i="1" dirty="0" smtClean="0">
                <a:solidFill>
                  <a:srgbClr val="C00000"/>
                </a:solidFill>
                <a:latin typeface="Georgia" pitchFamily="18" charset="0"/>
              </a:rPr>
              <a:t>возникают</a:t>
            </a:r>
            <a:r>
              <a:rPr lang="ru-RU" sz="2100" b="1" i="1" dirty="0" smtClean="0">
                <a:solidFill>
                  <a:schemeClr val="tx1"/>
                </a:solidFill>
                <a:latin typeface="Georgia" pitchFamily="18" charset="0"/>
              </a:rPr>
              <a:t> после заключения трудового договора работника и работодателя.</a:t>
            </a:r>
          </a:p>
          <a:p>
            <a:pPr algn="ctr"/>
            <a:r>
              <a:rPr lang="ru-RU" sz="2100" b="1" i="1" dirty="0" smtClean="0">
                <a:solidFill>
                  <a:schemeClr val="tx1"/>
                </a:solidFill>
                <a:latin typeface="Georgia" pitchFamily="18" charset="0"/>
              </a:rPr>
              <a:t>Могут </a:t>
            </a:r>
            <a:r>
              <a:rPr lang="ru-RU" sz="2100" b="1" i="1" dirty="0" smtClean="0">
                <a:solidFill>
                  <a:srgbClr val="C00000"/>
                </a:solidFill>
                <a:latin typeface="Georgia" pitchFamily="18" charset="0"/>
              </a:rPr>
              <a:t>изменяться</a:t>
            </a:r>
            <a:r>
              <a:rPr lang="ru-RU" sz="2100" b="1" i="1" dirty="0" smtClean="0">
                <a:solidFill>
                  <a:schemeClr val="tx1"/>
                </a:solidFill>
                <a:latin typeface="Georgia" pitchFamily="18" charset="0"/>
              </a:rPr>
              <a:t> в связи с переводом на другую должность.</a:t>
            </a:r>
          </a:p>
          <a:p>
            <a:pPr algn="ctr"/>
            <a:r>
              <a:rPr lang="ru-RU" sz="2100" b="1" i="1" dirty="0" smtClean="0">
                <a:solidFill>
                  <a:srgbClr val="C00000"/>
                </a:solidFill>
                <a:latin typeface="Georgia" pitchFamily="18" charset="0"/>
              </a:rPr>
              <a:t>Прекратиться</a:t>
            </a:r>
            <a:r>
              <a:rPr lang="ru-RU" sz="2100" b="1" i="1" dirty="0" smtClean="0">
                <a:solidFill>
                  <a:schemeClr val="tx1"/>
                </a:solidFill>
                <a:latin typeface="Georgia" pitchFamily="18" charset="0"/>
              </a:rPr>
              <a:t> – с увольнением.</a:t>
            </a:r>
          </a:p>
          <a:p>
            <a:pPr algn="ctr"/>
            <a:endParaRPr lang="ru-RU" sz="2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8426969" y="2146093"/>
            <a:ext cx="569626" cy="59960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31174" y="1648919"/>
            <a:ext cx="5951095" cy="68954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  <a:latin typeface="Georgia" pitchFamily="18" charset="0"/>
              </a:rPr>
              <a:t>Юридические факты-события</a:t>
            </a:r>
            <a:endParaRPr lang="ru-RU" sz="2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2338465" y="2473376"/>
            <a:ext cx="569626" cy="59960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4754" y="1708877"/>
            <a:ext cx="4557009" cy="77949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 smtClean="0">
                <a:solidFill>
                  <a:srgbClr val="FF0000"/>
                </a:solidFill>
                <a:latin typeface="Georgia" pitchFamily="18" charset="0"/>
              </a:rPr>
              <a:t>Юридические факты</a:t>
            </a:r>
            <a:endParaRPr lang="ru-RU" sz="26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911778" y="2023671"/>
            <a:ext cx="91939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979233" y="2071141"/>
            <a:ext cx="821960" cy="23959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0"/>
            <a:ext cx="12192000" cy="1409075"/>
          </a:xfrm>
          <a:prstGeom prst="rect">
            <a:avLst/>
          </a:prstGeom>
          <a:solidFill>
            <a:srgbClr val="002060"/>
          </a:solidFill>
          <a:ln>
            <a:solidFill>
              <a:schemeClr val="bg1"/>
            </a:solidFill>
          </a:ln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accent1">
                <a:shade val="27000"/>
                <a:satMod val="120000"/>
              </a:schemeClr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Правоотношения возникают, изменяются и прекращаются в связи с определенными обстоятельствами:</a:t>
            </a:r>
            <a:endParaRPr lang="ru-RU" sz="28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08622" y="5216577"/>
            <a:ext cx="5828675" cy="1304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Связаны с правомерными или противоправными действиями субъектов </a:t>
            </a:r>
            <a:r>
              <a:rPr lang="ru-RU" sz="1600" b="1" i="1" dirty="0" smtClean="0">
                <a:solidFill>
                  <a:srgbClr val="002060"/>
                </a:solidFill>
                <a:latin typeface="Georgia" pitchFamily="18" charset="0"/>
              </a:rPr>
              <a:t>(Граждане М. и В. вступили в брак – семейные правоотношения)</a:t>
            </a:r>
            <a:endParaRPr lang="ru-RU" sz="16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8534398" y="4741889"/>
            <a:ext cx="569626" cy="59960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93634" y="4199745"/>
            <a:ext cx="5891134" cy="68954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smtClean="0">
                <a:solidFill>
                  <a:schemeClr val="bg1"/>
                </a:solidFill>
                <a:latin typeface="Georgia" pitchFamily="18" charset="0"/>
              </a:rPr>
              <a:t>Юридические факты-действия</a:t>
            </a:r>
            <a:endParaRPr lang="ru-RU" sz="26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0" y="569626"/>
            <a:ext cx="12192000" cy="6288374"/>
          </a:xfrm>
          <a:prstGeom prst="rect">
            <a:avLst/>
          </a:prstGeom>
        </p:spPr>
      </p:pic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509665" y="824459"/>
            <a:ext cx="11152683" cy="1618937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35268" rIns="91440" bIns="45720" rtlCol="0" anchor="ctr">
            <a:noAutofit/>
          </a:bodyPr>
          <a:lstStyle/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ru-RU" alt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Субъективное право –</a:t>
            </a:r>
          </a:p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2400" b="1" i="1" noProof="0" dirty="0" smtClean="0">
                <a:solidFill>
                  <a:schemeClr val="bg1"/>
                </a:solidFill>
                <a:latin typeface="Georgia" pitchFamily="18" charset="0"/>
              </a:rPr>
              <a:t>……………. </a:t>
            </a:r>
            <a:endParaRPr kumimoji="0" lang="ru-RU" altLang="ru-RU" sz="2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9744" y="2953063"/>
            <a:ext cx="5111646" cy="214359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???</a:t>
            </a:r>
            <a:endParaRPr lang="ru-RU" sz="2100" b="1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23220" y="2955561"/>
            <a:ext cx="5111646" cy="215608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???</a:t>
            </a:r>
            <a:endParaRPr lang="ru-RU" sz="21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02834" y="5366479"/>
            <a:ext cx="5111646" cy="10842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???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432748" y="2443395"/>
            <a:ext cx="2438401" cy="389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56158" y="2443396"/>
            <a:ext cx="2853127" cy="4347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0" idx="0"/>
          </p:cNvCxnSpPr>
          <p:nvPr/>
        </p:nvCxnSpPr>
        <p:spPr>
          <a:xfrm flipH="1">
            <a:off x="5858657" y="2443395"/>
            <a:ext cx="12492" cy="2923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3672590"/>
            <a:ext cx="1495597" cy="31854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65956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Юридические права и обязанности участников правоотношений:</a:t>
            </a:r>
            <a:endParaRPr lang="ru-RU" sz="24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59569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Georgia" pitchFamily="18" charset="0"/>
              </a:rPr>
              <a:t>Юридические права и обязанности участников правоотношений:</a:t>
            </a:r>
            <a:endParaRPr lang="ru-RU" sz="24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509665" y="824459"/>
            <a:ext cx="11152683" cy="1618937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35268" rIns="91440" bIns="45720" rtlCol="0" anchor="ctr">
            <a:noAutofit/>
          </a:bodyPr>
          <a:lstStyle/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kumimoji="0" lang="ru-RU" alt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Субъективное право –</a:t>
            </a:r>
          </a:p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2400" b="1" i="1" noProof="0" dirty="0" smtClean="0">
                <a:solidFill>
                  <a:schemeClr val="bg1"/>
                </a:solidFill>
                <a:latin typeface="Georgia" pitchFamily="18" charset="0"/>
              </a:rPr>
              <a:t>мера дозволенного поведения субъекта правоотношений, обеспечиваемая государством. </a:t>
            </a:r>
            <a:endParaRPr kumimoji="0" lang="ru-RU" altLang="ru-RU" sz="2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9744" y="2953063"/>
            <a:ext cx="5111646" cy="214359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Права требования</a:t>
            </a:r>
          </a:p>
          <a:p>
            <a:pPr algn="ctr"/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(требования предоставления положенной по закону льготы, возвращения долга, передачи имущества и т.д.)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23220" y="2955561"/>
            <a:ext cx="5111646" cy="215608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Права действия</a:t>
            </a:r>
          </a:p>
          <a:p>
            <a:pPr algn="ctr"/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(заключить сделку по распоряжению имуществом, трудовой договор, обратиться с иском в суд)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02834" y="5366479"/>
            <a:ext cx="5111646" cy="10842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Права защиты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432748" y="2443395"/>
            <a:ext cx="2438401" cy="389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56158" y="2443396"/>
            <a:ext cx="2853127" cy="4347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0" idx="0"/>
          </p:cNvCxnSpPr>
          <p:nvPr/>
        </p:nvCxnSpPr>
        <p:spPr>
          <a:xfrm flipH="1">
            <a:off x="5858657" y="2443395"/>
            <a:ext cx="12492" cy="2923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1"/>
          <p:cNvSpPr>
            <a:spLocks noGrp="1" noChangeArrowheads="1"/>
          </p:cNvSpPr>
          <p:nvPr>
            <p:ph type="title"/>
          </p:nvPr>
        </p:nvSpPr>
        <p:spPr>
          <a:xfrm>
            <a:off x="322150" y="4542019"/>
            <a:ext cx="11577681" cy="2008682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 defTabSz="914305">
              <a:lnSpc>
                <a:spcPct val="100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Юридическая обязанность— </a:t>
            </a:r>
            <a:b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предписанная участнику правоотношений государством мера должного, необходимого поведения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alt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292" y="344774"/>
            <a:ext cx="9848537" cy="82445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Виды правоотношений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family-law-b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5004" y="1492770"/>
            <a:ext cx="4167265" cy="23896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9da7f4cd0be7f6d7dac8be6fd7031f0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9895" y="4017364"/>
            <a:ext cx="4069574" cy="2388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Stock-951677856_d_8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7660" y="4053368"/>
            <a:ext cx="4029808" cy="2302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administrativnoe-pravonarushenie-e1602335689522.jpg"/>
          <p:cNvPicPr>
            <a:picLocks noChangeAspect="1"/>
          </p:cNvPicPr>
          <p:nvPr/>
        </p:nvPicPr>
        <p:blipFill>
          <a:blip r:embed="rId5" cstate="print"/>
          <a:srcRect l="21925" t="26997" r="21203" b="5036"/>
          <a:stretch>
            <a:fillRect/>
          </a:stretch>
        </p:blipFill>
        <p:spPr>
          <a:xfrm>
            <a:off x="374755" y="3343948"/>
            <a:ext cx="3028012" cy="3056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scale_1200 (1).jpg"/>
          <p:cNvPicPr>
            <a:picLocks noChangeAspect="1"/>
          </p:cNvPicPr>
          <p:nvPr/>
        </p:nvPicPr>
        <p:blipFill>
          <a:blip r:embed="rId6" cstate="print"/>
          <a:srcRect t="2257"/>
          <a:stretch>
            <a:fillRect/>
          </a:stretch>
        </p:blipFill>
        <p:spPr>
          <a:xfrm>
            <a:off x="3588426" y="1499017"/>
            <a:ext cx="3921646" cy="2428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292" y="344774"/>
            <a:ext cx="9848537" cy="824459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Виды правоотношений</a:t>
            </a:r>
            <a:endParaRPr lang="ru-RU" sz="36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family-law-bk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5004" y="1492770"/>
            <a:ext cx="4167265" cy="23896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9da7f4cd0be7f6d7dac8be6fd7031f0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9895" y="4017364"/>
            <a:ext cx="4069574" cy="2388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Stock-951677856_d_8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7660" y="4053368"/>
            <a:ext cx="4029808" cy="23024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administrativnoe-pravonarushenie-e1602335689522.jpg"/>
          <p:cNvPicPr>
            <a:picLocks noChangeAspect="1"/>
          </p:cNvPicPr>
          <p:nvPr/>
        </p:nvPicPr>
        <p:blipFill>
          <a:blip r:embed="rId5" cstate="print"/>
          <a:srcRect l="21925" t="26997" r="21203" b="5036"/>
          <a:stretch>
            <a:fillRect/>
          </a:stretch>
        </p:blipFill>
        <p:spPr>
          <a:xfrm>
            <a:off x="374755" y="3343948"/>
            <a:ext cx="3028012" cy="3056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scale_1200 (1).jpg"/>
          <p:cNvPicPr>
            <a:picLocks noChangeAspect="1"/>
          </p:cNvPicPr>
          <p:nvPr/>
        </p:nvPicPr>
        <p:blipFill>
          <a:blip r:embed="rId6" cstate="print"/>
          <a:srcRect t="2257"/>
          <a:stretch>
            <a:fillRect/>
          </a:stretch>
        </p:blipFill>
        <p:spPr>
          <a:xfrm>
            <a:off x="3588426" y="1499017"/>
            <a:ext cx="3921646" cy="2428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374755" y="1229194"/>
            <a:ext cx="30879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  <a:t>Виды правоотношений обычно подразделяются </a:t>
            </a:r>
            <a:r>
              <a:rPr lang="ru-RU" sz="2200" b="1" i="1" dirty="0" smtClean="0">
                <a:solidFill>
                  <a:srgbClr val="C00000"/>
                </a:solidFill>
                <a:latin typeface="Georgia" pitchFamily="18" charset="0"/>
              </a:rPr>
              <a:t>по отраслям права</a:t>
            </a:r>
            <a:endParaRPr lang="ru-RU" sz="2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53666" y="6610663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7266</TotalTime>
  <Words>535</Words>
  <Application>Microsoft Office PowerPoint</Application>
  <PresentationFormat>Произвольный</PresentationFormat>
  <Paragraphs>92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Базис</vt:lpstr>
      <vt:lpstr>Слайд 1</vt:lpstr>
      <vt:lpstr>Слайд 2</vt:lpstr>
      <vt:lpstr>Слайд 3</vt:lpstr>
      <vt:lpstr>Слайд 4</vt:lpstr>
      <vt:lpstr>Слайд 5</vt:lpstr>
      <vt:lpstr>Слайд 6</vt:lpstr>
      <vt:lpstr> Юридическая обязанность—  предписанная участнику правоотношений государством мера должного, необходимого поведения  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Учитель</cp:lastModifiedBy>
  <cp:revision>185</cp:revision>
  <dcterms:created xsi:type="dcterms:W3CDTF">2017-09-19T16:47:17Z</dcterms:created>
  <dcterms:modified xsi:type="dcterms:W3CDTF">2023-01-19T04:20:44Z</dcterms:modified>
</cp:coreProperties>
</file>