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25"/>
  </p:notesMasterIdLst>
  <p:sldIdLst>
    <p:sldId id="357" r:id="rId3"/>
    <p:sldId id="341" r:id="rId4"/>
    <p:sldId id="342" r:id="rId5"/>
    <p:sldId id="343" r:id="rId6"/>
    <p:sldId id="346" r:id="rId7"/>
    <p:sldId id="345" r:id="rId8"/>
    <p:sldId id="344" r:id="rId9"/>
    <p:sldId id="348" r:id="rId10"/>
    <p:sldId id="347" r:id="rId11"/>
    <p:sldId id="315" r:id="rId12"/>
    <p:sldId id="335" r:id="rId13"/>
    <p:sldId id="336" r:id="rId14"/>
    <p:sldId id="349" r:id="rId15"/>
    <p:sldId id="350" r:id="rId16"/>
    <p:sldId id="351" r:id="rId17"/>
    <p:sldId id="352" r:id="rId18"/>
    <p:sldId id="323" r:id="rId19"/>
    <p:sldId id="354" r:id="rId20"/>
    <p:sldId id="353" r:id="rId21"/>
    <p:sldId id="355" r:id="rId22"/>
    <p:sldId id="356" r:id="rId23"/>
    <p:sldId id="33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71DA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068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16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17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лиция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1016" y="0"/>
            <a:ext cx="4150985" cy="1772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rcRect r="926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9802" y="269824"/>
            <a:ext cx="7345181" cy="1978702"/>
          </a:xfrm>
          <a:prstGeom prst="rect">
            <a:avLst/>
          </a:prstGeom>
          <a:gradFill>
            <a:gsLst>
              <a:gs pos="0">
                <a:schemeClr val="dk1">
                  <a:lumMod val="110000"/>
                  <a:satMod val="105000"/>
                  <a:tint val="67000"/>
                  <a:alpha val="2000"/>
                </a:schemeClr>
              </a:gs>
              <a:gs pos="50000">
                <a:schemeClr val="dk1">
                  <a:lumMod val="105000"/>
                  <a:satMod val="103000"/>
                  <a:tint val="73000"/>
                </a:schemeClr>
              </a:gs>
              <a:gs pos="100000">
                <a:schemeClr val="dk1">
                  <a:lumMod val="105000"/>
                  <a:satMod val="109000"/>
                  <a:tint val="81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Georgia" pitchFamily="18" charset="0"/>
              </a:rPr>
              <a:t>Правосудие в РФ</a:t>
            </a:r>
            <a:endParaRPr lang="ru-RU" sz="5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29193" y="224852"/>
            <a:ext cx="6415791" cy="12441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49115" y="284811"/>
            <a:ext cx="6175949" cy="1049313"/>
          </a:xfrm>
          <a:prstGeom prst="rect">
            <a:avLst/>
          </a:prstGeom>
          <a:solidFill>
            <a:schemeClr val="accent6">
              <a:lumMod val="50000"/>
            </a:schemeClr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Рисунок 5" descr="1052775068_1052775068.jpg"/>
          <p:cNvPicPr>
            <a:picLocks noChangeAspect="1"/>
          </p:cNvPicPr>
          <p:nvPr/>
        </p:nvPicPr>
        <p:blipFill>
          <a:blip r:embed="rId2" cstate="print"/>
          <a:srcRect b="8541"/>
          <a:stretch>
            <a:fillRect/>
          </a:stretch>
        </p:blipFill>
        <p:spPr>
          <a:xfrm>
            <a:off x="8033983" y="1019331"/>
            <a:ext cx="4158017" cy="5838669"/>
          </a:xfrm>
          <a:prstGeom prst="rect">
            <a:avLst/>
          </a:prstGeom>
        </p:spPr>
      </p:pic>
      <p:sp>
        <p:nvSpPr>
          <p:cNvPr id="7" name="Пятиугольник 6"/>
          <p:cNvSpPr/>
          <p:nvPr/>
        </p:nvSpPr>
        <p:spPr>
          <a:xfrm>
            <a:off x="554636" y="2038663"/>
            <a:ext cx="7345180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1. Узнать, что такое «суд, правосудие» </a:t>
            </a:r>
            <a:endParaRPr lang="ru-RU" sz="30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7525062" y="2038662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587117" y="3600137"/>
            <a:ext cx="7267729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rgbClr val="002060"/>
                </a:solidFill>
                <a:latin typeface="Georgia" pitchFamily="18" charset="0"/>
              </a:rPr>
              <a:t>2. Познакомиться с принципами деятельности правосудия</a:t>
            </a:r>
            <a:endParaRPr lang="ru-RU" sz="3000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587116" y="5189096"/>
            <a:ext cx="7252740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3. Познакомиться понятием «суд присяжных», функции.</a:t>
            </a:r>
            <a:endParaRPr lang="ru-RU" sz="30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7527562" y="3630117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7530060" y="5236564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899a3573ac96740084bc572ff844a3b8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06662"/>
            <a:ext cx="12192000" cy="4351338"/>
          </a:xfrm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0" y="0"/>
            <a:ext cx="12192000" cy="25333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35268" rIns="91440" bIns="45720" rtlCol="0" anchor="ctr">
            <a:noAutofit/>
          </a:bodyPr>
          <a:lstStyle/>
          <a:p>
            <a:pPr lvl="0" algn="ctr" defTabSz="914305"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Судебная система Российской Федерации</a:t>
            </a:r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 – </a:t>
            </a:r>
          </a:p>
          <a:p>
            <a:pPr lvl="0" algn="ctr" defTabSz="914305"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sz="3200" dirty="0" smtClean="0">
                <a:latin typeface="Georgia" pitchFamily="18" charset="0"/>
              </a:rPr>
              <a:t>это система судов, осуществляющих правосудие на территории нашей страны в соответствии с их компетенцией, определёнными целями и задачами</a:t>
            </a:r>
            <a:endParaRPr kumimoji="0" lang="ru-RU" alt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7558" y="236483"/>
            <a:ext cx="4903076" cy="10878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Мировой судья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95544" y="262759"/>
            <a:ext cx="4903076" cy="108782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Районный судья</a:t>
            </a:r>
            <a:endParaRPr lang="ru-RU" sz="3200" b="1" i="1" dirty="0">
              <a:latin typeface="Georgia" pitchFamily="18" charset="0"/>
            </a:endParaRPr>
          </a:p>
        </p:txBody>
      </p:sp>
      <p:pic>
        <p:nvPicPr>
          <p:cNvPr id="6" name="Рисунок 5" descr="mirovoj-su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169" y="3026979"/>
            <a:ext cx="4917340" cy="3499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755989587192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1164" y="3058510"/>
            <a:ext cx="5816036" cy="3499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94138" y="1608083"/>
            <a:ext cx="5123793" cy="11981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Рассматривает дела о ….</a:t>
            </a:r>
          </a:p>
          <a:p>
            <a:pPr algn="just"/>
            <a:r>
              <a:rPr lang="ru-RU" sz="2400" b="1" i="1" dirty="0" smtClean="0">
                <a:latin typeface="Georgia" pitchFamily="18" charset="0"/>
              </a:rPr>
              <a:t>1.</a:t>
            </a:r>
          </a:p>
          <a:p>
            <a:pPr algn="just"/>
            <a:r>
              <a:rPr lang="ru-RU" sz="2400" b="1" i="1" dirty="0" smtClean="0">
                <a:latin typeface="Georgia" pitchFamily="18" charset="0"/>
              </a:rPr>
              <a:t>2.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16717" y="1618593"/>
            <a:ext cx="5239407" cy="119817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Рассматривает дела о ….</a:t>
            </a:r>
          </a:p>
          <a:p>
            <a:pPr algn="just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1.</a:t>
            </a:r>
          </a:p>
          <a:p>
            <a:pPr algn="just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2.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7558" y="236483"/>
            <a:ext cx="4903076" cy="10878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Мировой судья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95544" y="262759"/>
            <a:ext cx="4903076" cy="108782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Районный судья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9903" y="1781504"/>
            <a:ext cx="5123793" cy="46508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Уголовные (максимальный срок лишения свободы не более 3-х лет);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Расторжение брака;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Спор о детях;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Раздел совместно нажитого имущества.</a:t>
            </a:r>
          </a:p>
          <a:p>
            <a:pPr marL="457200" indent="-457200" algn="ctr">
              <a:buAutoNum type="arabicPeriod"/>
            </a:pPr>
            <a:endParaRPr lang="ru-RU" sz="2400" b="1" i="1" dirty="0" smtClean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16717" y="1792014"/>
            <a:ext cx="5239407" cy="4529959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Уголовные дела;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Гражданские;</a:t>
            </a:r>
          </a:p>
          <a:p>
            <a:pPr marL="457200" indent="-457200" algn="ctr">
              <a:buAutoNum type="arabicPeriod"/>
            </a:pP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Административные.</a:t>
            </a:r>
          </a:p>
        </p:txBody>
      </p:sp>
      <p:pic>
        <p:nvPicPr>
          <p:cNvPr id="10" name="Рисунок 9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86525" y="4367048"/>
            <a:ext cx="1169539" cy="24909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755989587192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4139"/>
            <a:ext cx="12192000" cy="6463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192000" cy="1166648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Выделите </a:t>
            </a: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принципы правосудия</a:t>
            </a: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:</a:t>
            </a:r>
            <a:endParaRPr lang="ru-RU" sz="3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134490" y="939470"/>
            <a:ext cx="3579288" cy="810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 законность</a:t>
            </a:r>
            <a:endParaRPr lang="ru-RU" sz="2800" b="1" i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"/>
            <a:ext cx="12192000" cy="662152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Принципы правосудия: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9028" y="4177862"/>
            <a:ext cx="5723400" cy="8828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 гласность (открытое разбирательство дел в суде);</a:t>
            </a:r>
            <a:endParaRPr lang="ru-RU" sz="2400" b="1" i="1" dirty="0" smtClean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9546" y="2952976"/>
            <a:ext cx="5738648" cy="101993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 равенство граждан перед законом и судом</a:t>
            </a:r>
            <a:endParaRPr lang="ru-RU" sz="24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3780" y="866675"/>
            <a:ext cx="7488620" cy="8990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осуществление правосудия только судом</a:t>
            </a:r>
            <a:endParaRPr lang="ru-RU" sz="2400" b="1" i="1" dirty="0" smtClean="0"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58458" y="3567832"/>
            <a:ext cx="5312978" cy="13510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 неприкосновенность личности и её право на судебную защиту</a:t>
            </a:r>
            <a:endParaRPr lang="ru-RU" sz="2400" b="1" i="1" dirty="0" smtClean="0"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9538" y="1954925"/>
            <a:ext cx="6501164" cy="85133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состязательность и равноправие сторон</a:t>
            </a:r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9539" y="5227690"/>
            <a:ext cx="5728654" cy="12046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обеспечение подозреваемому, обвиняемому, подсудимому права на судебную защиту</a:t>
            </a:r>
            <a:endParaRPr lang="ru-RU" sz="2400" b="1" i="1" dirty="0" smtClean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45609" y="2001014"/>
            <a:ext cx="4020724" cy="12046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использование национального языка</a:t>
            </a:r>
            <a:endParaRPr lang="ru-RU" sz="24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63043" y="5265683"/>
            <a:ext cx="5161093" cy="11508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презумпция невиновности</a:t>
            </a:r>
            <a:endParaRPr lang="ru-RU" sz="24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udya-pk-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0490" y="236483"/>
            <a:ext cx="3749565" cy="3749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7062952" y="2159876"/>
            <a:ext cx="1135117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348453" y="4058308"/>
            <a:ext cx="948556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3563006" y="2165131"/>
            <a:ext cx="1182413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668" y="1781503"/>
            <a:ext cx="2916622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???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1723" y="5118537"/>
            <a:ext cx="5759670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???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39653" y="1855076"/>
            <a:ext cx="3237187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???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udya-pk-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0490" y="236483"/>
            <a:ext cx="3749565" cy="3749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7062952" y="2159876"/>
            <a:ext cx="1135117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348453" y="4058308"/>
            <a:ext cx="948556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3563006" y="2165131"/>
            <a:ext cx="1182413" cy="646386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5668" y="1781503"/>
            <a:ext cx="2916622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Независимы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1723" y="5118537"/>
            <a:ext cx="5759670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Неприкосновенны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39653" y="1855076"/>
            <a:ext cx="3237187" cy="1119352"/>
          </a:xfrm>
          <a:prstGeom prst="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Несменяемы (70)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весы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9" name="Picture 5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88288" y="4797152"/>
            <a:ext cx="3139973" cy="186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62902" y="1831626"/>
            <a:ext cx="11233248" cy="25922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latin typeface="Georgia" pitchFamily="18" charset="0"/>
              </a:rPr>
              <a:t>это государственные организации, призванные заботиться о соблюдении законов и охраняют людей, общество и государство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29448" y="362607"/>
            <a:ext cx="8256917" cy="1088504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Правоохранительные органы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urt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5413" y="268014"/>
            <a:ext cx="4847476" cy="6266373"/>
          </a:xfrm>
          <a:prstGeom prst="rect">
            <a:avLst/>
          </a:prstGeom>
        </p:spPr>
      </p:pic>
      <p:pic>
        <p:nvPicPr>
          <p:cNvPr id="7" name="Рисунок 6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199" y="409903"/>
            <a:ext cx="3857298" cy="41417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8373" y="4099036"/>
            <a:ext cx="7315200" cy="206528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Какие требования предъявляют к кандидатам на должность судьи?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yurtuyt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63007"/>
            <a:ext cx="6101255" cy="3294994"/>
          </a:xfrm>
          <a:prstGeom prst="rect">
            <a:avLst/>
          </a:prstGeom>
        </p:spPr>
      </p:pic>
      <p:pic>
        <p:nvPicPr>
          <p:cNvPr id="5" name="Рисунок 4" descr="article10495.jpg"/>
          <p:cNvPicPr>
            <a:picLocks noChangeAspect="1"/>
          </p:cNvPicPr>
          <p:nvPr/>
        </p:nvPicPr>
        <p:blipFill>
          <a:blip r:embed="rId3" cstate="print"/>
          <a:srcRect r="19878" b="12322"/>
          <a:stretch>
            <a:fillRect/>
          </a:stretch>
        </p:blipFill>
        <p:spPr>
          <a:xfrm>
            <a:off x="6053959" y="3594538"/>
            <a:ext cx="6138041" cy="32634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192000" cy="38467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08993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atin typeface="Georgia" pitchFamily="18" charset="0"/>
              </a:rPr>
              <a:t>Присяжные заседатели </a:t>
            </a:r>
            <a:r>
              <a:rPr lang="ru-RU" sz="2400" b="1" i="1" dirty="0" smtClean="0">
                <a:latin typeface="Georgia" pitchFamily="18" charset="0"/>
              </a:rPr>
              <a:t>(6-8 чел.)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9185" y="1261241"/>
            <a:ext cx="5533698" cy="2286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Рассматривает уголовные дела о тяжких и особо тяжких  преступлениях (измена стране, умышленное убийство)</a:t>
            </a: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6663" y="1287517"/>
            <a:ext cx="5859516" cy="22702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Возраст</a:t>
            </a:r>
            <a:r>
              <a:rPr lang="ru-RU" sz="2400" b="1" i="1" dirty="0" smtClean="0">
                <a:latin typeface="Georgia" pitchFamily="18" charset="0"/>
              </a:rPr>
              <a:t>: не менее 25 и не старше 70.</a:t>
            </a:r>
          </a:p>
          <a:p>
            <a:pPr algn="ctr"/>
            <a:endParaRPr lang="ru-RU" sz="2400" b="1" i="1" dirty="0" smtClean="0"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Исключение: </a:t>
            </a:r>
            <a:r>
              <a:rPr lang="ru-RU" sz="2400" b="1" i="1" dirty="0" smtClean="0">
                <a:latin typeface="Georgia" pitchFamily="18" charset="0"/>
              </a:rPr>
              <a:t>военнослужащие, священники, судьи.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документ-2.jpg"/>
          <p:cNvPicPr>
            <a:picLocks noChangeAspect="1"/>
          </p:cNvPicPr>
          <p:nvPr/>
        </p:nvPicPr>
        <p:blipFill>
          <a:blip r:embed="rId2" cstate="print"/>
          <a:srcRect l="23577"/>
          <a:stretch>
            <a:fillRect/>
          </a:stretch>
        </p:blipFill>
        <p:spPr>
          <a:xfrm>
            <a:off x="299803" y="269823"/>
            <a:ext cx="3987383" cy="63320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47148" y="539646"/>
            <a:ext cx="7255239" cy="1289154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27620" y="2398426"/>
            <a:ext cx="8109678" cy="39124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Прочитать параграф 9</a:t>
            </a:r>
          </a:p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Выучить теорию в тетради.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Ответить устно на </a:t>
            </a:r>
            <a:r>
              <a:rPr lang="ru-RU" sz="3600" b="1" i="1" smtClean="0">
                <a:solidFill>
                  <a:schemeClr val="tx1"/>
                </a:solidFill>
                <a:latin typeface="Georgia" pitchFamily="18" charset="0"/>
              </a:rPr>
              <a:t>вопросы стр.29</a:t>
            </a: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, </a:t>
            </a:r>
            <a:r>
              <a:rPr lang="ru-RU" sz="3600" b="1" i="1" smtClean="0">
                <a:solidFill>
                  <a:schemeClr val="tx1"/>
                </a:solidFill>
                <a:latin typeface="Georgia" pitchFamily="18" charset="0"/>
              </a:rPr>
              <a:t>№ 1-4</a:t>
            </a:r>
            <a:endParaRPr lang="ru-RU" sz="3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«Мои исследования» - устно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latin typeface="Georgia" pitchFamily="18" charset="0"/>
              </a:rPr>
              <a:t>Назарова А.В. г. Норильск</a:t>
            </a:r>
            <a:endParaRPr lang="ru-RU" sz="1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лиция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39349" y="260647"/>
            <a:ext cx="4896544" cy="63608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1. Защищает права и свободы людей;</a:t>
            </a: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2. Противодействует преступности;</a:t>
            </a:r>
          </a:p>
          <a:p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3. Охраняет общественный порядок;</a:t>
            </a:r>
          </a:p>
          <a:p>
            <a:endParaRPr lang="ru-RU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4. Обеспечивает общественную безопасность.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Рисунок 5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1016" y="0"/>
            <a:ext cx="4150985" cy="1772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лена\Desktop\Новая папка\проку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52249" y="551793"/>
            <a:ext cx="9396248" cy="2364828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 Надзирает за соблюдением законов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 Представляет интересы государства в судебном процессе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Рисунок 5" descr="emble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370" y="3165798"/>
            <a:ext cx="3840427" cy="34265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фсб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537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4869160"/>
            <a:ext cx="12192000" cy="19888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r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Борется с терроризмом, шпионажем</a:t>
            </a:r>
          </a:p>
          <a:p>
            <a:pPr marL="342900" indent="-342900" algn="r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Занимается разведкой, пограничной деятельностью</a:t>
            </a:r>
          </a:p>
          <a:p>
            <a:pPr marL="342900" indent="-342900" algn="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3. Обеспечивает информационную безопасность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Рисунок 5" descr="40768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324099" y="2728939"/>
            <a:ext cx="4704523" cy="33515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4437112"/>
            <a:ext cx="12192000" cy="24208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3765" y="4797152"/>
            <a:ext cx="7872875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Следит за законностью  перемещений товаров через границу</a:t>
            </a:r>
            <a:endParaRPr lang="ru-RU" b="1" i="1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6" name="Содержимое 5" descr="тможня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3914093"/>
            <a:ext cx="3503712" cy="294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497457" y="3137337"/>
            <a:ext cx="5876253" cy="1259373"/>
          </a:xfrm>
          <a:prstGeom prst="roundRect">
            <a:avLst/>
          </a:prstGeom>
          <a:solidFill>
            <a:schemeClr val="accent2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Georgia" pitchFamily="18" charset="0"/>
              </a:rPr>
              <a:t>Таможня</a:t>
            </a:r>
            <a:endParaRPr lang="ru-RU" sz="4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есы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 descr="герб адвакатур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0256" y="0"/>
            <a:ext cx="3791744" cy="292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31371" y="4288221"/>
            <a:ext cx="11233248" cy="230913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1. Обеспечение прав подсудимого;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2. Помощь в демонстрации всех обстоятельств дела, которые могут быть учтены судом;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3. Дают консультации, составляют заявления, жалобы, обращения.</a:t>
            </a:r>
          </a:p>
          <a:p>
            <a:pPr algn="ctr"/>
            <a:r>
              <a:rPr lang="ru-RU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360" y="260648"/>
            <a:ext cx="6816757" cy="1440160"/>
          </a:xfrm>
          <a:prstGeom prst="roundRect">
            <a:avLst/>
          </a:prstGeom>
          <a:solidFill>
            <a:schemeClr val="accent4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Georgia" pitchFamily="18" charset="0"/>
              </a:rPr>
              <a:t>Адвокатура</a:t>
            </a:r>
            <a:endParaRPr lang="ru-RU" sz="4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cenka-natari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6164317" y="378373"/>
            <a:ext cx="5533697" cy="1150882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bg1"/>
                </a:solidFill>
                <a:latin typeface="Georgia" pitchFamily="18" charset="0"/>
              </a:rPr>
              <a:t>Нотариат</a:t>
            </a:r>
            <a:endParaRPr lang="ru-RU" sz="4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2291" y="4635062"/>
            <a:ext cx="8623738" cy="2002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Удостоверяют завещания и сделки с недвижимостью;</a:t>
            </a:r>
          </a:p>
          <a:p>
            <a:pPr marL="342900" indent="-342900" algn="ctr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Свидетельствуют верность  подписей и копий документов.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 у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12192000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192000" cy="22048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3600" b="1" dirty="0" smtClean="0">
                <a:latin typeface="Georgia" pitchFamily="18" charset="0"/>
              </a:rPr>
              <a:t>            Осуществляют правосудие и     обеспечивают законность в обществе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10" name="Рисунок 9" descr="1771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51207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7556</TotalTime>
  <Words>457</Words>
  <Application>Microsoft Office PowerPoint</Application>
  <PresentationFormat>Произвольный</PresentationFormat>
  <Paragraphs>100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Базис</vt:lpstr>
      <vt:lpstr>Слайд 1</vt:lpstr>
      <vt:lpstr>Слайд 2</vt:lpstr>
      <vt:lpstr>Слайд 3</vt:lpstr>
      <vt:lpstr>Слайд 4</vt:lpstr>
      <vt:lpstr>Слайд 5</vt:lpstr>
      <vt:lpstr>Следит за законностью  перемещений товаров через границу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Учитель</cp:lastModifiedBy>
  <cp:revision>204</cp:revision>
  <dcterms:created xsi:type="dcterms:W3CDTF">2017-09-19T16:47:17Z</dcterms:created>
  <dcterms:modified xsi:type="dcterms:W3CDTF">2023-01-19T04:20:56Z</dcterms:modified>
</cp:coreProperties>
</file>