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8" r:id="rId2"/>
  </p:sldMasterIdLst>
  <p:notesMasterIdLst>
    <p:notesMasterId r:id="rId18"/>
  </p:notesMasterIdLst>
  <p:sldIdLst>
    <p:sldId id="357" r:id="rId3"/>
    <p:sldId id="335" r:id="rId4"/>
    <p:sldId id="359" r:id="rId5"/>
    <p:sldId id="370" r:id="rId6"/>
    <p:sldId id="360" r:id="rId7"/>
    <p:sldId id="361" r:id="rId8"/>
    <p:sldId id="362" r:id="rId9"/>
    <p:sldId id="363" r:id="rId10"/>
    <p:sldId id="365" r:id="rId11"/>
    <p:sldId id="364" r:id="rId12"/>
    <p:sldId id="367" r:id="rId13"/>
    <p:sldId id="366" r:id="rId14"/>
    <p:sldId id="368" r:id="rId15"/>
    <p:sldId id="369" r:id="rId16"/>
    <p:sldId id="334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0" clrIdx="0">
    <p:extLst>
      <p:ext uri="{19B8F6BF-5375-455C-9EA6-DF929625EA0E}">
        <p15:presenceInfo xmlns="" xmlns:p15="http://schemas.microsoft.com/office/powerpoint/2012/main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3D1FF"/>
    <a:srgbClr val="B7ECFF"/>
    <a:srgbClr val="333399"/>
    <a:srgbClr val="7DDDFF"/>
    <a:srgbClr val="33CAFF"/>
    <a:srgbClr val="25C6FF"/>
    <a:srgbClr val="71DA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>
        <p:scale>
          <a:sx n="60" d="100"/>
          <a:sy n="60" d="100"/>
        </p:scale>
        <p:origin x="-1068" y="-2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6A01C4-936A-4433-AB99-BF19998CFABE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CA0982-C6A3-4AE0-86C1-C5D9008316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10500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72953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67739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034741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1/19/2023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0244858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1/19/2023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43464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1/19/2023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6981240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1/19/2023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541106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1/19/2023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629581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1/19/2023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911582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1/19/2023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703137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1/19/2023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52799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017171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1/19/2023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705835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1/19/2023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687139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1/19/2023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89061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17016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20231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01771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8479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13664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52727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82839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A371FE-F7EF-43F7-9B02-84353C5A733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33080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67A371FE-F7EF-43F7-9B02-84353C5A733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52774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solidFill>
                  <a:schemeClr val="bg1"/>
                </a:solidFill>
                <a:latin typeface="Georgia" pitchFamily="18" charset="0"/>
              </a:rPr>
              <a:t>Назарова А.В. г. Норильск</a:t>
            </a:r>
            <a:endParaRPr lang="ru-RU" sz="1200" i="1" dirty="0">
              <a:solidFill>
                <a:schemeClr val="bg1"/>
              </a:solidFill>
              <a:latin typeface="Georgia" pitchFamily="18" charset="0"/>
            </a:endParaRPr>
          </a:p>
        </p:txBody>
      </p:sp>
      <p:pic>
        <p:nvPicPr>
          <p:cNvPr id="12" name="Рисунок 11" descr="upolnomochennyj-1.jpg"/>
          <p:cNvPicPr>
            <a:picLocks noChangeAspect="1"/>
          </p:cNvPicPr>
          <p:nvPr/>
        </p:nvPicPr>
        <p:blipFill>
          <a:blip r:embed="rId2" cstate="print"/>
          <a:srcRect b="5179"/>
          <a:stretch>
            <a:fillRect/>
          </a:stretch>
        </p:blipFill>
        <p:spPr>
          <a:xfrm>
            <a:off x="3972437" y="0"/>
            <a:ext cx="3915577" cy="26328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Logo_new_1.jpg"/>
          <p:cNvPicPr>
            <a:picLocks noChangeAspect="1"/>
          </p:cNvPicPr>
          <p:nvPr/>
        </p:nvPicPr>
        <p:blipFill>
          <a:blip r:embed="rId3" cstate="print"/>
          <a:srcRect l="9719" r="9844" b="9339"/>
          <a:stretch>
            <a:fillRect/>
          </a:stretch>
        </p:blipFill>
        <p:spPr>
          <a:xfrm>
            <a:off x="0" y="0"/>
            <a:ext cx="3925614" cy="24862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Рисунок 13" descr="840_1.jpeg"/>
          <p:cNvPicPr>
            <a:picLocks noChangeAspect="1"/>
          </p:cNvPicPr>
          <p:nvPr/>
        </p:nvPicPr>
        <p:blipFill>
          <a:blip r:embed="rId4" cstate="print"/>
          <a:srcRect t="21724"/>
          <a:stretch>
            <a:fillRect/>
          </a:stretch>
        </p:blipFill>
        <p:spPr>
          <a:xfrm>
            <a:off x="7963589" y="0"/>
            <a:ext cx="4228411" cy="24594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3972911"/>
            <a:ext cx="3815255" cy="28850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92662" y="3941973"/>
            <a:ext cx="3899338" cy="29160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4704" y="2601563"/>
            <a:ext cx="1431298" cy="1198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Рисунок 15" descr="130424.php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871748" y="3951069"/>
            <a:ext cx="4371325" cy="29069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TextBox 16"/>
          <p:cNvSpPr txBox="1"/>
          <p:nvPr/>
        </p:nvSpPr>
        <p:spPr>
          <a:xfrm>
            <a:off x="2459421" y="2885090"/>
            <a:ext cx="93174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Georgia" pitchFamily="18" charset="0"/>
              </a:rPr>
              <a:t>Что объединяет данные иллюстрации?</a:t>
            </a:r>
            <a:endParaRPr lang="ru-RU" sz="3200" b="1" i="1" dirty="0">
              <a:latin typeface="Georgia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05057" y="362607"/>
            <a:ext cx="11603164" cy="5943600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i="1" dirty="0" smtClean="0">
                <a:solidFill>
                  <a:srgbClr val="FFFF00"/>
                </a:solidFill>
                <a:latin typeface="Georgia" pitchFamily="18" charset="0"/>
              </a:rPr>
              <a:t>Тема урока:</a:t>
            </a:r>
          </a:p>
          <a:p>
            <a:pPr algn="ctr"/>
            <a:endParaRPr lang="ru-RU" sz="2800" b="1" i="1" dirty="0" smtClean="0">
              <a:solidFill>
                <a:schemeClr val="bg1"/>
              </a:solidFill>
              <a:latin typeface="Georgia" pitchFamily="18" charset="0"/>
            </a:endParaRPr>
          </a:p>
          <a:p>
            <a:pPr algn="ctr"/>
            <a:r>
              <a:rPr lang="ru-RU" sz="6600" b="1" i="1" dirty="0" smtClean="0">
                <a:solidFill>
                  <a:schemeClr val="bg1"/>
                </a:solidFill>
                <a:latin typeface="Georgia" pitchFamily="18" charset="0"/>
              </a:rPr>
              <a:t>«Способы защиты прав человека в РФ»</a:t>
            </a:r>
            <a:endParaRPr lang="ru-RU" sz="6600" b="1" i="1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4fc46566100857cf47201517dcd5f7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189186" y="252247"/>
            <a:ext cx="5281448" cy="1545021"/>
          </a:xfrm>
          <a:prstGeom prst="round2Diag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b="1" i="1" dirty="0" smtClean="0">
                <a:solidFill>
                  <a:srgbClr val="FFFF00"/>
                </a:solidFill>
                <a:latin typeface="Georgia" pitchFamily="18" charset="0"/>
              </a:rPr>
              <a:t>Татьяна </a:t>
            </a:r>
            <a:r>
              <a:rPr lang="ru-RU" sz="3600" b="1" i="1" dirty="0" err="1" smtClean="0">
                <a:solidFill>
                  <a:srgbClr val="FFFF00"/>
                </a:solidFill>
                <a:latin typeface="Georgia" pitchFamily="18" charset="0"/>
              </a:rPr>
              <a:t>Москалькова</a:t>
            </a:r>
            <a:endParaRPr lang="ru-RU" sz="3600" b="1" i="1" dirty="0" smtClean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939159"/>
            <a:ext cx="55336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bg1"/>
                </a:solidFill>
                <a:latin typeface="Georgia" pitchFamily="18" charset="0"/>
              </a:rPr>
              <a:t>уполномоченный по правам человека при Президенте </a:t>
            </a:r>
          </a:p>
          <a:p>
            <a:pPr algn="ctr"/>
            <a:r>
              <a:rPr lang="ru-RU" sz="2400" b="1" i="1" dirty="0" smtClean="0">
                <a:solidFill>
                  <a:schemeClr val="bg1"/>
                </a:solidFill>
                <a:latin typeface="Georgia" pitchFamily="18" charset="0"/>
              </a:rPr>
              <a:t>в РФ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solidFill>
                  <a:schemeClr val="bg1"/>
                </a:solidFill>
                <a:latin typeface="Georgia" pitchFamily="18" charset="0"/>
              </a:rPr>
              <a:t>Назарова А.В. г. Норильск</a:t>
            </a:r>
            <a:endParaRPr lang="ru-RU" sz="1200" i="1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t_1949257174_bod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4136" y="3247697"/>
            <a:ext cx="6385036" cy="31058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3" cstate="print"/>
          <a:srcRect l="6977" t="10465" r="15781"/>
          <a:stretch>
            <a:fillRect/>
          </a:stretch>
        </p:blipFill>
        <p:spPr>
          <a:xfrm>
            <a:off x="7099738" y="945931"/>
            <a:ext cx="4887310" cy="37767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0" y="1"/>
            <a:ext cx="12192000" cy="819806"/>
          </a:xfrm>
          <a:prstGeom prst="rect">
            <a:avLst/>
          </a:prstGeom>
          <a:solidFill>
            <a:srgbClr val="3333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FFFF00"/>
                </a:solidFill>
                <a:latin typeface="Georgia" pitchFamily="18" charset="0"/>
              </a:rPr>
              <a:t>Уполномоченный по правам ребенка в РФ</a:t>
            </a:r>
            <a:endParaRPr lang="ru-RU" sz="3600" i="1" dirty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62497" y="4871545"/>
            <a:ext cx="461929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Georgia" pitchFamily="18" charset="0"/>
              </a:rPr>
              <a:t>Мария</a:t>
            </a:r>
            <a:r>
              <a:rPr lang="ru-RU" sz="2800" i="1" dirty="0" smtClean="0">
                <a:solidFill>
                  <a:srgbClr val="C00000"/>
                </a:solidFill>
                <a:latin typeface="Georgia" pitchFamily="18" charset="0"/>
              </a:rPr>
              <a:t> </a:t>
            </a:r>
            <a:r>
              <a:rPr lang="ru-RU" sz="2800" b="1" i="1" dirty="0" smtClean="0">
                <a:solidFill>
                  <a:srgbClr val="C00000"/>
                </a:solidFill>
                <a:latin typeface="Georgia" pitchFamily="18" charset="0"/>
              </a:rPr>
              <a:t>Львова-Белова</a:t>
            </a:r>
          </a:p>
          <a:p>
            <a:pPr algn="ctr"/>
            <a:endParaRPr lang="ru-RU" b="1" i="1" dirty="0" smtClean="0">
              <a:latin typeface="Georgia" pitchFamily="18" charset="0"/>
            </a:endParaRPr>
          </a:p>
          <a:p>
            <a:pPr algn="ctr"/>
            <a:r>
              <a:rPr lang="ru-RU" b="1" i="1" dirty="0" smtClean="0">
                <a:latin typeface="Georgia" pitchFamily="18" charset="0"/>
              </a:rPr>
              <a:t>уполномоченная по правам ребенка в РФ</a:t>
            </a:r>
            <a:endParaRPr lang="ru-RU" i="1" dirty="0">
              <a:latin typeface="Georg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36483" y="1103586"/>
            <a:ext cx="6605751" cy="167114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u="sng" dirty="0" smtClean="0">
                <a:solidFill>
                  <a:srgbClr val="C00000"/>
                </a:solidFill>
                <a:latin typeface="Georgia" pitchFamily="18" charset="0"/>
              </a:rPr>
              <a:t>Цель: </a:t>
            </a:r>
            <a:r>
              <a:rPr lang="ru-RU" sz="2400" b="1" i="1" dirty="0" smtClean="0">
                <a:solidFill>
                  <a:schemeClr val="tx1"/>
                </a:solidFill>
                <a:latin typeface="Georgia" pitchFamily="18" charset="0"/>
              </a:rPr>
              <a:t>обеспечение защиты прав ребенка и содействие восстановлению нарушенных прав ребенка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46843" y="3153103"/>
            <a:ext cx="6463862" cy="335805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ru-RU" sz="2000" b="1" i="1" dirty="0" smtClean="0">
                <a:latin typeface="Georgia" pitchFamily="18" charset="0"/>
              </a:rPr>
              <a:t>Принимают граждан и помогают восстановить нарушенные права;</a:t>
            </a:r>
          </a:p>
          <a:p>
            <a:pPr marL="342900" indent="-342900">
              <a:buAutoNum type="arabicPeriod"/>
            </a:pPr>
            <a: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Проводить проверку органов исполнительной власти;</a:t>
            </a:r>
          </a:p>
          <a:p>
            <a:pPr marL="342900" indent="-342900">
              <a:buAutoNum type="arabicPeriod"/>
            </a:pPr>
            <a:r>
              <a:rPr lang="ru-RU" sz="2000" b="1" i="1" dirty="0" smtClean="0">
                <a:latin typeface="Georgia" pitchFamily="18" charset="0"/>
              </a:rPr>
              <a:t>Направляют в органы государственной власти и местного самоуправления свои рекомендации по мерам обеспечения прав детей;</a:t>
            </a:r>
          </a:p>
          <a:p>
            <a:pPr marL="342900" indent="-342900">
              <a:buAutoNum type="arabicPeriod"/>
            </a:pPr>
            <a: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Правовое просвещение в области защиты прав ребенка.</a:t>
            </a:r>
            <a:endParaRPr lang="ru-RU" sz="2000" b="1" i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lEN3yj1wYMY5n3X59xlRj4PFgjo5PIgEmCcE7NkRmLPX3Zb2GCEH3bxLsSBpB8OjmjBiRnIVslr5j0TtTXRJO8vTfJEbHiV2.jpg"/>
          <p:cNvPicPr>
            <a:picLocks noChangeAspect="1"/>
          </p:cNvPicPr>
          <p:nvPr/>
        </p:nvPicPr>
        <p:blipFill>
          <a:blip r:embed="rId2" cstate="print">
            <a:lum bright="10000" contrast="-1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12192000" cy="1135117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i="1" dirty="0" smtClean="0">
                <a:solidFill>
                  <a:schemeClr val="bg1"/>
                </a:solidFill>
                <a:latin typeface="Georgia" pitchFamily="18" charset="0"/>
              </a:rPr>
              <a:t>Отдел опеки и попечительства</a:t>
            </a:r>
            <a:endParaRPr lang="ru-RU" sz="4400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4952" y="1403131"/>
            <a:ext cx="5644055" cy="121394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u="sng" dirty="0" smtClean="0">
                <a:solidFill>
                  <a:srgbClr val="C00000"/>
                </a:solidFill>
                <a:latin typeface="Georgia" pitchFamily="18" charset="0"/>
              </a:rPr>
              <a:t>Задача</a:t>
            </a:r>
            <a: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  <a:t>: </a:t>
            </a:r>
            <a:r>
              <a:rPr lang="ru-RU" sz="2400" b="1" i="1" dirty="0" smtClean="0">
                <a:solidFill>
                  <a:schemeClr val="tx1"/>
                </a:solidFill>
                <a:latin typeface="Georgia" pitchFamily="18" charset="0"/>
              </a:rPr>
              <a:t>защита прав и интересов детей;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274674" y="1413640"/>
            <a:ext cx="5644058" cy="285881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latin typeface="Georgia" pitchFamily="18" charset="0"/>
              </a:rPr>
              <a:t>Выявляют детей, оставшихся без попечения родителей и решают вопросы их дальнейшего устройства, содержания, воспитания и образования. </a:t>
            </a:r>
            <a:endParaRPr lang="ru-RU" sz="2400" i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89186" y="2995447"/>
            <a:ext cx="5675586" cy="179726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bg1"/>
                </a:solidFill>
                <a:latin typeface="Georgia" pitchFamily="18" charset="0"/>
              </a:rPr>
              <a:t>Могут передавать ребенка под опеку в приемную семью, учреждение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36482" y="5155325"/>
            <a:ext cx="5675586" cy="1466194"/>
          </a:xfrm>
          <a:prstGeom prst="rect">
            <a:avLst/>
          </a:prstGeom>
          <a:solidFill>
            <a:schemeClr val="accent1">
              <a:lumMod val="5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bg1"/>
                </a:solidFill>
                <a:latin typeface="Georgia" pitchFamily="18" charset="0"/>
              </a:rPr>
              <a:t>Защищают имущественные права несовершеннолетних.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316716" y="4745421"/>
            <a:ext cx="5675586" cy="1765737"/>
          </a:xfrm>
          <a:prstGeom prst="rect">
            <a:avLst/>
          </a:prstGeom>
          <a:solidFill>
            <a:schemeClr val="accent5">
              <a:lumMod val="5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bg1"/>
                </a:solidFill>
                <a:latin typeface="Georgia" pitchFamily="18" charset="0"/>
              </a:rPr>
              <a:t>Дают согласие на заключение трудовых договоров с учащимися, достигшими возраста 14 лет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Стрелка вправо 17"/>
          <p:cNvSpPr/>
          <p:nvPr/>
        </p:nvSpPr>
        <p:spPr>
          <a:xfrm rot="8819029">
            <a:off x="3595663" y="3718310"/>
            <a:ext cx="1713456" cy="620571"/>
          </a:xfrm>
          <a:prstGeom prst="rightArrow">
            <a:avLst/>
          </a:prstGeom>
          <a:solidFill>
            <a:schemeClr val="accent6">
              <a:lumMod val="5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 rot="1958085" flipH="1">
            <a:off x="3513261" y="2650848"/>
            <a:ext cx="1726056" cy="620571"/>
          </a:xfrm>
          <a:prstGeom prst="rightArrow">
            <a:avLst/>
          </a:prstGeom>
          <a:solidFill>
            <a:schemeClr val="accent6">
              <a:lumMod val="5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 rot="19699068">
            <a:off x="6643662" y="2588447"/>
            <a:ext cx="1713456" cy="620571"/>
          </a:xfrm>
          <a:prstGeom prst="rightArrow">
            <a:avLst/>
          </a:prstGeom>
          <a:solidFill>
            <a:schemeClr val="accent6">
              <a:lumMod val="5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1"/>
            <a:ext cx="12192000" cy="77251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i="1" dirty="0" smtClean="0">
                <a:solidFill>
                  <a:schemeClr val="bg1"/>
                </a:solidFill>
                <a:latin typeface="Georgia" pitchFamily="18" charset="0"/>
              </a:rPr>
              <a:t>Отдел опеки и попечительства</a:t>
            </a:r>
            <a:endParaRPr lang="ru-RU" sz="4400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04951" y="1056290"/>
            <a:ext cx="5502166" cy="1355834"/>
          </a:xfrm>
          <a:prstGeom prst="rect">
            <a:avLst/>
          </a:prstGeom>
          <a:solidFill>
            <a:srgbClr val="B7ECFF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Опека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Georgia" pitchFamily="18" charset="0"/>
              </a:rPr>
              <a:t>устанавливается над детьми, не достигшими возраста 14 лет</a:t>
            </a:r>
            <a:endParaRPr lang="ru-RU" sz="20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542690" y="1008993"/>
            <a:ext cx="5402317" cy="1350580"/>
          </a:xfrm>
          <a:prstGeom prst="rect">
            <a:avLst/>
          </a:prstGeom>
          <a:solidFill>
            <a:srgbClr val="93D1FF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Попечительство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Georgia" pitchFamily="18" charset="0"/>
              </a:rPr>
              <a:t>устанавливается над детьми в возрасте от 14 до 18 лет</a:t>
            </a:r>
            <a:endParaRPr lang="ru-RU" sz="2000" b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2246" y="4635061"/>
            <a:ext cx="3862556" cy="181303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Усыновление</a:t>
            </a:r>
            <a:r>
              <a:rPr lang="en-US" sz="2800" b="1" dirty="0" smtClean="0">
                <a:solidFill>
                  <a:srgbClr val="C00000"/>
                </a:solidFill>
                <a:latin typeface="Georgia" pitchFamily="18" charset="0"/>
              </a:rPr>
              <a:t>/</a:t>
            </a:r>
            <a:endParaRPr lang="ru-RU" sz="2800" b="1" dirty="0" smtClean="0">
              <a:solidFill>
                <a:srgbClr val="C00000"/>
              </a:solidFill>
              <a:latin typeface="Georg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удочерение</a:t>
            </a:r>
          </a:p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Georgia" pitchFamily="18" charset="0"/>
              </a:rPr>
              <a:t>приоритетная форма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225160" y="5150069"/>
            <a:ext cx="3657600" cy="12454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Приемная семья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8082453" y="4099034"/>
            <a:ext cx="3862556" cy="231227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rgbClr val="C00000"/>
              </a:solidFill>
              <a:latin typeface="Georgia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Передача в специализированное учреждение</a:t>
            </a:r>
          </a:p>
          <a:p>
            <a:pPr algn="ctr"/>
            <a:endParaRPr lang="ru-RU" sz="800" b="1" dirty="0" smtClean="0">
              <a:solidFill>
                <a:srgbClr val="C00000"/>
              </a:solidFill>
              <a:latin typeface="Georgia" pitchFamily="18" charset="0"/>
            </a:endParaRPr>
          </a:p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Georgia" pitchFamily="18" charset="0"/>
              </a:rPr>
              <a:t>интернат, детский дом</a:t>
            </a:r>
          </a:p>
          <a:p>
            <a:pPr algn="ctr"/>
            <a:endParaRPr lang="ru-RU" sz="2400" b="1" dirty="0" smtClean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6" name="Стрелка вправо 15"/>
          <p:cNvSpPr/>
          <p:nvPr/>
        </p:nvSpPr>
        <p:spPr>
          <a:xfrm rot="2014699">
            <a:off x="6553458" y="3752293"/>
            <a:ext cx="1584038" cy="620571"/>
          </a:xfrm>
          <a:prstGeom prst="rightArrow">
            <a:avLst/>
          </a:prstGeom>
          <a:solidFill>
            <a:schemeClr val="accent6">
              <a:lumMod val="5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 rot="5400000">
            <a:off x="5030325" y="3923260"/>
            <a:ext cx="1713456" cy="620571"/>
          </a:xfrm>
          <a:prstGeom prst="rightArrow">
            <a:avLst/>
          </a:prstGeom>
          <a:solidFill>
            <a:schemeClr val="accent6">
              <a:lumMod val="5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130567" y="2711669"/>
            <a:ext cx="3720661" cy="1734206"/>
          </a:xfrm>
          <a:prstGeom prst="ellipse">
            <a:avLst/>
          </a:prstGeom>
          <a:solidFill>
            <a:schemeClr val="accent6">
              <a:lumMod val="5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Georgia" pitchFamily="18" charset="0"/>
              </a:rPr>
              <a:t>Формы устройства детей, оставшихся без попечения родителей</a:t>
            </a:r>
            <a:endParaRPr lang="ru-RU" sz="2000" b="1" dirty="0">
              <a:solidFill>
                <a:schemeClr val="bg1"/>
              </a:solidFill>
              <a:latin typeface="Georgia" pitchFamily="18" charset="0"/>
            </a:endParaRPr>
          </a:p>
        </p:txBody>
      </p:sp>
      <p:pic>
        <p:nvPicPr>
          <p:cNvPr id="19" name="Рисунок 18" descr="i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79421" y="2453676"/>
            <a:ext cx="1718441" cy="1553393"/>
          </a:xfrm>
          <a:prstGeom prst="rect">
            <a:avLst/>
          </a:prstGeom>
        </p:spPr>
      </p:pic>
      <p:pic>
        <p:nvPicPr>
          <p:cNvPr id="21" name="Рисунок 20" descr="602670995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9186" y="2475555"/>
            <a:ext cx="3048000" cy="2033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5226e6c425474d9b134cf168e2c7949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85490" y="3563008"/>
            <a:ext cx="6106510" cy="32949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fas_20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2601311"/>
            <a:ext cx="6053958" cy="42566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ombudsman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38193" y="2590076"/>
            <a:ext cx="6153807" cy="10990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20519-1-5.jpg"/>
          <p:cNvPicPr>
            <a:picLocks noChangeAspect="1"/>
          </p:cNvPicPr>
          <p:nvPr/>
        </p:nvPicPr>
        <p:blipFill>
          <a:blip r:embed="rId5" cstate="print"/>
          <a:srcRect t="14602" b="18584"/>
          <a:stretch>
            <a:fillRect/>
          </a:stretch>
        </p:blipFill>
        <p:spPr>
          <a:xfrm>
            <a:off x="0" y="0"/>
            <a:ext cx="12192000" cy="26013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бизнесмен-d-представляя-вопросительный-знак-9956514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7502" y="283778"/>
            <a:ext cx="3589284" cy="6321974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347148" y="539646"/>
            <a:ext cx="7255239" cy="1289154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rgbClr val="FFFF00"/>
                </a:solidFill>
                <a:latin typeface="Georgia" pitchFamily="18" charset="0"/>
              </a:rPr>
              <a:t>Домашнее задание:</a:t>
            </a:r>
            <a:endParaRPr lang="ru-RU" sz="4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627620" y="2398426"/>
            <a:ext cx="8109678" cy="3912433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FontTx/>
              <a:buAutoNum type="arabicPeriod"/>
            </a:pPr>
            <a:r>
              <a:rPr lang="ru-RU" sz="3600" b="1" i="1" dirty="0" smtClean="0">
                <a:solidFill>
                  <a:schemeClr val="tx1"/>
                </a:solidFill>
                <a:latin typeface="Georgia" pitchFamily="18" charset="0"/>
              </a:rPr>
              <a:t>Прочитать параграф 10</a:t>
            </a:r>
          </a:p>
          <a:p>
            <a:pPr marL="342900" indent="-342900" algn="ctr">
              <a:buFontTx/>
              <a:buAutoNum type="arabicPeriod"/>
            </a:pPr>
            <a:r>
              <a:rPr lang="ru-RU" sz="3600" b="1" i="1" dirty="0" smtClean="0">
                <a:solidFill>
                  <a:srgbClr val="002060"/>
                </a:solidFill>
                <a:latin typeface="Georgia" pitchFamily="18" charset="0"/>
              </a:rPr>
              <a:t>Выучить теорию в тетради.</a:t>
            </a:r>
          </a:p>
          <a:p>
            <a:pPr marL="342900" indent="-342900" algn="ctr">
              <a:buAutoNum type="arabicPeriod"/>
            </a:pPr>
            <a:r>
              <a:rPr lang="ru-RU" sz="3600" b="1" i="1" dirty="0" smtClean="0">
                <a:solidFill>
                  <a:schemeClr val="tx1"/>
                </a:solidFill>
                <a:latin typeface="Georgia" pitchFamily="18" charset="0"/>
              </a:rPr>
              <a:t>Ответить устно на вопросы стр.33, № 1-5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653666" y="6610663"/>
            <a:ext cx="25383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i="1" dirty="0" smtClean="0">
                <a:latin typeface="Georgia" pitchFamily="18" charset="0"/>
              </a:rPr>
              <a:t>Назарова А.В. г. Норильск</a:t>
            </a:r>
            <a:endParaRPr lang="ru-RU" sz="14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423390" y="253281"/>
            <a:ext cx="6175949" cy="850305"/>
          </a:xfrm>
          <a:prstGeom prst="rect">
            <a:avLst/>
          </a:prstGeom>
          <a:solidFill>
            <a:srgbClr val="002060"/>
          </a:solidFill>
          <a:ln/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bg1"/>
                </a:solidFill>
                <a:latin typeface="Georgia" pitchFamily="18" charset="0"/>
              </a:rPr>
              <a:t>План урока:</a:t>
            </a:r>
            <a:endParaRPr lang="ru-RU" sz="3200" b="1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7" name="Пятиугольник 6"/>
          <p:cNvSpPr/>
          <p:nvPr/>
        </p:nvSpPr>
        <p:spPr>
          <a:xfrm flipH="1">
            <a:off x="2823319" y="1597229"/>
            <a:ext cx="8843164" cy="1035612"/>
          </a:xfrm>
          <a:prstGeom prst="homePlat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i="1" dirty="0" smtClean="0">
                <a:solidFill>
                  <a:schemeClr val="bg2">
                    <a:lumMod val="10000"/>
                  </a:schemeClr>
                </a:solidFill>
                <a:latin typeface="Georgia" pitchFamily="18" charset="0"/>
              </a:rPr>
              <a:t>1. Узнать функции уполномоченного по правам человека</a:t>
            </a:r>
            <a:endParaRPr lang="ru-RU" sz="2800" b="1" i="1" dirty="0">
              <a:solidFill>
                <a:schemeClr val="bg2">
                  <a:lumMod val="10000"/>
                </a:schemeClr>
              </a:solidFill>
              <a:latin typeface="Georgia" pitchFamily="18" charset="0"/>
            </a:endParaRPr>
          </a:p>
        </p:txBody>
      </p:sp>
      <p:sp>
        <p:nvSpPr>
          <p:cNvPr id="9" name="Пятиугольник 8"/>
          <p:cNvSpPr/>
          <p:nvPr/>
        </p:nvSpPr>
        <p:spPr>
          <a:xfrm flipH="1">
            <a:off x="2746815" y="2874923"/>
            <a:ext cx="8919665" cy="1066456"/>
          </a:xfrm>
          <a:prstGeom prst="homePlat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2. Познакомиться с работой органов опеки и попечительства</a:t>
            </a:r>
            <a:endParaRPr lang="ru-RU" sz="2800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0" name="Пятиугольник 9"/>
          <p:cNvSpPr/>
          <p:nvPr/>
        </p:nvSpPr>
        <p:spPr>
          <a:xfrm flipH="1">
            <a:off x="2700295" y="4177862"/>
            <a:ext cx="8934656" cy="1072055"/>
          </a:xfrm>
          <a:prstGeom prst="homePlat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i="1" dirty="0" smtClean="0">
                <a:solidFill>
                  <a:schemeClr val="tx1"/>
                </a:solidFill>
                <a:latin typeface="Georgia" pitchFamily="18" charset="0"/>
              </a:rPr>
              <a:t>  </a:t>
            </a:r>
          </a:p>
          <a:p>
            <a:r>
              <a:rPr lang="ru-RU" sz="2800" b="1" i="1" dirty="0" smtClean="0">
                <a:solidFill>
                  <a:schemeClr val="tx1"/>
                </a:solidFill>
                <a:latin typeface="Georgia" pitchFamily="18" charset="0"/>
              </a:rPr>
              <a:t>3.</a:t>
            </a:r>
            <a:r>
              <a:rPr lang="ru-RU" sz="2800" b="1" i="1" dirty="0" smtClean="0">
                <a:latin typeface="Georgia" pitchFamily="18" charset="0"/>
              </a:rPr>
              <a:t> Защита прав детей оставшихся без попечения родителей</a:t>
            </a:r>
          </a:p>
          <a:p>
            <a:r>
              <a:rPr lang="ru-RU" sz="2800" b="1" i="1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endParaRPr lang="ru-RU" sz="2800" i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  <p:pic>
        <p:nvPicPr>
          <p:cNvPr id="15" name="Рисунок 14" descr="1618994643_15-phonoteka_org-p-fon-dlya-prezentatsii-zadachi-18.jpg"/>
          <p:cNvPicPr>
            <a:picLocks noChangeAspect="1"/>
          </p:cNvPicPr>
          <p:nvPr/>
        </p:nvPicPr>
        <p:blipFill>
          <a:blip r:embed="rId2" cstate="print"/>
          <a:srcRect l="20267" t="9425" r="29725" b="11954"/>
          <a:stretch>
            <a:fillRect/>
          </a:stretch>
        </p:blipFill>
        <p:spPr>
          <a:xfrm>
            <a:off x="1" y="1213945"/>
            <a:ext cx="2743200" cy="5644055"/>
          </a:xfrm>
          <a:prstGeom prst="rect">
            <a:avLst/>
          </a:prstGeom>
        </p:spPr>
      </p:pic>
      <p:sp>
        <p:nvSpPr>
          <p:cNvPr id="17" name="Пятиугольник 16"/>
          <p:cNvSpPr/>
          <p:nvPr/>
        </p:nvSpPr>
        <p:spPr>
          <a:xfrm flipH="1">
            <a:off x="2773091" y="5534040"/>
            <a:ext cx="8919665" cy="1066456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4. </a:t>
            </a:r>
            <a:r>
              <a:rPr lang="ru-RU" sz="2800" b="1" i="1" dirty="0" smtClean="0">
                <a:solidFill>
                  <a:schemeClr val="tx1"/>
                </a:solidFill>
                <a:latin typeface="Georgia" pitchFamily="18" charset="0"/>
              </a:rPr>
              <a:t>Познакомиться с экономическими правами и способами их защиты</a:t>
            </a:r>
            <a:endParaRPr lang="ru-RU" sz="2800" i="1" dirty="0">
              <a:solidFill>
                <a:srgbClr val="00206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3fgr.jpg"/>
          <p:cNvPicPr>
            <a:picLocks noChangeAspect="1"/>
          </p:cNvPicPr>
          <p:nvPr/>
        </p:nvPicPr>
        <p:blipFill>
          <a:blip r:embed="rId2" cstate="print"/>
          <a:srcRect l="26293" t="11128" r="27640" b="13888"/>
          <a:stretch>
            <a:fillRect/>
          </a:stretch>
        </p:blipFill>
        <p:spPr>
          <a:xfrm>
            <a:off x="0" y="0"/>
            <a:ext cx="4776952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с двумя вырезанными противолежащими углами 6"/>
          <p:cNvSpPr/>
          <p:nvPr/>
        </p:nvSpPr>
        <p:spPr>
          <a:xfrm>
            <a:off x="5202621" y="236482"/>
            <a:ext cx="6779172" cy="6369269"/>
          </a:xfrm>
          <a:prstGeom prst="snip2DiagRect">
            <a:avLst/>
          </a:prstGeom>
          <a:solidFill>
            <a:srgbClr val="93D1FF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u="sng" dirty="0" smtClean="0">
                <a:solidFill>
                  <a:srgbClr val="002060"/>
                </a:solidFill>
                <a:latin typeface="Georgia" pitchFamily="18" charset="0"/>
              </a:rPr>
              <a:t>Статья 2</a:t>
            </a:r>
          </a:p>
          <a:p>
            <a:pPr algn="r"/>
            <a:endParaRPr lang="ru-RU" sz="3200" b="1" i="1" dirty="0" smtClean="0">
              <a:solidFill>
                <a:srgbClr val="002060"/>
              </a:solidFill>
              <a:latin typeface="Georgia" pitchFamily="18" charset="0"/>
            </a:endParaRPr>
          </a:p>
          <a:p>
            <a:pPr algn="ctr"/>
            <a:r>
              <a:rPr lang="ru-RU" sz="3200" b="1" i="1" dirty="0" smtClean="0">
                <a:latin typeface="Georgia" pitchFamily="18" charset="0"/>
              </a:rPr>
              <a:t>Человек, его права и свободы являются </a:t>
            </a:r>
            <a:r>
              <a:rPr lang="ru-RU" sz="3200" b="1" i="1" dirty="0" smtClean="0">
                <a:solidFill>
                  <a:srgbClr val="C00000"/>
                </a:solidFill>
                <a:latin typeface="Georgia" pitchFamily="18" charset="0"/>
              </a:rPr>
              <a:t>высшей ценностью</a:t>
            </a:r>
            <a:r>
              <a:rPr lang="ru-RU" sz="3200" b="1" i="1" dirty="0" smtClean="0">
                <a:latin typeface="Georgia" pitchFamily="18" charset="0"/>
              </a:rPr>
              <a:t>. </a:t>
            </a:r>
          </a:p>
          <a:p>
            <a:pPr algn="ctr"/>
            <a:endParaRPr lang="ru-RU" sz="3200" b="1" i="1" dirty="0" smtClean="0">
              <a:latin typeface="Georgia" pitchFamily="18" charset="0"/>
            </a:endParaRPr>
          </a:p>
          <a:p>
            <a:pPr algn="ctr"/>
            <a:r>
              <a:rPr lang="ru-RU" sz="3200" b="1" i="1" dirty="0" smtClean="0">
                <a:latin typeface="Georgia" pitchFamily="18" charset="0"/>
              </a:rPr>
              <a:t>Признание, соблюдение и защита прав и свобод человека и гражданина - </a:t>
            </a:r>
            <a:r>
              <a:rPr lang="ru-RU" sz="3200" b="1" i="1" dirty="0" smtClean="0">
                <a:solidFill>
                  <a:srgbClr val="C00000"/>
                </a:solidFill>
                <a:latin typeface="Georgia" pitchFamily="18" charset="0"/>
              </a:rPr>
              <a:t>обязанность государства.</a:t>
            </a:r>
          </a:p>
          <a:p>
            <a:pPr algn="ctr"/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1135117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Georgia" pitchFamily="18" charset="0"/>
              </a:rPr>
              <a:t>Уполномоченный по правам человека в РФ</a:t>
            </a:r>
            <a:endParaRPr lang="ru-RU" sz="3600" dirty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5" name="Рисунок 4" descr="preim.jpg"/>
          <p:cNvPicPr>
            <a:picLocks noChangeAspect="1"/>
          </p:cNvPicPr>
          <p:nvPr/>
        </p:nvPicPr>
        <p:blipFill>
          <a:blip r:embed="rId2" cstate="print"/>
          <a:srcRect r="7039"/>
          <a:stretch>
            <a:fillRect/>
          </a:stretch>
        </p:blipFill>
        <p:spPr>
          <a:xfrm>
            <a:off x="0" y="1198179"/>
            <a:ext cx="3610303" cy="565982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578772" y="1623849"/>
            <a:ext cx="8292661" cy="1150882"/>
          </a:xfrm>
          <a:prstGeom prst="rect">
            <a:avLst/>
          </a:prstGeom>
          <a:solidFill>
            <a:srgbClr val="00B0F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  <a:latin typeface="Georgia" pitchFamily="18" charset="0"/>
              </a:rPr>
              <a:t>Назначается …..сроком на </a:t>
            </a:r>
            <a:r>
              <a:rPr lang="ru-RU" sz="2800" b="1" i="1" dirty="0" smtClean="0">
                <a:solidFill>
                  <a:srgbClr val="FFFF00"/>
                </a:solidFill>
                <a:latin typeface="Georgia" pitchFamily="18" charset="0"/>
              </a:rPr>
              <a:t>….</a:t>
            </a:r>
            <a:r>
              <a:rPr lang="ru-RU" sz="2800" b="1" i="1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ru-RU" sz="2800" b="1" i="1" dirty="0" smtClean="0">
                <a:solidFill>
                  <a:schemeClr val="bg1"/>
                </a:solidFill>
                <a:latin typeface="Georgia" pitchFamily="18" charset="0"/>
              </a:rPr>
              <a:t>лет</a:t>
            </a:r>
            <a:endParaRPr lang="ru-RU" sz="2800" i="1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94538" y="2995447"/>
            <a:ext cx="8303171" cy="1986455"/>
          </a:xfrm>
          <a:prstGeom prst="rect">
            <a:avLst/>
          </a:prstGeom>
          <a:solidFill>
            <a:srgbClr val="B7ECFF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latin typeface="Georgia" pitchFamily="18" charset="0"/>
              </a:rPr>
              <a:t>На должность Уполномоченного назначается лицо, являющееся ….., не моложе </a:t>
            </a:r>
            <a:r>
              <a:rPr lang="ru-RU" sz="2400" b="1" i="1" dirty="0" smtClean="0">
                <a:solidFill>
                  <a:srgbClr val="FF0000"/>
                </a:solidFill>
                <a:latin typeface="Georgia" pitchFamily="18" charset="0"/>
              </a:rPr>
              <a:t>….</a:t>
            </a:r>
            <a:r>
              <a:rPr lang="ru-RU" sz="2400" b="1" i="1" dirty="0" smtClean="0">
                <a:solidFill>
                  <a:schemeClr val="tx1"/>
                </a:solidFill>
                <a:latin typeface="Georgia" pitchFamily="18" charset="0"/>
              </a:rPr>
              <a:t>, имеющее познания в области прав и свобод человека и гражданина…их защиты.</a:t>
            </a:r>
            <a:endParaRPr lang="ru-RU" sz="24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94538" y="5171089"/>
            <a:ext cx="8271641" cy="1413641"/>
          </a:xfrm>
          <a:prstGeom prst="rect">
            <a:avLst/>
          </a:prstGeom>
          <a:solidFill>
            <a:srgbClr val="7DDDFF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i="1" dirty="0" smtClean="0">
              <a:solidFill>
                <a:srgbClr val="002060"/>
              </a:solidFill>
              <a:latin typeface="Georgia" pitchFamily="18" charset="0"/>
            </a:endParaRP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……. и …..каким-либо государственным органам и должностным лицам</a:t>
            </a:r>
          </a:p>
          <a:p>
            <a:pPr algn="ctr"/>
            <a:endParaRPr lang="ru-RU" sz="800" b="1" i="1" dirty="0" smtClean="0">
              <a:solidFill>
                <a:srgbClr val="002060"/>
              </a:solidFill>
              <a:latin typeface="Georgia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1135117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Georgia" pitchFamily="18" charset="0"/>
              </a:rPr>
              <a:t>Уполномоченный по правам человека в РФ</a:t>
            </a:r>
            <a:endParaRPr lang="ru-RU" sz="3600" dirty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5" name="Рисунок 4" descr="preim.jpg"/>
          <p:cNvPicPr>
            <a:picLocks noChangeAspect="1"/>
          </p:cNvPicPr>
          <p:nvPr/>
        </p:nvPicPr>
        <p:blipFill>
          <a:blip r:embed="rId2" cstate="print"/>
          <a:srcRect r="7039"/>
          <a:stretch>
            <a:fillRect/>
          </a:stretch>
        </p:blipFill>
        <p:spPr>
          <a:xfrm>
            <a:off x="0" y="1198179"/>
            <a:ext cx="3610303" cy="565982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578772" y="1623849"/>
            <a:ext cx="8292661" cy="1150882"/>
          </a:xfrm>
          <a:prstGeom prst="rect">
            <a:avLst/>
          </a:prstGeom>
          <a:solidFill>
            <a:srgbClr val="00B0F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  <a:latin typeface="Georgia" pitchFamily="18" charset="0"/>
              </a:rPr>
              <a:t>Назначается Государственной Думой РФ сроком на </a:t>
            </a:r>
            <a:r>
              <a:rPr lang="ru-RU" sz="2800" b="1" i="1" dirty="0" smtClean="0">
                <a:solidFill>
                  <a:srgbClr val="FFFF00"/>
                </a:solidFill>
                <a:latin typeface="Georgia" pitchFamily="18" charset="0"/>
              </a:rPr>
              <a:t>5</a:t>
            </a:r>
            <a:r>
              <a:rPr lang="ru-RU" sz="2800" b="1" i="1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ru-RU" sz="2800" b="1" i="1" dirty="0" smtClean="0">
                <a:solidFill>
                  <a:schemeClr val="bg1"/>
                </a:solidFill>
                <a:latin typeface="Georgia" pitchFamily="18" charset="0"/>
              </a:rPr>
              <a:t>лет</a:t>
            </a:r>
            <a:endParaRPr lang="ru-RU" sz="2800" i="1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94538" y="2995447"/>
            <a:ext cx="8303171" cy="1986455"/>
          </a:xfrm>
          <a:prstGeom prst="rect">
            <a:avLst/>
          </a:prstGeom>
          <a:solidFill>
            <a:srgbClr val="B7ECFF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latin typeface="Georgia" pitchFamily="18" charset="0"/>
              </a:rPr>
              <a:t>На должность Уполномоченного назначается лицо, являющееся  </a:t>
            </a:r>
            <a:r>
              <a:rPr lang="ru-RU" sz="2400" b="1" i="1" dirty="0" smtClean="0">
                <a:solidFill>
                  <a:srgbClr val="FF0000"/>
                </a:solidFill>
                <a:latin typeface="Georgia" pitchFamily="18" charset="0"/>
              </a:rPr>
              <a:t>Гражданином РФ</a:t>
            </a:r>
            <a:r>
              <a:rPr lang="ru-RU" sz="2400" b="1" i="1" dirty="0" smtClean="0">
                <a:solidFill>
                  <a:schemeClr val="tx1"/>
                </a:solidFill>
                <a:latin typeface="Georgia" pitchFamily="18" charset="0"/>
              </a:rPr>
              <a:t>, не моложе </a:t>
            </a:r>
            <a:r>
              <a:rPr lang="ru-RU" sz="2400" b="1" i="1" dirty="0" smtClean="0">
                <a:solidFill>
                  <a:srgbClr val="FF0000"/>
                </a:solidFill>
                <a:latin typeface="Georgia" pitchFamily="18" charset="0"/>
              </a:rPr>
              <a:t>35 лет</a:t>
            </a:r>
            <a:r>
              <a:rPr lang="ru-RU" sz="2400" b="1" i="1" dirty="0" smtClean="0">
                <a:solidFill>
                  <a:schemeClr val="tx1"/>
                </a:solidFill>
                <a:latin typeface="Georgia" pitchFamily="18" charset="0"/>
              </a:rPr>
              <a:t>, имеющее познания в области прав и свобод человека и гражданина, </a:t>
            </a:r>
            <a:r>
              <a:rPr lang="ru-RU" sz="2400" b="1" i="1" dirty="0" smtClean="0">
                <a:solidFill>
                  <a:srgbClr val="FF0000"/>
                </a:solidFill>
                <a:latin typeface="Georgia" pitchFamily="18" charset="0"/>
              </a:rPr>
              <a:t>опыт</a:t>
            </a:r>
            <a:r>
              <a:rPr lang="ru-RU" sz="2400" b="1" i="1" dirty="0" smtClean="0">
                <a:solidFill>
                  <a:schemeClr val="tx1"/>
                </a:solidFill>
                <a:latin typeface="Georgia" pitchFamily="18" charset="0"/>
              </a:rPr>
              <a:t> их защиты.</a:t>
            </a:r>
            <a:endParaRPr lang="ru-RU" sz="24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94538" y="5171089"/>
            <a:ext cx="8271641" cy="1413641"/>
          </a:xfrm>
          <a:prstGeom prst="rect">
            <a:avLst/>
          </a:prstGeom>
          <a:solidFill>
            <a:srgbClr val="7DDDFF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i="1" dirty="0" smtClean="0">
              <a:solidFill>
                <a:srgbClr val="002060"/>
              </a:solidFill>
              <a:latin typeface="Georgia" pitchFamily="18" charset="0"/>
            </a:endParaRP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Независим и неподотчётен каким-либо государственным органам и должностным лицам</a:t>
            </a:r>
          </a:p>
          <a:p>
            <a:pPr algn="ctr"/>
            <a:endParaRPr lang="ru-RU" sz="800" b="1" i="1" dirty="0" smtClean="0">
              <a:solidFill>
                <a:srgbClr val="002060"/>
              </a:solidFill>
              <a:latin typeface="Georgia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depositphotos_62669485-stock-photo-fun-businessman-with-question-mar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43144" y="4556235"/>
            <a:ext cx="5948856" cy="230176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12192000" cy="1135117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FFFF00"/>
                </a:solidFill>
                <a:latin typeface="Georgia" pitchFamily="18" charset="0"/>
              </a:rPr>
              <a:t>Обязанности уполномоченного по правам человека в РФ</a:t>
            </a:r>
            <a:endParaRPr lang="ru-RU" sz="3600" i="1" dirty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8372" y="1466194"/>
            <a:ext cx="11319641" cy="3153103"/>
          </a:xfrm>
          <a:prstGeom prst="rec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charset="0"/>
              <a:buNone/>
            </a:pPr>
            <a:r>
              <a:rPr lang="ru-RU" sz="36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Georgia" pitchFamily="18" charset="0"/>
              </a:rPr>
              <a:t>Стр.30 </a:t>
            </a:r>
          </a:p>
          <a:p>
            <a:pPr algn="ctr">
              <a:buFont typeface="Arial" charset="0"/>
              <a:buNone/>
            </a:pPr>
            <a:r>
              <a:rPr lang="ru-RU" sz="3600" b="1" i="1" dirty="0" smtClean="0">
                <a:solidFill>
                  <a:schemeClr val="bg1"/>
                </a:solidFill>
                <a:latin typeface="Georgia" pitchFamily="18" charset="0"/>
              </a:rPr>
              <a:t>- прочитать и выписать, что входит в</a:t>
            </a:r>
            <a:r>
              <a:rPr lang="ru-RU" sz="3600" b="1" i="1" dirty="0" smtClean="0">
                <a:solidFill>
                  <a:srgbClr val="FFFF00"/>
                </a:solidFill>
                <a:latin typeface="Georgia" pitchFamily="18" charset="0"/>
              </a:rPr>
              <a:t> обязанности</a:t>
            </a:r>
            <a:r>
              <a:rPr lang="ru-RU" sz="3600" b="1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3600" b="1" i="1" dirty="0" smtClean="0">
                <a:solidFill>
                  <a:schemeClr val="bg1"/>
                </a:solidFill>
                <a:latin typeface="Georgia" pitchFamily="18" charset="0"/>
              </a:rPr>
              <a:t>уполномоченного по правам человека в РФ, </a:t>
            </a:r>
          </a:p>
          <a:p>
            <a:pPr algn="ctr">
              <a:buFont typeface="Arial" charset="0"/>
              <a:buNone/>
            </a:pPr>
            <a:r>
              <a:rPr lang="ru-RU" sz="3600" b="1" i="1" dirty="0" smtClean="0">
                <a:solidFill>
                  <a:schemeClr val="bg1"/>
                </a:solidFill>
                <a:latin typeface="Georgia" pitchFamily="18" charset="0"/>
              </a:rPr>
              <a:t>- какие вопросы разбирает?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Logo_new_1.jpg"/>
          <p:cNvPicPr>
            <a:picLocks noChangeAspect="1"/>
          </p:cNvPicPr>
          <p:nvPr/>
        </p:nvPicPr>
        <p:blipFill>
          <a:blip r:embed="rId2" cstate="print"/>
          <a:srcRect l="9719" r="9844" b="9339"/>
          <a:stretch>
            <a:fillRect/>
          </a:stretch>
        </p:blipFill>
        <p:spPr>
          <a:xfrm>
            <a:off x="0" y="709449"/>
            <a:ext cx="12192000" cy="61485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12192000" cy="1135117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FFFF00"/>
                </a:solidFill>
                <a:latin typeface="Georgia" pitchFamily="18" charset="0"/>
              </a:rPr>
              <a:t>Обязанности уполномоченного по правам человека в РФ:</a:t>
            </a:r>
            <a:endParaRPr lang="ru-RU" sz="3600" i="1" dirty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9185" y="1371599"/>
            <a:ext cx="11666484" cy="148196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latin typeface="Georgia" pitchFamily="18" charset="0"/>
              </a:rPr>
              <a:t>1. Рассматривает жалобы и обращения о нарушениях прав и свобод человека и гражданина. </a:t>
            </a:r>
            <a:endParaRPr lang="ru-RU" sz="2800" b="1" i="1" dirty="0"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9696" y="3074277"/>
            <a:ext cx="11624442" cy="148195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2. Принимает меры по восстановлению нарушенных прав человека и гражданина. </a:t>
            </a:r>
            <a:endParaRPr lang="ru-RU" sz="28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73269" y="4729655"/>
            <a:ext cx="11598166" cy="193915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Georgia" pitchFamily="18" charset="0"/>
              </a:rPr>
              <a:t>3. Инициирует расследование случаев массового нарушения прав и свобод человека и гражданина, обращения в суды для защиты прав граждан.</a:t>
            </a:r>
            <a:endParaRPr lang="ru-RU" sz="28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Logo_new_1.jpg"/>
          <p:cNvPicPr>
            <a:picLocks noChangeAspect="1"/>
          </p:cNvPicPr>
          <p:nvPr/>
        </p:nvPicPr>
        <p:blipFill>
          <a:blip r:embed="rId2" cstate="print"/>
          <a:srcRect l="9719" r="9844" b="9339"/>
          <a:stretch>
            <a:fillRect/>
          </a:stretch>
        </p:blipFill>
        <p:spPr>
          <a:xfrm>
            <a:off x="0" y="709449"/>
            <a:ext cx="12192000" cy="61485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12192000" cy="1135117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FFFF00"/>
                </a:solidFill>
                <a:latin typeface="Georgia" pitchFamily="18" charset="0"/>
              </a:rPr>
              <a:t>Обязанности уполномоченного по правам человека в РФ:</a:t>
            </a:r>
            <a:endParaRPr lang="ru-RU" sz="3600" i="1" dirty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15309" y="1355833"/>
            <a:ext cx="11382705" cy="1497725"/>
          </a:xfrm>
          <a:prstGeom prst="rect">
            <a:avLst/>
          </a:prstGeom>
          <a:solidFill>
            <a:srgbClr val="93D1FF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bg2">
                    <a:lumMod val="10000"/>
                  </a:schemeClr>
                </a:solidFill>
                <a:latin typeface="Georgia" pitchFamily="18" charset="0"/>
              </a:rPr>
              <a:t>4. Сотрудничает с Государственной Думой для совершенствования законодательства страны</a:t>
            </a:r>
            <a:endParaRPr lang="ru-RU" sz="2800" b="1" i="1" dirty="0">
              <a:solidFill>
                <a:schemeClr val="bg2">
                  <a:lumMod val="10000"/>
                </a:schemeClr>
              </a:solidFill>
              <a:latin typeface="Georg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9033" y="3090042"/>
            <a:ext cx="11393215" cy="171844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5. Занимается правовым просвещением граждан по вопросам прав и свобод  человека и способов их защиты.</a:t>
            </a:r>
            <a:endParaRPr lang="ru-RU" sz="28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31076" y="5044965"/>
            <a:ext cx="11366938" cy="1513490"/>
          </a:xfrm>
          <a:prstGeom prst="rect">
            <a:avLst/>
          </a:prstGeom>
          <a:solidFill>
            <a:srgbClr val="B7ECFF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Georgia" pitchFamily="18" charset="0"/>
              </a:rPr>
              <a:t>6. Выступает с докладами по проблемам защиты прав и свобод. </a:t>
            </a:r>
            <a:endParaRPr lang="ru-RU" sz="28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  <p:pic>
        <p:nvPicPr>
          <p:cNvPr id="15" name="Рисунок 14" descr="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272345" y="4367048"/>
            <a:ext cx="919655" cy="249095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Logo_new_1.jpg"/>
          <p:cNvPicPr>
            <a:picLocks noChangeAspect="1"/>
          </p:cNvPicPr>
          <p:nvPr/>
        </p:nvPicPr>
        <p:blipFill>
          <a:blip r:embed="rId2" cstate="print"/>
          <a:srcRect l="9719" r="9844" b="9339"/>
          <a:stretch>
            <a:fillRect/>
          </a:stretch>
        </p:blipFill>
        <p:spPr>
          <a:xfrm>
            <a:off x="0" y="709449"/>
            <a:ext cx="12192000" cy="61485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12192000" cy="1135117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FFFF00"/>
                </a:solidFill>
                <a:latin typeface="Georgia" pitchFamily="18" charset="0"/>
              </a:rPr>
              <a:t>Обязанности уполномоченного по правам человека в РФ:</a:t>
            </a:r>
            <a:endParaRPr lang="ru-RU" sz="3600" i="1" dirty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15309" y="1355833"/>
            <a:ext cx="11382705" cy="1497725"/>
          </a:xfrm>
          <a:prstGeom prst="rect">
            <a:avLst/>
          </a:prstGeom>
          <a:solidFill>
            <a:srgbClr val="93D1FF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bg2">
                    <a:lumMod val="10000"/>
                  </a:schemeClr>
                </a:solidFill>
                <a:latin typeface="Georgia" pitchFamily="18" charset="0"/>
              </a:rPr>
              <a:t>7. Сотрудничает со СМИ, правозащитными организациями; </a:t>
            </a:r>
            <a:endParaRPr lang="ru-RU" sz="2800" b="1" i="1" dirty="0">
              <a:solidFill>
                <a:schemeClr val="bg2">
                  <a:lumMod val="10000"/>
                </a:schemeClr>
              </a:solidFill>
              <a:latin typeface="Georg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9033" y="3090042"/>
            <a:ext cx="11393215" cy="171844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8. Вправе беспрепятственно посещать органы власти и местного самоуправления, предприятия, учреждения</a:t>
            </a:r>
            <a:endParaRPr lang="ru-RU" sz="28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31076" y="5044965"/>
            <a:ext cx="11366938" cy="1513490"/>
          </a:xfrm>
          <a:prstGeom prst="rect">
            <a:avLst/>
          </a:prstGeom>
          <a:solidFill>
            <a:srgbClr val="B7ECFF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Georgia" pitchFamily="18" charset="0"/>
              </a:rPr>
              <a:t>9. Проводить проверки деятельности государственных органов, органов </a:t>
            </a:r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2800" b="1" i="1" dirty="0" smtClean="0">
                <a:solidFill>
                  <a:schemeClr val="tx1"/>
                </a:solidFill>
                <a:latin typeface="Georgia" pitchFamily="18" charset="0"/>
              </a:rPr>
              <a:t>местного самоуправления и должностных лиц;</a:t>
            </a:r>
            <a:endParaRPr lang="ru-RU" sz="28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  <p:pic>
        <p:nvPicPr>
          <p:cNvPr id="15" name="Рисунок 14" descr="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272345" y="4367048"/>
            <a:ext cx="919655" cy="249095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Базис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Базис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asis" id="{5665723A-49BA-4B57-8411-A56F8F207965}" vid="{90E45F77-AEFC-46EF-A7C1-5B338C297B02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7556</TotalTime>
  <Words>593</Words>
  <Application>Microsoft Office PowerPoint</Application>
  <PresentationFormat>Произвольный</PresentationFormat>
  <Paragraphs>91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Тема Office</vt:lpstr>
      <vt:lpstr>Базис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Проверка готовности в уроку:</dc:title>
  <dc:creator>User</dc:creator>
  <cp:lastModifiedBy>Учитель</cp:lastModifiedBy>
  <cp:revision>240</cp:revision>
  <dcterms:created xsi:type="dcterms:W3CDTF">2017-09-19T16:47:17Z</dcterms:created>
  <dcterms:modified xsi:type="dcterms:W3CDTF">2023-01-19T04:21:12Z</dcterms:modified>
</cp:coreProperties>
</file>