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99" r:id="rId18"/>
    <p:sldId id="316" r:id="rId19"/>
    <p:sldId id="317" r:id="rId20"/>
    <p:sldId id="276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300" r:id="rId29"/>
    <p:sldId id="320" r:id="rId30"/>
    <p:sldId id="319" r:id="rId31"/>
    <p:sldId id="277" r:id="rId32"/>
    <p:sldId id="272" r:id="rId33"/>
    <p:sldId id="278" r:id="rId34"/>
    <p:sldId id="279" r:id="rId35"/>
    <p:sldId id="280" r:id="rId36"/>
    <p:sldId id="281" r:id="rId37"/>
    <p:sldId id="282" r:id="rId38"/>
    <p:sldId id="283" r:id="rId39"/>
    <p:sldId id="273" r:id="rId40"/>
    <p:sldId id="274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301" r:id="rId49"/>
    <p:sldId id="302" r:id="rId50"/>
    <p:sldId id="305" r:id="rId51"/>
    <p:sldId id="303" r:id="rId52"/>
    <p:sldId id="311" r:id="rId53"/>
    <p:sldId id="312" r:id="rId54"/>
    <p:sldId id="313" r:id="rId55"/>
    <p:sldId id="309" r:id="rId56"/>
    <p:sldId id="308" r:id="rId57"/>
    <p:sldId id="310" r:id="rId58"/>
    <p:sldId id="322" r:id="rId59"/>
    <p:sldId id="307" r:id="rId60"/>
    <p:sldId id="304" r:id="rId61"/>
    <p:sldId id="321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326" y="-5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85965-1EEF-4ABF-A0D9-B1C64535590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41ACF-6F9F-4E81-8983-51EA7B8A8E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30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41ACF-6F9F-4E81-8983-51EA7B8A8E8C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7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557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808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091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898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97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03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708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74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533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606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48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BD517-33F4-4FDB-9336-04B525DB63A6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032BB-109D-46DD-9060-D337861B3B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35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183" y="0"/>
            <a:ext cx="104843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69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1238" y="188640"/>
            <a:ext cx="7879080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>
                <a:latin typeface="Arial Black" pitchFamily="34" charset="0"/>
              </a:rPr>
              <a:t>Назовите сколько слов 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в предложении: 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Около школы росла 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высокая берёза.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3038997"/>
            <a:ext cx="10054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9600" dirty="0">
                <a:solidFill>
                  <a:srgbClr val="FF0000"/>
                </a:solidFill>
                <a:latin typeface="Arial Black" pitchFamily="34" charset="0"/>
              </a:rPr>
              <a:t>5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81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0631" y="188640"/>
            <a:ext cx="81002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>
                <a:latin typeface="Arial Black" pitchFamily="34" charset="0"/>
              </a:rPr>
              <a:t>Какие буквы алфавита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 не обозначают звуков?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4828" y="1626187"/>
            <a:ext cx="319190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9600" dirty="0">
                <a:solidFill>
                  <a:srgbClr val="FF0000"/>
                </a:solidFill>
                <a:latin typeface="Arial Black" pitchFamily="34" charset="0"/>
              </a:rPr>
              <a:t>Ь, Ъ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5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0030" y="188640"/>
            <a:ext cx="87414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>
                <a:latin typeface="Arial Black" pitchFamily="34" charset="0"/>
              </a:rPr>
              <a:t>Буквы видят или слышат?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71066" y="1626187"/>
            <a:ext cx="421942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9600" dirty="0">
                <a:solidFill>
                  <a:srgbClr val="FF0000"/>
                </a:solidFill>
                <a:latin typeface="Arial Black" pitchFamily="34" charset="0"/>
              </a:rPr>
              <a:t>Видят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09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2316" y="188640"/>
            <a:ext cx="843692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>
                <a:latin typeface="Arial Black" pitchFamily="34" charset="0"/>
              </a:rPr>
              <a:t>Какие знаки препинания 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стоят в конце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 предложения?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279" y="2312298"/>
            <a:ext cx="917590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Arial Black" pitchFamily="34" charset="0"/>
              </a:rPr>
              <a:t>Точка, восклицательный </a:t>
            </a:r>
          </a:p>
          <a:p>
            <a:pPr algn="ctr"/>
            <a:r>
              <a:rPr lang="ru-RU" sz="4800" dirty="0">
                <a:solidFill>
                  <a:srgbClr val="FF0000"/>
                </a:solidFill>
                <a:latin typeface="Arial Black" pitchFamily="34" charset="0"/>
              </a:rPr>
              <a:t>и вопросительный знаки.</a:t>
            </a:r>
          </a:p>
        </p:txBody>
      </p:sp>
    </p:spTree>
    <p:extLst>
      <p:ext uri="{BB962C8B-B14F-4D97-AF65-F5344CB8AC3E}">
        <p14:creationId xmlns:p14="http://schemas.microsoft.com/office/powerpoint/2010/main" val="6738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27648" y="188640"/>
            <a:ext cx="530626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>
                <a:latin typeface="Arial Black" pitchFamily="34" charset="0"/>
              </a:rPr>
              <a:t>Из чего состоит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 предложение?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88501" y="2312298"/>
            <a:ext cx="29594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Arial Black" pitchFamily="34" charset="0"/>
              </a:rPr>
              <a:t>Из слов</a:t>
            </a:r>
          </a:p>
        </p:txBody>
      </p:sp>
    </p:spTree>
    <p:extLst>
      <p:ext uri="{BB962C8B-B14F-4D97-AF65-F5344CB8AC3E}">
        <p14:creationId xmlns:p14="http://schemas.microsoft.com/office/powerpoint/2010/main" val="127123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9284" y="188640"/>
            <a:ext cx="74029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>
                <a:latin typeface="Arial Black" pitchFamily="34" charset="0"/>
              </a:rPr>
              <a:t>Что стоит посередине 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Волги?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88501" y="2312298"/>
            <a:ext cx="29594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Arial Black" pitchFamily="34" charset="0"/>
              </a:rPr>
              <a:t>Буква Л</a:t>
            </a:r>
          </a:p>
        </p:txBody>
      </p:sp>
    </p:spTree>
    <p:extLst>
      <p:ext uri="{BB962C8B-B14F-4D97-AF65-F5344CB8AC3E}">
        <p14:creationId xmlns:p14="http://schemas.microsoft.com/office/powerpoint/2010/main" val="416725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58207" y="188640"/>
            <a:ext cx="684514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>
                <a:latin typeface="Arial Black" pitchFamily="34" charset="0"/>
              </a:rPr>
              <a:t>Что звучит в начале </a:t>
            </a:r>
          </a:p>
          <a:p>
            <a:pPr algn="ctr"/>
            <a:r>
              <a:rPr lang="ru-RU" sz="4400" dirty="0">
                <a:latin typeface="Arial Black" pitchFamily="34" charset="0"/>
              </a:rPr>
              <a:t>урока?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06134" y="2312298"/>
            <a:ext cx="29241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>
                <a:solidFill>
                  <a:srgbClr val="FF0000"/>
                </a:solidFill>
                <a:latin typeface="Arial Black" pitchFamily="34" charset="0"/>
              </a:rPr>
              <a:t>Звук У</a:t>
            </a:r>
          </a:p>
        </p:txBody>
      </p:sp>
    </p:spTree>
    <p:extLst>
      <p:ext uri="{BB962C8B-B14F-4D97-AF65-F5344CB8AC3E}">
        <p14:creationId xmlns:p14="http://schemas.microsoft.com/office/powerpoint/2010/main" val="140032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-171400"/>
            <a:ext cx="7438272" cy="74382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92252" y="631776"/>
            <a:ext cx="6959495" cy="25202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030049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4400" b="1" cap="none" spc="5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Математический остров</a:t>
            </a:r>
            <a:endParaRPr lang="ru-RU" sz="34400" b="1" cap="none" spc="5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776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6" y="0"/>
            <a:ext cx="920825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63889" y="1196752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3889" y="1844824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9" y="2614265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9539" y="3348305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9539" y="3958649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5189" y="4725144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63889" y="530120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63889" y="594928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24128" y="1383159"/>
            <a:ext cx="30879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89312" y="1196752"/>
            <a:ext cx="23762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замок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34638" y="2229544"/>
            <a:ext cx="23762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дракон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16056" y="3201910"/>
            <a:ext cx="27227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звездочет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8153" y="4116594"/>
            <a:ext cx="23762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корона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66612" y="4881415"/>
            <a:ext cx="23762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герб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16056" y="5685928"/>
            <a:ext cx="26710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лабиринт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132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-171400"/>
            <a:ext cx="7438272" cy="74382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66400" y="980728"/>
            <a:ext cx="5616623" cy="21602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030049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7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Загадочный остров</a:t>
            </a:r>
          </a:p>
        </p:txBody>
      </p:sp>
    </p:spTree>
    <p:extLst>
      <p:ext uri="{BB962C8B-B14F-4D97-AF65-F5344CB8AC3E}">
        <p14:creationId xmlns:p14="http://schemas.microsoft.com/office/powerpoint/2010/main" val="94311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96752"/>
            <a:ext cx="6843967" cy="558924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22441" y="692696"/>
            <a:ext cx="4899118" cy="161379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Мозговой штурм</a:t>
            </a:r>
          </a:p>
        </p:txBody>
      </p:sp>
    </p:spTree>
    <p:extLst>
      <p:ext uri="{BB962C8B-B14F-4D97-AF65-F5344CB8AC3E}">
        <p14:creationId xmlns:p14="http://schemas.microsoft.com/office/powerpoint/2010/main" val="36869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613" y="919416"/>
            <a:ext cx="5615835" cy="59385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423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i="1" dirty="0">
                <a:latin typeface="Arial" pitchFamily="34" charset="0"/>
                <a:cs typeface="Arial" pitchFamily="34" charset="0"/>
              </a:rPr>
              <a:t>Он коварнейший злодей.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i="1" dirty="0">
                <a:latin typeface="Arial" pitchFamily="34" charset="0"/>
                <a:cs typeface="Arial" pitchFamily="34" charset="0"/>
              </a:rPr>
              <a:t>Им пугают всех детей,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i="1" dirty="0">
                <a:latin typeface="Arial" pitchFamily="34" charset="0"/>
                <a:cs typeface="Arial" pitchFamily="34" charset="0"/>
              </a:rPr>
              <a:t>Носит пистолет и нож.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i="1" dirty="0">
                <a:latin typeface="Arial" pitchFamily="34" charset="0"/>
                <a:cs typeface="Arial" pitchFamily="34" charset="0"/>
              </a:rPr>
              <a:t>Учиняет он грабёж.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i="1" dirty="0">
                <a:latin typeface="Arial" pitchFamily="34" charset="0"/>
                <a:cs typeface="Arial" pitchFamily="34" charset="0"/>
              </a:rPr>
              <a:t>Он то беден, то богат.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i="1" dirty="0">
                <a:latin typeface="Arial" pitchFamily="34" charset="0"/>
                <a:cs typeface="Arial" pitchFamily="34" charset="0"/>
              </a:rPr>
              <a:t>И всё время ищет клад.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i="1" dirty="0">
                <a:latin typeface="Arial" pitchFamily="34" charset="0"/>
                <a:cs typeface="Arial" pitchFamily="34" charset="0"/>
              </a:rPr>
              <a:t>Отвечайте поскорей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i="1" dirty="0">
                <a:latin typeface="Arial" pitchFamily="34" charset="0"/>
                <a:cs typeface="Arial" pitchFamily="34" charset="0"/>
              </a:rPr>
              <a:t>Кто же это …..!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52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613" y="2646124"/>
            <a:ext cx="5615835" cy="421187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423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Через океан плывет великан</a:t>
            </a:r>
            <a:br>
              <a:rPr lang="ru-RU" sz="3600" i="1" dirty="0">
                <a:latin typeface="Arial" pitchFamily="34" charset="0"/>
                <a:cs typeface="Arial" pitchFamily="34" charset="0"/>
              </a:rPr>
            </a:br>
            <a:r>
              <a:rPr lang="ru-RU" sz="3600" i="1" dirty="0">
                <a:latin typeface="Arial" pitchFamily="34" charset="0"/>
                <a:cs typeface="Arial" pitchFamily="34" charset="0"/>
              </a:rPr>
              <a:t>И выпускает он фонтан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394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613" y="2646124"/>
            <a:ext cx="5615834" cy="421187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423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Я выросла в лесу,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в безмолвной тишине,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Теперь я вас несу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по голубой волне.</a:t>
            </a:r>
          </a:p>
        </p:txBody>
      </p:sp>
    </p:spTree>
    <p:extLst>
      <p:ext uri="{BB962C8B-B14F-4D97-AF65-F5344CB8AC3E}">
        <p14:creationId xmlns:p14="http://schemas.microsoft.com/office/powerpoint/2010/main" val="153529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613" y="2746407"/>
            <a:ext cx="5615834" cy="40113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423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В воде она живёт, нет клюва, а клюёт.</a:t>
            </a:r>
          </a:p>
        </p:txBody>
      </p:sp>
    </p:spTree>
    <p:extLst>
      <p:ext uri="{BB962C8B-B14F-4D97-AF65-F5344CB8AC3E}">
        <p14:creationId xmlns:p14="http://schemas.microsoft.com/office/powerpoint/2010/main" val="357269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907" y="1670323"/>
            <a:ext cx="5187677" cy="518767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423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В тихую погоду нет нас нигде.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А ветер подует – бежим по воде.</a:t>
            </a:r>
          </a:p>
        </p:txBody>
      </p:sp>
    </p:spTree>
    <p:extLst>
      <p:ext uri="{BB962C8B-B14F-4D97-AF65-F5344CB8AC3E}">
        <p14:creationId xmlns:p14="http://schemas.microsoft.com/office/powerpoint/2010/main" val="139816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70323"/>
            <a:ext cx="4075616" cy="518767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423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Если он на дне лежит, судно вдаль не побежит.</a:t>
            </a:r>
          </a:p>
        </p:txBody>
      </p:sp>
    </p:spTree>
    <p:extLst>
      <p:ext uri="{BB962C8B-B14F-4D97-AF65-F5344CB8AC3E}">
        <p14:creationId xmlns:p14="http://schemas.microsoft.com/office/powerpoint/2010/main" val="228415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912" y="3277034"/>
            <a:ext cx="6307864" cy="354817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423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Великан стоит в порту, освещая темноту,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И сигналит кораблям: заходите в гости к нам!</a:t>
            </a:r>
          </a:p>
        </p:txBody>
      </p:sp>
    </p:spTree>
    <p:extLst>
      <p:ext uri="{BB962C8B-B14F-4D97-AF65-F5344CB8AC3E}">
        <p14:creationId xmlns:p14="http://schemas.microsoft.com/office/powerpoint/2010/main" val="74742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940" y="2484616"/>
            <a:ext cx="5248060" cy="43733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4238"/>
            <a:ext cx="60248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И в тайге, и в океане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Он отыщет путь любой,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умещается в кармане,</a:t>
            </a:r>
          </a:p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а ведёт нас за собой.</a:t>
            </a:r>
          </a:p>
        </p:txBody>
      </p:sp>
    </p:spTree>
    <p:extLst>
      <p:ext uri="{BB962C8B-B14F-4D97-AF65-F5344CB8AC3E}">
        <p14:creationId xmlns:p14="http://schemas.microsoft.com/office/powerpoint/2010/main" val="31396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212"/>
            <a:ext cx="6745575" cy="67455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77312" y="1412776"/>
            <a:ext cx="6589376" cy="25922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7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</a:t>
            </a:r>
            <a:r>
              <a:rPr lang="ru-RU" sz="28700" b="1" cap="none" spc="50" dirty="0" err="1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собирайкин</a:t>
            </a:r>
            <a:endParaRPr lang="ru-RU" sz="287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33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8" y="332656"/>
            <a:ext cx="9159877" cy="647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1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14874" y="404664"/>
            <a:ext cx="613180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latin typeface="Arial Black" pitchFamily="34" charset="0"/>
              </a:rPr>
              <a:t>Сколько букв в </a:t>
            </a:r>
          </a:p>
          <a:p>
            <a:pPr algn="ctr"/>
            <a:r>
              <a:rPr lang="ru-RU" sz="4000" dirty="0">
                <a:latin typeface="Arial Black" pitchFamily="34" charset="0"/>
              </a:rPr>
              <a:t>русском алфавите?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03961" y="1863430"/>
            <a:ext cx="15536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8000" dirty="0">
                <a:solidFill>
                  <a:srgbClr val="FF0000"/>
                </a:solidFill>
                <a:latin typeface="Arial Black" pitchFamily="34" charset="0"/>
              </a:rPr>
              <a:t>33</a:t>
            </a:r>
            <a:endParaRPr lang="ru-RU" sz="8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4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212"/>
            <a:ext cx="6745575" cy="67455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77312" y="1412776"/>
            <a:ext cx="6589376" cy="25922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7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Витаминный остров</a:t>
            </a:r>
          </a:p>
        </p:txBody>
      </p:sp>
    </p:spTree>
    <p:extLst>
      <p:ext uri="{BB962C8B-B14F-4D97-AF65-F5344CB8AC3E}">
        <p14:creationId xmlns:p14="http://schemas.microsoft.com/office/powerpoint/2010/main" val="396550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47" y="3166247"/>
            <a:ext cx="5513965" cy="36759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2" y="139246"/>
            <a:ext cx="33528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0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002" y="3492046"/>
            <a:ext cx="5978998" cy="33659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64" y="76200"/>
            <a:ext cx="7620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20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069" y="3505862"/>
            <a:ext cx="5048931" cy="33659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24074"/>
            <a:ext cx="3491880" cy="48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00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9" y="3151741"/>
            <a:ext cx="5580112" cy="3720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34776"/>
            <a:ext cx="5148064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4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283" y="3151741"/>
            <a:ext cx="5577323" cy="3720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" y="-3042"/>
            <a:ext cx="5148064" cy="343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1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597" y="3137925"/>
            <a:ext cx="4944403" cy="3720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" y="37639"/>
            <a:ext cx="5148064" cy="335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6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3" y="3287366"/>
            <a:ext cx="5355952" cy="3570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321"/>
            <a:ext cx="4286783" cy="428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5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945" y="3287366"/>
            <a:ext cx="5129888" cy="3570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0" y="-35024"/>
            <a:ext cx="4286783" cy="321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19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011" y="425373"/>
            <a:ext cx="6432627" cy="64326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13360" y="836712"/>
            <a:ext cx="5761927" cy="27363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наоборот</a:t>
            </a:r>
            <a:endParaRPr lang="ru-RU" sz="138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987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85081" y="404664"/>
            <a:ext cx="719139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latin typeface="Arial Black" pitchFamily="34" charset="0"/>
              </a:rPr>
              <a:t>На какие две основные</a:t>
            </a:r>
          </a:p>
          <a:p>
            <a:pPr algn="ctr"/>
            <a:r>
              <a:rPr lang="ru-RU" sz="4000" dirty="0">
                <a:latin typeface="Arial Black" pitchFamily="34" charset="0"/>
              </a:rPr>
              <a:t> группы делятся </a:t>
            </a:r>
          </a:p>
          <a:p>
            <a:pPr algn="ctr"/>
            <a:r>
              <a:rPr lang="ru-RU" sz="4000" dirty="0">
                <a:latin typeface="Arial Black" pitchFamily="34" charset="0"/>
              </a:rPr>
              <a:t>буквы русского языка?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92697" y="2343656"/>
            <a:ext cx="74510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4800" dirty="0">
                <a:solidFill>
                  <a:srgbClr val="FF0000"/>
                </a:solidFill>
                <a:latin typeface="Arial Black" pitchFamily="34" charset="0"/>
              </a:rPr>
              <a:t>Согласные, гласные</a:t>
            </a:r>
            <a:endParaRPr lang="ru-RU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8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" y="33536"/>
            <a:ext cx="3901440" cy="46405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679" y="2138813"/>
            <a:ext cx="4602480" cy="470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8" y="33536"/>
            <a:ext cx="3033574" cy="46405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108" y="2138813"/>
            <a:ext cx="3325622" cy="470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81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8" y="124906"/>
            <a:ext cx="3033574" cy="44578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137867"/>
            <a:ext cx="3124170" cy="470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8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8" y="209796"/>
            <a:ext cx="3033574" cy="42880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268055"/>
            <a:ext cx="3124170" cy="444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2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8" y="237179"/>
            <a:ext cx="3033574" cy="42332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676" y="2268055"/>
            <a:ext cx="3019058" cy="444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3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65" y="237179"/>
            <a:ext cx="2895779" cy="42332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676" y="2350739"/>
            <a:ext cx="3019058" cy="427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0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3836311" cy="51777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700808"/>
            <a:ext cx="3096344" cy="502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0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60648"/>
            <a:ext cx="7204898" cy="29486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07" y="3692018"/>
            <a:ext cx="8412921" cy="283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6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97" y="-99392"/>
            <a:ext cx="7997003" cy="69573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91680" y="692696"/>
            <a:ext cx="5977951" cy="288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cap="none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Зашифрованный остров</a:t>
            </a:r>
          </a:p>
        </p:txBody>
      </p:sp>
    </p:spTree>
    <p:extLst>
      <p:ext uri="{BB962C8B-B14F-4D97-AF65-F5344CB8AC3E}">
        <p14:creationId xmlns:p14="http://schemas.microsoft.com/office/powerpoint/2010/main" val="209362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войная стрелка влево/вправо 6"/>
          <p:cNvSpPr/>
          <p:nvPr/>
        </p:nvSpPr>
        <p:spPr>
          <a:xfrm>
            <a:off x="1308007" y="532417"/>
            <a:ext cx="1224136" cy="720080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470958"/>
            <a:ext cx="8640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ашивка 8"/>
          <p:cNvSpPr/>
          <p:nvPr/>
        </p:nvSpPr>
        <p:spPr>
          <a:xfrm>
            <a:off x="4654372" y="506962"/>
            <a:ext cx="1069319" cy="792088"/>
          </a:xfrm>
          <a:prstGeom prst="chevr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носка с четырьмя стрелками 9"/>
          <p:cNvSpPr/>
          <p:nvPr/>
        </p:nvSpPr>
        <p:spPr>
          <a:xfrm>
            <a:off x="5940152" y="434954"/>
            <a:ext cx="936104" cy="936104"/>
          </a:xfrm>
          <a:prstGeom prst="quadArrow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ольцо 10"/>
          <p:cNvSpPr/>
          <p:nvPr/>
        </p:nvSpPr>
        <p:spPr>
          <a:xfrm>
            <a:off x="2313382" y="1844824"/>
            <a:ext cx="1008112" cy="1008112"/>
          </a:xfrm>
          <a:prstGeom prst="donut">
            <a:avLst>
              <a:gd name="adj" fmla="val 1177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носка с четырьмя стрелками 11"/>
          <p:cNvSpPr/>
          <p:nvPr/>
        </p:nvSpPr>
        <p:spPr>
          <a:xfrm>
            <a:off x="3688113" y="1880828"/>
            <a:ext cx="936104" cy="936104"/>
          </a:xfrm>
          <a:prstGeom prst="quadArrow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нак запрета 12"/>
          <p:cNvSpPr/>
          <p:nvPr/>
        </p:nvSpPr>
        <p:spPr>
          <a:xfrm>
            <a:off x="4886015" y="1844824"/>
            <a:ext cx="967707" cy="967707"/>
          </a:xfrm>
          <a:prstGeom prst="noSmoking">
            <a:avLst>
              <a:gd name="adj" fmla="val 1361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Блок-схема: узел суммирования 13"/>
          <p:cNvSpPr/>
          <p:nvPr/>
        </p:nvSpPr>
        <p:spPr>
          <a:xfrm>
            <a:off x="179512" y="4047826"/>
            <a:ext cx="893342" cy="893342"/>
          </a:xfrm>
          <a:prstGeom prst="flowChartSummingJunct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1187624" y="4047826"/>
            <a:ext cx="864096" cy="864096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перфолента 15"/>
          <p:cNvSpPr/>
          <p:nvPr/>
        </p:nvSpPr>
        <p:spPr>
          <a:xfrm>
            <a:off x="2051720" y="4047826"/>
            <a:ext cx="1015162" cy="893342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3076045" y="4074533"/>
            <a:ext cx="1224135" cy="803217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углом 17"/>
          <p:cNvSpPr/>
          <p:nvPr/>
        </p:nvSpPr>
        <p:spPr>
          <a:xfrm>
            <a:off x="4344774" y="3981382"/>
            <a:ext cx="844257" cy="901173"/>
          </a:xfrm>
          <a:prstGeom prst="ben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5231129" y="4079338"/>
            <a:ext cx="985123" cy="803217"/>
          </a:xfrm>
          <a:prstGeom prst="homePlate">
            <a:avLst>
              <a:gd name="adj" fmla="val 375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6288937" y="4128209"/>
            <a:ext cx="785689" cy="732576"/>
          </a:xfrm>
          <a:prstGeom prst="hex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ыноска с четырьмя стрелками 20"/>
          <p:cNvSpPr/>
          <p:nvPr/>
        </p:nvSpPr>
        <p:spPr>
          <a:xfrm>
            <a:off x="7074626" y="4047826"/>
            <a:ext cx="936104" cy="936104"/>
          </a:xfrm>
          <a:prstGeom prst="quadArrow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четверенная стрелка 21"/>
          <p:cNvSpPr/>
          <p:nvPr/>
        </p:nvSpPr>
        <p:spPr>
          <a:xfrm>
            <a:off x="8100392" y="4120351"/>
            <a:ext cx="792088" cy="855721"/>
          </a:xfrm>
          <a:prstGeom prst="quad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69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127" y="620688"/>
            <a:ext cx="86373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atin typeface="Arial Black" pitchFamily="34" charset="0"/>
              </a:rPr>
              <a:t>Сколько гласных букв?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67706" y="1558826"/>
            <a:ext cx="182614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9600" dirty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4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91779"/>
            <a:ext cx="8229600" cy="3874442"/>
          </a:xfrm>
        </p:spPr>
        <p:txBody>
          <a:bodyPr>
            <a:noAutofit/>
          </a:bodyPr>
          <a:lstStyle/>
          <a:p>
            <a:r>
              <a:rPr lang="kk-KZ" sz="9600" b="1" dirty="0">
                <a:solidFill>
                  <a:srgbClr val="00B050"/>
                </a:solidFill>
              </a:rPr>
              <a:t>У НАС</a:t>
            </a:r>
            <a:br>
              <a:rPr lang="kk-KZ" sz="9600" b="1" dirty="0">
                <a:solidFill>
                  <a:srgbClr val="00B050"/>
                </a:solidFill>
              </a:rPr>
            </a:br>
            <a:r>
              <a:rPr lang="kk-KZ" sz="9600" b="1" dirty="0">
                <a:solidFill>
                  <a:srgbClr val="00B050"/>
                </a:solidFill>
              </a:rPr>
              <a:t> ВСЁ </a:t>
            </a:r>
            <a:br>
              <a:rPr lang="kk-KZ" sz="9600" b="1" dirty="0">
                <a:solidFill>
                  <a:srgbClr val="00B050"/>
                </a:solidFill>
              </a:rPr>
            </a:br>
            <a:r>
              <a:rPr lang="kk-KZ" sz="9600" b="1" dirty="0">
                <a:solidFill>
                  <a:srgbClr val="00B050"/>
                </a:solidFill>
              </a:rPr>
              <a:t>ПОЛУЧИТСЯ</a:t>
            </a:r>
            <a:endParaRPr lang="ru-RU" sz="9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8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95" y="109736"/>
            <a:ext cx="8128810" cy="66385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91680" y="692696"/>
            <a:ext cx="5977951" cy="288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cap="none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44080" y="845096"/>
            <a:ext cx="5977951" cy="288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сокровищ</a:t>
            </a:r>
          </a:p>
        </p:txBody>
      </p:sp>
    </p:spTree>
    <p:extLst>
      <p:ext uri="{BB962C8B-B14F-4D97-AF65-F5344CB8AC3E}">
        <p14:creationId xmlns:p14="http://schemas.microsoft.com/office/powerpoint/2010/main" val="354479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A932813-ABB5-469C-87C4-4F861E9BF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2" y="0"/>
            <a:ext cx="502417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5661248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1338" y="5661248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40575" y="5661248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89072" y="5661248"/>
            <a:ext cx="652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73487" y="5641776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16425" y="5687009"/>
            <a:ext cx="453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43945" y="5669485"/>
            <a:ext cx="527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12602" y="5669485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438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A1B7A93-7AD5-49CD-AC4F-A727BDB15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12" y="0"/>
            <a:ext cx="5024176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03847" y="5517232"/>
            <a:ext cx="502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72816" y="5517232"/>
            <a:ext cx="548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56771" y="5517232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0278" y="5517232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431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A1B7A93-7AD5-49CD-AC4F-A727BDB15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9912" y="0"/>
            <a:ext cx="502417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2463" y="530120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69902" y="5301208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0854" y="530120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89744" y="5346619"/>
            <a:ext cx="453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5301208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73495" y="5312359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837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95" y="109736"/>
            <a:ext cx="8128810" cy="66385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91680" y="692696"/>
            <a:ext cx="5977951" cy="288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cap="none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44080" y="845096"/>
            <a:ext cx="5977951" cy="288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cap="none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живых существ</a:t>
            </a:r>
          </a:p>
        </p:txBody>
      </p:sp>
    </p:spTree>
    <p:extLst>
      <p:ext uri="{BB962C8B-B14F-4D97-AF65-F5344CB8AC3E}">
        <p14:creationId xmlns:p14="http://schemas.microsoft.com/office/powerpoint/2010/main" val="396663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77641DE-7D7E-460C-9F1C-CE8CFB112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138" y="-164313"/>
            <a:ext cx="5082480" cy="718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5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D62B191-8C37-4494-9333-5443B0332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0"/>
            <a:ext cx="4920362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1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77641DE-7D7E-460C-9F1C-CE8CFB112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-164313"/>
            <a:ext cx="5082480" cy="718662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40476AC-C431-4211-9F23-F56F892A15CF}"/>
              </a:ext>
            </a:extLst>
          </p:cNvPr>
          <p:cNvSpPr/>
          <p:nvPr/>
        </p:nvSpPr>
        <p:spPr>
          <a:xfrm>
            <a:off x="5868144" y="5301208"/>
            <a:ext cx="432048" cy="864096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38AAC69-1236-4BBC-8C99-85987FD367DD}"/>
              </a:ext>
            </a:extLst>
          </p:cNvPr>
          <p:cNvSpPr/>
          <p:nvPr/>
        </p:nvSpPr>
        <p:spPr>
          <a:xfrm rot="5400000" flipH="1">
            <a:off x="1619672" y="3933056"/>
            <a:ext cx="1728192" cy="432048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571467E-B7B6-4F3C-886C-DFAD4FCD3B85}"/>
              </a:ext>
            </a:extLst>
          </p:cNvPr>
          <p:cNvSpPr/>
          <p:nvPr/>
        </p:nvSpPr>
        <p:spPr>
          <a:xfrm flipH="1">
            <a:off x="2698320" y="5877272"/>
            <a:ext cx="2305728" cy="28803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201EAA1-F23C-4E2F-B5AD-1FB3C982B9AD}"/>
              </a:ext>
            </a:extLst>
          </p:cNvPr>
          <p:cNvSpPr/>
          <p:nvPr/>
        </p:nvSpPr>
        <p:spPr>
          <a:xfrm rot="5400000" flipH="1">
            <a:off x="4215184" y="4080296"/>
            <a:ext cx="2009776" cy="432048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EF7AFD2-BB18-48A6-894B-512718C8429B}"/>
              </a:ext>
            </a:extLst>
          </p:cNvPr>
          <p:cNvSpPr/>
          <p:nvPr/>
        </p:nvSpPr>
        <p:spPr>
          <a:xfrm rot="5400000" flipH="1">
            <a:off x="2050248" y="5563688"/>
            <a:ext cx="864096" cy="432048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588AC56-FA6D-4FF1-8A88-54BA67485A29}"/>
              </a:ext>
            </a:extLst>
          </p:cNvPr>
          <p:cNvSpPr/>
          <p:nvPr/>
        </p:nvSpPr>
        <p:spPr>
          <a:xfrm rot="5400000" flipH="1">
            <a:off x="5223592" y="3933056"/>
            <a:ext cx="1728192" cy="432048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727F5182-8F25-4CE5-AD2C-6BFC5376EE4A}"/>
              </a:ext>
            </a:extLst>
          </p:cNvPr>
          <p:cNvSpPr/>
          <p:nvPr/>
        </p:nvSpPr>
        <p:spPr>
          <a:xfrm flipH="1">
            <a:off x="2276912" y="4986404"/>
            <a:ext cx="2007056" cy="36126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055E399A-D9A6-4ED5-8E30-250012C5E64D}"/>
              </a:ext>
            </a:extLst>
          </p:cNvPr>
          <p:cNvSpPr/>
          <p:nvPr/>
        </p:nvSpPr>
        <p:spPr>
          <a:xfrm flipH="1">
            <a:off x="2686513" y="3299048"/>
            <a:ext cx="2007056" cy="28803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229E15B4-8223-4315-B860-5857DA716881}"/>
              </a:ext>
            </a:extLst>
          </p:cNvPr>
          <p:cNvSpPr/>
          <p:nvPr/>
        </p:nvSpPr>
        <p:spPr>
          <a:xfrm rot="5400000" flipH="1">
            <a:off x="4971748" y="5259740"/>
            <a:ext cx="1430992" cy="3618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5277F333-DCB5-4DBA-96AF-9B0FEF04D4CC}"/>
              </a:ext>
            </a:extLst>
          </p:cNvPr>
          <p:cNvSpPr/>
          <p:nvPr/>
        </p:nvSpPr>
        <p:spPr>
          <a:xfrm rot="5400000" flipH="1">
            <a:off x="4970352" y="5671132"/>
            <a:ext cx="595832" cy="432048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0AA3EC99-D450-479A-BB96-93BDC28EBA14}"/>
              </a:ext>
            </a:extLst>
          </p:cNvPr>
          <p:cNvSpPr/>
          <p:nvPr/>
        </p:nvSpPr>
        <p:spPr>
          <a:xfrm rot="5400000" flipH="1">
            <a:off x="4373164" y="4718757"/>
            <a:ext cx="288033" cy="1999035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DD13BC4-36BF-4EEC-BE2F-7D992253A397}"/>
              </a:ext>
            </a:extLst>
          </p:cNvPr>
          <p:cNvSpPr/>
          <p:nvPr/>
        </p:nvSpPr>
        <p:spPr>
          <a:xfrm rot="5400000" flipH="1">
            <a:off x="3558322" y="4477356"/>
            <a:ext cx="288031" cy="1982463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14547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95" y="109736"/>
            <a:ext cx="8128810" cy="66385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91680" y="692696"/>
            <a:ext cx="5977951" cy="288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cap="none" spc="5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44080" y="845096"/>
            <a:ext cx="5977951" cy="288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cap="none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приключений</a:t>
            </a:r>
          </a:p>
        </p:txBody>
      </p:sp>
    </p:spTree>
    <p:extLst>
      <p:ext uri="{BB962C8B-B14F-4D97-AF65-F5344CB8AC3E}">
        <p14:creationId xmlns:p14="http://schemas.microsoft.com/office/powerpoint/2010/main" val="111254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25959" y="620688"/>
            <a:ext cx="710963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atin typeface="Arial Black" pitchFamily="34" charset="0"/>
              </a:rPr>
              <a:t>Сколько согласных</a:t>
            </a:r>
          </a:p>
          <a:p>
            <a:pPr algn="ctr"/>
            <a:r>
              <a:rPr lang="ru-RU" sz="4800" dirty="0">
                <a:latin typeface="Arial Black" pitchFamily="34" charset="0"/>
              </a:rPr>
              <a:t> букв?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53220" y="1859340"/>
            <a:ext cx="182614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9600" dirty="0">
                <a:solidFill>
                  <a:srgbClr val="FF0000"/>
                </a:solidFill>
                <a:latin typeface="Arial Black" pitchFamily="34" charset="0"/>
              </a:rPr>
              <a:t>21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06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8" y="0"/>
            <a:ext cx="501358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92080" y="116632"/>
            <a:ext cx="33843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1 – какаду; </a:t>
            </a:r>
          </a:p>
          <a:p>
            <a:r>
              <a:rPr lang="ru-RU" sz="2400" i="1" dirty="0"/>
              <a:t>2 – пират; </a:t>
            </a:r>
          </a:p>
          <a:p>
            <a:r>
              <a:rPr lang="ru-RU" sz="2400" i="1" dirty="0"/>
              <a:t>3 – корабль; </a:t>
            </a:r>
          </a:p>
          <a:p>
            <a:r>
              <a:rPr lang="ru-RU" sz="2400" i="1" dirty="0"/>
              <a:t>4 – флаг; </a:t>
            </a:r>
          </a:p>
          <a:p>
            <a:r>
              <a:rPr lang="ru-RU" sz="2400" i="1" dirty="0"/>
              <a:t>5 – бочка; </a:t>
            </a:r>
          </a:p>
          <a:p>
            <a:r>
              <a:rPr lang="ru-RU" sz="2400" i="1" dirty="0"/>
              <a:t>6 – цепь; </a:t>
            </a:r>
          </a:p>
          <a:p>
            <a:r>
              <a:rPr lang="ru-RU" sz="2400" i="1" dirty="0"/>
              <a:t>7 – череп;</a:t>
            </a:r>
          </a:p>
          <a:p>
            <a:r>
              <a:rPr lang="ru-RU" sz="2400" i="1" dirty="0"/>
              <a:t>8 – бриллиант; </a:t>
            </a:r>
          </a:p>
          <a:p>
            <a:r>
              <a:rPr lang="ru-RU" sz="2400" i="1" dirty="0"/>
              <a:t>9 – подзорная труба; </a:t>
            </a:r>
          </a:p>
          <a:p>
            <a:r>
              <a:rPr lang="ru-RU" sz="2400" i="1" dirty="0"/>
              <a:t>10 – монеты; </a:t>
            </a:r>
          </a:p>
          <a:p>
            <a:r>
              <a:rPr lang="ru-RU" sz="2400" i="1" dirty="0"/>
              <a:t>11 – необитаемый остров; 12 – карта; </a:t>
            </a:r>
          </a:p>
          <a:p>
            <a:r>
              <a:rPr lang="ru-RU" sz="2400" i="1" dirty="0"/>
              <a:t>13 – сабля; </a:t>
            </a:r>
          </a:p>
          <a:p>
            <a:r>
              <a:rPr lang="ru-RU" sz="2400" i="1" dirty="0"/>
              <a:t>14 – веревка; </a:t>
            </a:r>
          </a:p>
          <a:p>
            <a:r>
              <a:rPr lang="ru-RU" sz="2400" i="1" dirty="0"/>
              <a:t>15 – сундук.</a:t>
            </a:r>
            <a:endParaRPr lang="ru-RU" sz="36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7012933-96D3-437D-9675-6D0183A5B2B7}"/>
              </a:ext>
            </a:extLst>
          </p:cNvPr>
          <p:cNvSpPr/>
          <p:nvPr/>
        </p:nvSpPr>
        <p:spPr>
          <a:xfrm>
            <a:off x="5304240" y="5949280"/>
            <a:ext cx="37215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1A1A1A"/>
                </a:solidFill>
                <a:latin typeface="YS Text"/>
              </a:rPr>
              <a:t>(«драгоценный клад»).</a:t>
            </a:r>
            <a:endParaRPr lang="ru-KZ" sz="2800" dirty="0"/>
          </a:p>
        </p:txBody>
      </p:sp>
    </p:spTree>
    <p:extLst>
      <p:ext uri="{BB962C8B-B14F-4D97-AF65-F5344CB8AC3E}">
        <p14:creationId xmlns:p14="http://schemas.microsoft.com/office/powerpoint/2010/main" val="171442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1" y="0"/>
            <a:ext cx="83305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4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97054" y="620688"/>
            <a:ext cx="63674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atin typeface="Arial Black" pitchFamily="34" charset="0"/>
              </a:rPr>
              <a:t>Последняя буква </a:t>
            </a:r>
          </a:p>
          <a:p>
            <a:pPr algn="ctr"/>
            <a:r>
              <a:rPr lang="ru-RU" sz="4800" dirty="0">
                <a:latin typeface="Arial Black" pitchFamily="34" charset="0"/>
              </a:rPr>
              <a:t>алфавита.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93858" y="1859340"/>
            <a:ext cx="114486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9600" dirty="0">
                <a:solidFill>
                  <a:srgbClr val="FF0000"/>
                </a:solidFill>
                <a:latin typeface="Arial Black" pitchFamily="34" charset="0"/>
              </a:rPr>
              <a:t>Я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80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43866" y="620688"/>
            <a:ext cx="507382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atin typeface="Arial Black" pitchFamily="34" charset="0"/>
              </a:rPr>
              <a:t>Первая буква </a:t>
            </a:r>
          </a:p>
          <a:p>
            <a:pPr algn="ctr"/>
            <a:r>
              <a:rPr lang="ru-RU" sz="4800" dirty="0">
                <a:latin typeface="Arial Black" pitchFamily="34" charset="0"/>
              </a:rPr>
              <a:t>алфавита.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93858" y="1859340"/>
            <a:ext cx="114486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9600" dirty="0">
                <a:solidFill>
                  <a:srgbClr val="FF0000"/>
                </a:solidFill>
                <a:latin typeface="Arial Black" pitchFamily="34" charset="0"/>
              </a:rPr>
              <a:t>А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49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97" y="0"/>
            <a:ext cx="715860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4301" y="476672"/>
            <a:ext cx="84529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atin typeface="Arial Black" pitchFamily="34" charset="0"/>
              </a:rPr>
              <a:t>Назовите третью букву </a:t>
            </a:r>
          </a:p>
          <a:p>
            <a:pPr algn="ctr"/>
            <a:r>
              <a:rPr lang="ru-RU" sz="4800" dirty="0">
                <a:latin typeface="Arial Black" pitchFamily="34" charset="0"/>
              </a:rPr>
              <a:t>в слове карандаш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29124" y="1859340"/>
            <a:ext cx="10743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9600" dirty="0">
                <a:solidFill>
                  <a:srgbClr val="FF0000"/>
                </a:solidFill>
                <a:latin typeface="Arial Black" pitchFamily="34" charset="0"/>
              </a:rPr>
              <a:t>Р</a:t>
            </a:r>
            <a:endParaRPr lang="ru-RU" sz="9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82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345</Words>
  <Application>Microsoft Office PowerPoint</Application>
  <PresentationFormat>Экран (4:3)</PresentationFormat>
  <Paragraphs>123</Paragraphs>
  <Slides>61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НАС  ВСЁ  ПОЛУЧИТСЯ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57</cp:revision>
  <dcterms:created xsi:type="dcterms:W3CDTF">2023-01-16T05:02:29Z</dcterms:created>
  <dcterms:modified xsi:type="dcterms:W3CDTF">2023-01-18T06:37:07Z</dcterms:modified>
</cp:coreProperties>
</file>