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sldIdLst>
    <p:sldId id="257" r:id="rId3"/>
    <p:sldId id="265" r:id="rId4"/>
    <p:sldId id="279" r:id="rId5"/>
    <p:sldId id="280" r:id="rId6"/>
    <p:sldId id="260" r:id="rId7"/>
    <p:sldId id="282" r:id="rId8"/>
    <p:sldId id="261" r:id="rId9"/>
    <p:sldId id="262" r:id="rId10"/>
    <p:sldId id="263" r:id="rId11"/>
    <p:sldId id="266" r:id="rId12"/>
    <p:sldId id="281" r:id="rId13"/>
    <p:sldId id="264" r:id="rId14"/>
    <p:sldId id="292" r:id="rId15"/>
    <p:sldId id="293" r:id="rId16"/>
    <p:sldId id="268" r:id="rId17"/>
    <p:sldId id="270" r:id="rId18"/>
    <p:sldId id="271" r:id="rId19"/>
    <p:sldId id="272" r:id="rId20"/>
    <p:sldId id="273" r:id="rId21"/>
    <p:sldId id="274" r:id="rId22"/>
    <p:sldId id="283" r:id="rId23"/>
    <p:sldId id="277" r:id="rId24"/>
    <p:sldId id="278" r:id="rId25"/>
    <p:sldId id="289" r:id="rId26"/>
    <p:sldId id="284" r:id="rId27"/>
    <p:sldId id="285" r:id="rId28"/>
    <p:sldId id="286" r:id="rId29"/>
    <p:sldId id="287" r:id="rId30"/>
    <p:sldId id="288" r:id="rId3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02C1CCF4-F96A-4F6C-B772-33E36EB249E0}" type="datetimeFigureOut">
              <a:rPr lang="ru-RU" smtClean="0"/>
              <a:pPr/>
              <a:t>19.01.2023</a:t>
            </a:fld>
            <a:endParaRPr lang="ru-RU" dirty="0"/>
          </a:p>
        </p:txBody>
      </p:sp>
      <p:sp>
        <p:nvSpPr>
          <p:cNvPr id="17" name="Нижний колонтитул 16"/>
          <p:cNvSpPr>
            <a:spLocks noGrp="1"/>
          </p:cNvSpPr>
          <p:nvPr>
            <p:ph type="ftr" sz="quarter" idx="11"/>
          </p:nvPr>
        </p:nvSpPr>
        <p:spPr>
          <a:xfrm>
            <a:off x="5410200" y="4205288"/>
            <a:ext cx="1295400" cy="457200"/>
          </a:xfrm>
        </p:spPr>
        <p:txBody>
          <a:bodyPr/>
          <a:lstStyle/>
          <a:p>
            <a:endParaRPr lang="ru-RU" dirty="0"/>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D2198252-CC21-4FA9-93FA-AD5EA4F1F325}"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2C1CCF4-F96A-4F6C-B772-33E36EB249E0}" type="datetimeFigureOut">
              <a:rPr lang="ru-RU" smtClean="0"/>
              <a:pPr/>
              <a:t>19.01.2023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2198252-CC21-4FA9-93FA-AD5EA4F1F325}"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2C1CCF4-F96A-4F6C-B772-33E36EB249E0}" type="datetimeFigureOut">
              <a:rPr lang="ru-RU" smtClean="0"/>
              <a:pPr/>
              <a:t>19.01.2023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2198252-CC21-4FA9-93FA-AD5EA4F1F325}" type="slidenum">
              <a:rPr lang="ru-RU" smtClean="0"/>
              <a:pPr/>
              <a:t>‹#›</a:t>
            </a:fld>
            <a:endParaRPr lang="ru-RU"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2C1CCF4-F96A-4F6C-B772-33E36EB249E0}" type="datetimeFigureOut">
              <a:rPr lang="ru-RU" smtClean="0"/>
              <a:pPr/>
              <a:t>19.01.2023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2198252-CC21-4FA9-93FA-AD5EA4F1F325}" type="slidenum">
              <a:rPr lang="ru-RU" smtClean="0"/>
              <a:pPr/>
              <a:t>‹#›</a:t>
            </a:fld>
            <a:endParaRPr lang="ru-RU"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2C1CCF4-F96A-4F6C-B772-33E36EB249E0}" type="datetimeFigureOut">
              <a:rPr lang="ru-RU" smtClean="0"/>
              <a:pPr/>
              <a:t>19.01.2023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2198252-CC21-4FA9-93FA-AD5EA4F1F325}" type="slidenum">
              <a:rPr lang="ru-RU" smtClean="0"/>
              <a:pPr/>
              <a:t>‹#›</a:t>
            </a:fld>
            <a:endParaRPr lang="ru-RU"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2C1CCF4-F96A-4F6C-B772-33E36EB249E0}" type="datetimeFigureOut">
              <a:rPr lang="ru-RU" smtClean="0"/>
              <a:pPr/>
              <a:t>19.01.2023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2198252-CC21-4FA9-93FA-AD5EA4F1F325}" type="slidenum">
              <a:rPr lang="ru-RU" smtClean="0"/>
              <a:pPr/>
              <a:t>‹#›</a:t>
            </a:fld>
            <a:endParaRPr lang="ru-RU"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2C1CCF4-F96A-4F6C-B772-33E36EB249E0}" type="datetimeFigureOut">
              <a:rPr lang="ru-RU" smtClean="0"/>
              <a:pPr/>
              <a:t>19.01.2023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D2198252-CC21-4FA9-93FA-AD5EA4F1F325}" type="slidenum">
              <a:rPr lang="ru-RU" smtClean="0"/>
              <a:pPr/>
              <a:t>‹#›</a:t>
            </a:fld>
            <a:endParaRPr lang="ru-RU"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2C1CCF4-F96A-4F6C-B772-33E36EB249E0}" type="datetimeFigureOut">
              <a:rPr lang="ru-RU" smtClean="0"/>
              <a:pPr/>
              <a:t>19.01.2023</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D2198252-CC21-4FA9-93FA-AD5EA4F1F325}" type="slidenum">
              <a:rPr lang="ru-RU" smtClean="0"/>
              <a:pPr/>
              <a:t>‹#›</a:t>
            </a:fld>
            <a:endParaRPr lang="ru-RU"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2C1CCF4-F96A-4F6C-B772-33E36EB249E0}" type="datetimeFigureOut">
              <a:rPr lang="ru-RU" smtClean="0"/>
              <a:pPr/>
              <a:t>19.01.2023</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D2198252-CC21-4FA9-93FA-AD5EA4F1F325}" type="slidenum">
              <a:rPr lang="ru-RU" smtClean="0"/>
              <a:pPr/>
              <a:t>‹#›</a:t>
            </a:fld>
            <a:endParaRPr lang="ru-RU"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2C1CCF4-F96A-4F6C-B772-33E36EB249E0}" type="datetimeFigureOut">
              <a:rPr lang="ru-RU" smtClean="0"/>
              <a:pPr/>
              <a:t>19.01.2023</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D2198252-CC21-4FA9-93FA-AD5EA4F1F325}" type="slidenum">
              <a:rPr lang="ru-RU" smtClean="0"/>
              <a:pPr/>
              <a:t>‹#›</a:t>
            </a:fld>
            <a:endParaRPr lang="ru-RU"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2C1CCF4-F96A-4F6C-B772-33E36EB249E0}" type="datetimeFigureOut">
              <a:rPr lang="ru-RU" smtClean="0"/>
              <a:pPr/>
              <a:t>19.01.2023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D2198252-CC21-4FA9-93FA-AD5EA4F1F325}"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2C1CCF4-F96A-4F6C-B772-33E36EB249E0}" type="datetimeFigureOut">
              <a:rPr lang="ru-RU" smtClean="0"/>
              <a:pPr/>
              <a:t>19.01.2023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2198252-CC21-4FA9-93FA-AD5EA4F1F325}" type="slidenum">
              <a:rPr lang="ru-RU" smtClean="0"/>
              <a:pPr/>
              <a:t>‹#›</a:t>
            </a:fld>
            <a:endParaRPr lang="ru-RU"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2C1CCF4-F96A-4F6C-B772-33E36EB249E0}" type="datetimeFigureOut">
              <a:rPr lang="ru-RU" smtClean="0"/>
              <a:pPr/>
              <a:t>19.01.2023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D2198252-CC21-4FA9-93FA-AD5EA4F1F325}" type="slidenum">
              <a:rPr lang="ru-RU" smtClean="0"/>
              <a:pPr/>
              <a:t>‹#›</a:t>
            </a:fld>
            <a:endParaRPr lang="ru-RU"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2C1CCF4-F96A-4F6C-B772-33E36EB249E0}" type="datetimeFigureOut">
              <a:rPr lang="ru-RU" smtClean="0"/>
              <a:pPr/>
              <a:t>19.01.2023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2198252-CC21-4FA9-93FA-AD5EA4F1F325}" type="slidenum">
              <a:rPr lang="ru-RU" smtClean="0"/>
              <a:pPr/>
              <a:t>‹#›</a:t>
            </a:fld>
            <a:endParaRPr lang="ru-RU"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2C1CCF4-F96A-4F6C-B772-33E36EB249E0}" type="datetimeFigureOut">
              <a:rPr lang="ru-RU" smtClean="0"/>
              <a:pPr/>
              <a:t>19.01.2023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2198252-CC21-4FA9-93FA-AD5EA4F1F325}"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02C1CCF4-F96A-4F6C-B772-33E36EB249E0}" type="datetimeFigureOut">
              <a:rPr lang="ru-RU" smtClean="0"/>
              <a:pPr/>
              <a:t>19.01.2023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2198252-CC21-4FA9-93FA-AD5EA4F1F325}"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2C1CCF4-F96A-4F6C-B772-33E36EB249E0}" type="datetimeFigureOut">
              <a:rPr lang="ru-RU" smtClean="0"/>
              <a:pPr/>
              <a:t>19.01.2023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D2198252-CC21-4FA9-93FA-AD5EA4F1F325}"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02C1CCF4-F96A-4F6C-B772-33E36EB249E0}" type="datetimeFigureOut">
              <a:rPr lang="ru-RU" smtClean="0"/>
              <a:pPr/>
              <a:t>19.01.2023</a:t>
            </a:fld>
            <a:endParaRPr lang="ru-RU" dirty="0"/>
          </a:p>
        </p:txBody>
      </p:sp>
      <p:sp>
        <p:nvSpPr>
          <p:cNvPr id="27" name="Номер слайда 26"/>
          <p:cNvSpPr>
            <a:spLocks noGrp="1"/>
          </p:cNvSpPr>
          <p:nvPr>
            <p:ph type="sldNum" sz="quarter" idx="11"/>
          </p:nvPr>
        </p:nvSpPr>
        <p:spPr/>
        <p:txBody>
          <a:bodyPr rtlCol="0"/>
          <a:lstStyle/>
          <a:p>
            <a:fld id="{D2198252-CC21-4FA9-93FA-AD5EA4F1F325}" type="slidenum">
              <a:rPr lang="ru-RU" smtClean="0"/>
              <a:pPr/>
              <a:t>‹#›</a:t>
            </a:fld>
            <a:endParaRPr lang="ru-RU" dirty="0"/>
          </a:p>
        </p:txBody>
      </p:sp>
      <p:sp>
        <p:nvSpPr>
          <p:cNvPr id="28" name="Нижний колонтитул 27"/>
          <p:cNvSpPr>
            <a:spLocks noGrp="1"/>
          </p:cNvSpPr>
          <p:nvPr>
            <p:ph type="ftr" sz="quarter" idx="12"/>
          </p:nvPr>
        </p:nvSpPr>
        <p:spPr/>
        <p:txBody>
          <a:bodyPr rtlCol="0"/>
          <a:lstStyle/>
          <a:p>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02C1CCF4-F96A-4F6C-B772-33E36EB249E0}" type="datetimeFigureOut">
              <a:rPr lang="ru-RU" smtClean="0"/>
              <a:pPr/>
              <a:t>19.01.2023</a:t>
            </a:fld>
            <a:endParaRPr lang="ru-RU" dirty="0"/>
          </a:p>
        </p:txBody>
      </p:sp>
      <p:sp>
        <p:nvSpPr>
          <p:cNvPr id="4" name="Нижний колонтитул 3"/>
          <p:cNvSpPr>
            <a:spLocks noGrp="1"/>
          </p:cNvSpPr>
          <p:nvPr>
            <p:ph type="ftr" sz="quarter" idx="11"/>
          </p:nvPr>
        </p:nvSpPr>
        <p:spPr>
          <a:xfrm>
            <a:off x="5257800" y="612648"/>
            <a:ext cx="1325880" cy="457200"/>
          </a:xfrm>
        </p:spPr>
        <p:txBody>
          <a:bodyPr/>
          <a:lstStyle/>
          <a:p>
            <a:endParaRPr lang="ru-RU" dirty="0"/>
          </a:p>
        </p:txBody>
      </p:sp>
      <p:sp>
        <p:nvSpPr>
          <p:cNvPr id="5" name="Номер слайда 4"/>
          <p:cNvSpPr>
            <a:spLocks noGrp="1"/>
          </p:cNvSpPr>
          <p:nvPr>
            <p:ph type="sldNum" sz="quarter" idx="12"/>
          </p:nvPr>
        </p:nvSpPr>
        <p:spPr>
          <a:xfrm>
            <a:off x="8174736" y="2272"/>
            <a:ext cx="762000" cy="365760"/>
          </a:xfrm>
        </p:spPr>
        <p:txBody>
          <a:bodyPr/>
          <a:lstStyle/>
          <a:p>
            <a:fld id="{D2198252-CC21-4FA9-93FA-AD5EA4F1F325}"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2C1CCF4-F96A-4F6C-B772-33E36EB249E0}" type="datetimeFigureOut">
              <a:rPr lang="ru-RU" smtClean="0"/>
              <a:pPr/>
              <a:t>19.01.2023</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D2198252-CC21-4FA9-93FA-AD5EA4F1F325}"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2C1CCF4-F96A-4F6C-B772-33E36EB249E0}" type="datetimeFigureOut">
              <a:rPr lang="ru-RU" smtClean="0"/>
              <a:pPr/>
              <a:t>19.01.2023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D2198252-CC21-4FA9-93FA-AD5EA4F1F325}"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dirty="0"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02C1CCF4-F96A-4F6C-B772-33E36EB249E0}" type="datetimeFigureOut">
              <a:rPr lang="ru-RU" smtClean="0"/>
              <a:pPr/>
              <a:t>19.01.2023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D2198252-CC21-4FA9-93FA-AD5EA4F1F325}"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02C1CCF4-F96A-4F6C-B772-33E36EB249E0}" type="datetimeFigureOut">
              <a:rPr lang="ru-RU" smtClean="0"/>
              <a:pPr/>
              <a:t>19.01.2023</a:t>
            </a:fld>
            <a:endParaRPr lang="ru-RU" dirty="0"/>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ru-RU" dirty="0"/>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D2198252-CC21-4FA9-93FA-AD5EA4F1F325}"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C1CCF4-F96A-4F6C-B772-33E36EB249E0}" type="datetimeFigureOut">
              <a:rPr lang="ru-RU" smtClean="0"/>
              <a:pPr/>
              <a:t>19.01.2023</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198252-CC21-4FA9-93FA-AD5EA4F1F325}"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effectLst>
                  <a:outerShdw blurRad="38100" dist="38100" dir="2700000" algn="tl">
                    <a:srgbClr val="000000">
                      <a:alpha val="43137"/>
                    </a:srgbClr>
                  </a:outerShdw>
                </a:effectLst>
              </a:rPr>
              <a:t>Электрическая проводимость различных веществ</a:t>
            </a:r>
            <a:endParaRPr lang="ru-RU"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p:txBody>
          <a:bodyPr>
            <a:normAutofit lnSpcReduction="10000"/>
          </a:bodyPr>
          <a:lstStyle/>
          <a:p>
            <a:r>
              <a:rPr lang="ru-RU" dirty="0" smtClean="0"/>
              <a:t>1. Металлические проводники.</a:t>
            </a:r>
          </a:p>
          <a:p>
            <a:r>
              <a:rPr lang="ru-RU" dirty="0" smtClean="0"/>
              <a:t>2. Водные растворы или расплавы электролитов и ионизированный газ – плазма.</a:t>
            </a:r>
          </a:p>
          <a:p>
            <a:r>
              <a:rPr lang="ru-RU" dirty="0" smtClean="0"/>
              <a:t>3. В вакуумных электронных приборах электрический ток образуют потоки электронов.</a:t>
            </a:r>
          </a:p>
          <a:p>
            <a:r>
              <a:rPr lang="ru-RU" dirty="0" smtClean="0"/>
              <a:t>4. Проводники и диэлектрики.</a:t>
            </a:r>
          </a:p>
          <a:p>
            <a:r>
              <a:rPr lang="ru-RU" dirty="0" smtClean="0"/>
              <a:t>5. Полупроводники.</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Сверхпроводимость</a:t>
            </a:r>
            <a:endParaRPr lang="ru-RU" b="1" dirty="0"/>
          </a:p>
        </p:txBody>
      </p:sp>
      <p:sp>
        <p:nvSpPr>
          <p:cNvPr id="3" name="Содержимое 2"/>
          <p:cNvSpPr>
            <a:spLocks noGrp="1"/>
          </p:cNvSpPr>
          <p:nvPr>
            <p:ph idx="1"/>
          </p:nvPr>
        </p:nvSpPr>
        <p:spPr>
          <a:xfrm>
            <a:off x="457200" y="1571612"/>
            <a:ext cx="8401080" cy="4554551"/>
          </a:xfrm>
        </p:spPr>
        <p:txBody>
          <a:bodyPr/>
          <a:lstStyle/>
          <a:p>
            <a:pPr algn="just"/>
            <a:r>
              <a:rPr lang="ru-RU" dirty="0" smtClean="0"/>
              <a:t>Наблюдается при очень низких температурах около 25 К.</a:t>
            </a:r>
          </a:p>
          <a:p>
            <a:pPr algn="just"/>
            <a:r>
              <a:rPr lang="ru-RU" dirty="0" smtClean="0"/>
              <a:t>Нашли широкое применение, т.к. выделения теплоты не происходит.</a:t>
            </a:r>
          </a:p>
          <a:p>
            <a:pPr algn="just"/>
            <a:r>
              <a:rPr lang="ru-RU" dirty="0" smtClean="0"/>
              <a:t>Если удастся создать сверхпроводящие материалы </a:t>
            </a:r>
            <a:r>
              <a:rPr lang="ru-RU" smtClean="0"/>
              <a:t>при комнатной </a:t>
            </a:r>
            <a:r>
              <a:rPr lang="ru-RU" dirty="0" smtClean="0"/>
              <a:t>температуре, то будет решена проблема передачи электроэнергии по проводам без потерь.</a:t>
            </a:r>
          </a:p>
          <a:p>
            <a:pPr algn="just"/>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6600" dirty="0" smtClean="0"/>
              <a:t>ПОЛУПРОВОДНИКИ</a:t>
            </a:r>
            <a:endParaRPr lang="ru-RU" sz="6600" dirty="0"/>
          </a:p>
        </p:txBody>
      </p:sp>
      <p:sp>
        <p:nvSpPr>
          <p:cNvPr id="3" name="Текст 2"/>
          <p:cNvSpPr>
            <a:spLocks noGrp="1"/>
          </p:cNvSpPr>
          <p:nvPr>
            <p:ph type="body" idx="1"/>
          </p:nvPr>
        </p:nvSpPr>
        <p:spPr/>
        <p:txBody>
          <a:bodyPr/>
          <a:lstStyle/>
          <a:p>
            <a:endParaRPr lang="ru-RU"/>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endParaRPr lang="ru-RU" b="1" dirty="0"/>
          </a:p>
        </p:txBody>
      </p:sp>
      <p:sp>
        <p:nvSpPr>
          <p:cNvPr id="3" name="Содержимое 2"/>
          <p:cNvSpPr>
            <a:spLocks noGrp="1"/>
          </p:cNvSpPr>
          <p:nvPr>
            <p:ph idx="1"/>
          </p:nvPr>
        </p:nvSpPr>
        <p:spPr/>
        <p:txBody>
          <a:bodyPr/>
          <a:lstStyle/>
          <a:p>
            <a:pPr algn="just"/>
            <a:r>
              <a:rPr lang="ru-RU" dirty="0" smtClean="0"/>
              <a:t>Полупроводники – вещества у которых удельное сопротивление может меняться  в зависимости от освещенности, температуры и т. д.</a:t>
            </a:r>
          </a:p>
          <a:p>
            <a:pPr algn="just"/>
            <a:r>
              <a:rPr lang="ru-RU" dirty="0" smtClean="0"/>
              <a:t>Носителями тока являются электроны.</a:t>
            </a:r>
          </a:p>
          <a:p>
            <a:pPr algn="just"/>
            <a:r>
              <a:rPr lang="ru-RU" dirty="0" smtClean="0"/>
              <a:t>Количество электронов зависит от температуры полупроводника.</a:t>
            </a:r>
          </a:p>
          <a:p>
            <a:pPr algn="just"/>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descr="C:\Users\25-05\Pictures\2022-04-09 рабочий стол\рабочий стол 001.jpg"/>
          <p:cNvPicPr>
            <a:picLocks noGrp="1" noChangeAspect="1" noChangeArrowheads="1"/>
          </p:cNvPicPr>
          <p:nvPr>
            <p:ph idx="1"/>
          </p:nvPr>
        </p:nvPicPr>
        <p:blipFill>
          <a:blip r:embed="rId2"/>
          <a:srcRect l="70206" t="20022" r="22459" b="69064"/>
          <a:stretch>
            <a:fillRect/>
          </a:stretch>
        </p:blipFill>
        <p:spPr bwMode="auto">
          <a:xfrm>
            <a:off x="571472" y="357166"/>
            <a:ext cx="7572428" cy="5786478"/>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descr="C:\Users\25-05\Pictures\2022-04-30 рабочий стол\рабочий стол 001.jpg"/>
          <p:cNvPicPr>
            <a:picLocks noGrp="1" noChangeAspect="1" noChangeArrowheads="1"/>
          </p:cNvPicPr>
          <p:nvPr>
            <p:ph idx="1"/>
          </p:nvPr>
        </p:nvPicPr>
        <p:blipFill>
          <a:blip r:embed="rId2"/>
          <a:srcRect l="59165" t="34093" r="29178" b="56021"/>
          <a:stretch>
            <a:fillRect/>
          </a:stretch>
        </p:blipFill>
        <p:spPr bwMode="auto">
          <a:xfrm>
            <a:off x="428596" y="285728"/>
            <a:ext cx="8358246" cy="6000792"/>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dirty="0" smtClean="0"/>
              <a:t>кремний</a:t>
            </a:r>
            <a:endParaRPr lang="ru-RU" sz="5400" dirty="0"/>
          </a:p>
        </p:txBody>
      </p:sp>
      <p:sp>
        <p:nvSpPr>
          <p:cNvPr id="3" name="Содержимое 2"/>
          <p:cNvSpPr>
            <a:spLocks noGrp="1"/>
          </p:cNvSpPr>
          <p:nvPr>
            <p:ph idx="1"/>
          </p:nvPr>
        </p:nvSpPr>
        <p:spPr>
          <a:xfrm>
            <a:off x="3786182" y="285728"/>
            <a:ext cx="5111750" cy="5853113"/>
          </a:xfrm>
        </p:spPr>
        <p:txBody>
          <a:bodyPr>
            <a:normAutofit fontScale="85000" lnSpcReduction="10000"/>
          </a:bodyPr>
          <a:lstStyle/>
          <a:p>
            <a:pPr marL="0" algn="just">
              <a:spcBef>
                <a:spcPts val="0"/>
              </a:spcBef>
            </a:pPr>
            <a:r>
              <a:rPr lang="ru-RU" sz="3000" dirty="0" smtClean="0"/>
              <a:t>Атом четырехвалентен. Каждый изображенный электрон связан с двумя ближайшими атомами, принадлежит двум атомам сразу. При низких температурах все валентные электроны прочно связаны с атомами и не могут быть электронами проводимости, при нагревании  амплитуда колебаний возрастает, и некоторые электроны получают достаточно энергии, чтобы покинуть атомы и стать свободными. Так создается электронная проводимость полупроводников.</a:t>
            </a:r>
          </a:p>
          <a:p>
            <a:endParaRPr lang="ru-RU" dirty="0"/>
          </a:p>
        </p:txBody>
      </p:sp>
      <p:sp>
        <p:nvSpPr>
          <p:cNvPr id="4" name="Текст 3"/>
          <p:cNvSpPr>
            <a:spLocks noGrp="1"/>
          </p:cNvSpPr>
          <p:nvPr>
            <p:ph type="body" sz="half" idx="2"/>
          </p:nvPr>
        </p:nvSpPr>
        <p:spPr/>
        <p:txBody>
          <a:bodyPr>
            <a:noAutofit/>
          </a:bodyPr>
          <a:lstStyle/>
          <a:p>
            <a:pPr algn="just"/>
            <a:endParaRPr lang="ru-RU" sz="2400" dirty="0"/>
          </a:p>
        </p:txBody>
      </p:sp>
      <p:pic>
        <p:nvPicPr>
          <p:cNvPr id="1026" name="Picture 2"/>
          <p:cNvPicPr>
            <a:picLocks noChangeAspect="1" noChangeArrowheads="1"/>
          </p:cNvPicPr>
          <p:nvPr/>
        </p:nvPicPr>
        <p:blipFill>
          <a:blip r:embed="rId2"/>
          <a:srcRect/>
          <a:stretch>
            <a:fillRect/>
          </a:stretch>
        </p:blipFill>
        <p:spPr bwMode="auto">
          <a:xfrm>
            <a:off x="0" y="1357298"/>
            <a:ext cx="3786182" cy="492922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5400" dirty="0" smtClean="0"/>
              <a:t>кремний</a:t>
            </a:r>
            <a:endParaRPr lang="ru-RU" sz="5400" dirty="0"/>
          </a:p>
        </p:txBody>
      </p:sp>
      <p:sp>
        <p:nvSpPr>
          <p:cNvPr id="3" name="Содержимое 2"/>
          <p:cNvSpPr>
            <a:spLocks noGrp="1"/>
          </p:cNvSpPr>
          <p:nvPr>
            <p:ph idx="1"/>
          </p:nvPr>
        </p:nvSpPr>
        <p:spPr/>
        <p:txBody>
          <a:bodyPr>
            <a:normAutofit lnSpcReduction="10000"/>
          </a:bodyPr>
          <a:lstStyle/>
          <a:p>
            <a:pPr algn="just"/>
            <a:r>
              <a:rPr lang="ru-RU" dirty="0" smtClean="0"/>
              <a:t>Электронейтральный атом заряжается положительно. В электронной оболочке образуется свободное место (вакансия) или </a:t>
            </a:r>
            <a:r>
              <a:rPr lang="ru-RU" b="1" dirty="0" smtClean="0"/>
              <a:t>дырка – вакантное электронное состояние в кристаллической решетке, имеющее избыточный положительный заряд.</a:t>
            </a:r>
            <a:endParaRPr lang="ru-RU" b="1" dirty="0"/>
          </a:p>
        </p:txBody>
      </p:sp>
      <p:sp>
        <p:nvSpPr>
          <p:cNvPr id="4" name="Текст 3"/>
          <p:cNvSpPr>
            <a:spLocks noGrp="1"/>
          </p:cNvSpPr>
          <p:nvPr>
            <p:ph type="body" sz="half" idx="2"/>
          </p:nvPr>
        </p:nvSpPr>
        <p:spPr/>
        <p:txBody>
          <a:bodyPr/>
          <a:lstStyle/>
          <a:p>
            <a:endParaRPr lang="ru-RU" dirty="0"/>
          </a:p>
        </p:txBody>
      </p:sp>
      <p:pic>
        <p:nvPicPr>
          <p:cNvPr id="2050" name="Picture 2"/>
          <p:cNvPicPr>
            <a:picLocks noChangeAspect="1" noChangeArrowheads="1"/>
          </p:cNvPicPr>
          <p:nvPr/>
        </p:nvPicPr>
        <p:blipFill>
          <a:blip r:embed="rId2"/>
          <a:srcRect/>
          <a:stretch>
            <a:fillRect/>
          </a:stretch>
        </p:blipFill>
        <p:spPr bwMode="auto">
          <a:xfrm>
            <a:off x="0" y="1500174"/>
            <a:ext cx="3786182" cy="442915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pPr algn="just"/>
            <a:r>
              <a:rPr lang="ru-RU" dirty="0" smtClean="0"/>
              <a:t>Дырку в электронной оболочке атома может заполнить электрон соседнего атома. При этом на его прежнем месте образуется новая дырка, которая затем может аналогично перемещаться по кристаллу. Движение валентных электронов под действием внешнего электрического поля называется </a:t>
            </a:r>
            <a:r>
              <a:rPr lang="ru-RU" b="1" dirty="0" smtClean="0"/>
              <a:t>дырочной проводимостью полупроводников.</a:t>
            </a:r>
            <a:endParaRPr lang="ru-RU"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normAutofit/>
          </a:bodyPr>
          <a:lstStyle/>
          <a:p>
            <a:pPr algn="just"/>
            <a:r>
              <a:rPr lang="ru-RU" dirty="0" smtClean="0"/>
              <a:t>Примеси в полупроводнике – атомы посторонних химических элементов, содержащихся в основном полупроводнике.</a:t>
            </a:r>
          </a:p>
          <a:p>
            <a:pPr algn="just"/>
            <a:r>
              <a:rPr lang="ru-RU" b="1" dirty="0" smtClean="0">
                <a:effectLst>
                  <a:outerShdw blurRad="38100" dist="38100" dir="2700000" algn="tl">
                    <a:srgbClr val="000000">
                      <a:alpha val="43137"/>
                    </a:srgbClr>
                  </a:outerShdw>
                </a:effectLst>
              </a:rPr>
              <a:t>Приместная проводимость </a:t>
            </a:r>
            <a:r>
              <a:rPr lang="ru-RU" dirty="0" smtClean="0"/>
              <a:t>– проводимость полупроводников, обусловленная внесением в их кристаллические решётки примеси.</a:t>
            </a:r>
          </a:p>
          <a:p>
            <a:pPr algn="just"/>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примеси</a:t>
            </a:r>
            <a:endParaRPr lang="ru-RU" b="1" dirty="0"/>
          </a:p>
        </p:txBody>
      </p:sp>
      <p:pic>
        <p:nvPicPr>
          <p:cNvPr id="1026" name="Picture 2" descr="F:\Эльвира Густавовна)\призентац.10  физ\электрический ток\полупро-к\Изображение 001.jpg"/>
          <p:cNvPicPr>
            <a:picLocks noGrp="1" noChangeAspect="1" noChangeArrowheads="1"/>
          </p:cNvPicPr>
          <p:nvPr>
            <p:ph idx="1"/>
          </p:nvPr>
        </p:nvPicPr>
        <p:blipFill>
          <a:blip r:embed="rId2">
            <a:lum bright="10000"/>
          </a:blip>
          <a:srcRect/>
          <a:stretch>
            <a:fillRect/>
          </a:stretch>
        </p:blipFill>
        <p:spPr bwMode="auto">
          <a:xfrm>
            <a:off x="142844" y="1428736"/>
            <a:ext cx="4143404" cy="4643470"/>
          </a:xfrm>
          <a:prstGeom prst="rect">
            <a:avLst/>
          </a:prstGeom>
          <a:noFill/>
        </p:spPr>
      </p:pic>
      <p:pic>
        <p:nvPicPr>
          <p:cNvPr id="1027" name="Picture 3" descr="F:\Эльвира Густавовна)\призентац.10  физ\электрический ток\полупро-к\Изображение 002.jpg"/>
          <p:cNvPicPr>
            <a:picLocks noChangeAspect="1" noChangeArrowheads="1"/>
          </p:cNvPicPr>
          <p:nvPr/>
        </p:nvPicPr>
        <p:blipFill>
          <a:blip r:embed="rId3">
            <a:lum bright="10000"/>
          </a:blip>
          <a:srcRect t="1538"/>
          <a:stretch>
            <a:fillRect/>
          </a:stretch>
        </p:blipFill>
        <p:spPr bwMode="auto">
          <a:xfrm>
            <a:off x="4429124" y="1428736"/>
            <a:ext cx="4572032" cy="464347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graphicFrame>
        <p:nvGraphicFramePr>
          <p:cNvPr id="4" name="Содержимое 3"/>
          <p:cNvGraphicFramePr>
            <a:graphicFrameLocks noGrp="1"/>
          </p:cNvGraphicFramePr>
          <p:nvPr>
            <p:ph idx="1"/>
          </p:nvPr>
        </p:nvGraphicFramePr>
        <p:xfrm>
          <a:off x="457200" y="857232"/>
          <a:ext cx="8229600" cy="4873119"/>
        </p:xfrm>
        <a:graphic>
          <a:graphicData uri="http://schemas.openxmlformats.org/drawingml/2006/table">
            <a:tbl>
              <a:tblPr firstRow="1" bandRow="1">
                <a:tableStyleId>{5940675A-B579-460E-94D1-54222C63F5DA}</a:tableStyleId>
              </a:tblPr>
              <a:tblGrid>
                <a:gridCol w="2828916"/>
                <a:gridCol w="5400684"/>
              </a:tblGrid>
              <a:tr h="723976">
                <a:tc>
                  <a:txBody>
                    <a:bodyPr/>
                    <a:lstStyle/>
                    <a:p>
                      <a:pPr algn="ctr"/>
                      <a:r>
                        <a:rPr lang="ru-RU" sz="2800" dirty="0" smtClean="0"/>
                        <a:t>среды</a:t>
                      </a:r>
                      <a:endParaRPr lang="ru-RU" sz="2800" dirty="0"/>
                    </a:p>
                  </a:txBody>
                  <a:tcPr/>
                </a:tc>
                <a:tc>
                  <a:txBody>
                    <a:bodyPr/>
                    <a:lstStyle/>
                    <a:p>
                      <a:pPr algn="ctr"/>
                      <a:r>
                        <a:rPr lang="ru-RU" sz="2800" dirty="0" smtClean="0"/>
                        <a:t>носители зарядов</a:t>
                      </a:r>
                      <a:endParaRPr lang="ru-RU" sz="2800" dirty="0"/>
                    </a:p>
                  </a:txBody>
                  <a:tcPr/>
                </a:tc>
              </a:tr>
              <a:tr h="490470">
                <a:tc>
                  <a:txBody>
                    <a:bodyPr/>
                    <a:lstStyle/>
                    <a:p>
                      <a:pPr algn="l"/>
                      <a:r>
                        <a:rPr lang="ru-RU" sz="2800" dirty="0" smtClean="0"/>
                        <a:t>Металлы</a:t>
                      </a:r>
                      <a:endParaRPr lang="ru-RU" sz="2800" dirty="0"/>
                    </a:p>
                  </a:txBody>
                  <a:tcPr/>
                </a:tc>
                <a:tc>
                  <a:txBody>
                    <a:bodyPr/>
                    <a:lstStyle/>
                    <a:p>
                      <a:pPr algn="just"/>
                      <a:r>
                        <a:rPr lang="ru-RU" sz="2800" dirty="0" smtClean="0"/>
                        <a:t>Свободные электроны</a:t>
                      </a:r>
                      <a:endParaRPr lang="ru-RU" sz="2800" dirty="0"/>
                    </a:p>
                  </a:txBody>
                  <a:tcPr/>
                </a:tc>
              </a:tr>
              <a:tr h="909502">
                <a:tc>
                  <a:txBody>
                    <a:bodyPr/>
                    <a:lstStyle/>
                    <a:p>
                      <a:pPr algn="l"/>
                      <a:r>
                        <a:rPr lang="ru-RU" sz="2800" dirty="0" smtClean="0"/>
                        <a:t>Электролиты</a:t>
                      </a:r>
                      <a:endParaRPr lang="ru-RU" sz="2800" dirty="0"/>
                    </a:p>
                  </a:txBody>
                  <a:tcPr/>
                </a:tc>
                <a:tc>
                  <a:txBody>
                    <a:bodyPr/>
                    <a:lstStyle/>
                    <a:p>
                      <a:pPr algn="just"/>
                      <a:r>
                        <a:rPr lang="ru-RU" sz="2800" dirty="0" smtClean="0"/>
                        <a:t>Положительные и отрицательные ионы</a:t>
                      </a:r>
                      <a:endParaRPr lang="ru-RU" sz="2800" dirty="0"/>
                    </a:p>
                  </a:txBody>
                  <a:tcPr/>
                </a:tc>
              </a:tr>
              <a:tr h="590527">
                <a:tc>
                  <a:txBody>
                    <a:bodyPr/>
                    <a:lstStyle/>
                    <a:p>
                      <a:pPr algn="l"/>
                      <a:r>
                        <a:rPr lang="ru-RU" sz="2800" dirty="0" smtClean="0"/>
                        <a:t>Газ, плазма</a:t>
                      </a:r>
                      <a:endParaRPr lang="ru-RU" sz="2800" dirty="0"/>
                    </a:p>
                  </a:txBody>
                  <a:tcPr/>
                </a:tc>
                <a:tc>
                  <a:txBody>
                    <a:bodyPr/>
                    <a:lstStyle/>
                    <a:p>
                      <a:pPr algn="just"/>
                      <a:r>
                        <a:rPr lang="ru-RU" sz="2800" dirty="0" smtClean="0"/>
                        <a:t>Электроны </a:t>
                      </a:r>
                      <a:r>
                        <a:rPr lang="ru-RU" sz="2800" smtClean="0"/>
                        <a:t>и ионы</a:t>
                      </a:r>
                      <a:endParaRPr lang="ru-RU" sz="2800" dirty="0"/>
                    </a:p>
                  </a:txBody>
                  <a:tcPr/>
                </a:tc>
              </a:tr>
              <a:tr h="1285884">
                <a:tc>
                  <a:txBody>
                    <a:bodyPr/>
                    <a:lstStyle/>
                    <a:p>
                      <a:pPr algn="l"/>
                      <a:r>
                        <a:rPr lang="ru-RU" sz="2800" dirty="0" smtClean="0"/>
                        <a:t>Вакуум</a:t>
                      </a:r>
                      <a:endParaRPr lang="ru-RU" sz="2800" dirty="0"/>
                    </a:p>
                  </a:txBody>
                  <a:tcPr/>
                </a:tc>
                <a:tc>
                  <a:txBody>
                    <a:bodyPr/>
                    <a:lstStyle/>
                    <a:p>
                      <a:pPr algn="just"/>
                      <a:r>
                        <a:rPr lang="ru-RU" sz="2800" dirty="0" smtClean="0"/>
                        <a:t>Электроны, вылетевшие в результате эмиссии с поверхности металла</a:t>
                      </a:r>
                      <a:endParaRPr lang="ru-RU" sz="2800" dirty="0"/>
                    </a:p>
                  </a:txBody>
                  <a:tcPr/>
                </a:tc>
              </a:tr>
              <a:tr h="723976">
                <a:tc>
                  <a:txBody>
                    <a:bodyPr/>
                    <a:lstStyle/>
                    <a:p>
                      <a:pPr algn="l"/>
                      <a:r>
                        <a:rPr lang="ru-RU" sz="2800" dirty="0" smtClean="0"/>
                        <a:t>Полупроводники </a:t>
                      </a:r>
                      <a:endParaRPr lang="ru-RU" sz="2800" dirty="0"/>
                    </a:p>
                  </a:txBody>
                  <a:tcPr/>
                </a:tc>
                <a:tc>
                  <a:txBody>
                    <a:bodyPr/>
                    <a:lstStyle/>
                    <a:p>
                      <a:pPr algn="just"/>
                      <a:r>
                        <a:rPr lang="ru-RU" sz="2800" dirty="0" smtClean="0"/>
                        <a:t>Электроны и дырки</a:t>
                      </a:r>
                      <a:endParaRPr lang="ru-RU" sz="2800" dirty="0"/>
                    </a:p>
                  </a:txBody>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normAutofit fontScale="92500"/>
          </a:bodyPr>
          <a:lstStyle/>
          <a:p>
            <a:pPr algn="just"/>
            <a:r>
              <a:rPr lang="ru-RU" dirty="0" smtClean="0"/>
              <a:t>Донорные – примесь с большой валентностью, образует лишь электроны, такой полупроводник будет называться полупроводником </a:t>
            </a:r>
            <a:r>
              <a:rPr lang="en-US" b="1" dirty="0" smtClean="0"/>
              <a:t>n </a:t>
            </a:r>
            <a:r>
              <a:rPr lang="ru-RU" b="1" dirty="0" smtClean="0"/>
              <a:t>– типа</a:t>
            </a:r>
            <a:r>
              <a:rPr lang="ru-RU" dirty="0" smtClean="0"/>
              <a:t>.</a:t>
            </a:r>
          </a:p>
          <a:p>
            <a:pPr algn="just"/>
            <a:r>
              <a:rPr lang="ru-RU" dirty="0" smtClean="0"/>
              <a:t>Акцепторные – примесь с меньшей валентностью, образуются лишние «дырки», полупроводник </a:t>
            </a:r>
            <a:r>
              <a:rPr lang="en-US" b="1" dirty="0" smtClean="0"/>
              <a:t>p – </a:t>
            </a:r>
            <a:r>
              <a:rPr lang="ru-RU" b="1" dirty="0" smtClean="0"/>
              <a:t>типа</a:t>
            </a:r>
            <a:r>
              <a:rPr lang="ru-RU" dirty="0" smtClean="0"/>
              <a:t>.</a:t>
            </a:r>
          </a:p>
          <a:p>
            <a:pPr algn="just"/>
            <a:r>
              <a:rPr lang="ru-RU" dirty="0" smtClean="0"/>
              <a:t>Большинство полупроводниковых приборов используют в своей работе свойства </a:t>
            </a:r>
            <a:r>
              <a:rPr lang="en-US" b="1" dirty="0" smtClean="0">
                <a:effectLst>
                  <a:outerShdw blurRad="38100" dist="38100" dir="2700000" algn="tl">
                    <a:srgbClr val="000000">
                      <a:alpha val="43137"/>
                    </a:srgbClr>
                  </a:outerShdw>
                </a:effectLst>
              </a:rPr>
              <a:t>p – n</a:t>
            </a:r>
            <a:r>
              <a:rPr lang="ru-RU" b="1" dirty="0" smtClean="0">
                <a:effectLst>
                  <a:outerShdw blurRad="38100" dist="38100" dir="2700000" algn="tl">
                    <a:srgbClr val="000000">
                      <a:alpha val="43137"/>
                    </a:srgbClr>
                  </a:outerShdw>
                </a:effectLst>
              </a:rPr>
              <a:t> типа.</a:t>
            </a:r>
            <a:endParaRPr lang="ru-RU"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076" name="Picture 4" descr="C:\Users\25-05\Pictures\2022-03-25 рабочий стол\рабочий стол 002.jpg"/>
          <p:cNvPicPr>
            <a:picLocks noGrp="1" noChangeAspect="1" noChangeArrowheads="1"/>
          </p:cNvPicPr>
          <p:nvPr>
            <p:ph idx="1"/>
          </p:nvPr>
        </p:nvPicPr>
        <p:blipFill>
          <a:blip r:embed="rId2"/>
          <a:srcRect l="14452" t="11159" r="50000" b="58015"/>
          <a:stretch>
            <a:fillRect/>
          </a:stretch>
        </p:blipFill>
        <p:spPr bwMode="auto">
          <a:xfrm>
            <a:off x="428596" y="428604"/>
            <a:ext cx="8358246" cy="5929354"/>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smtClean="0"/>
              <a:t>Полупроводниковый диод</a:t>
            </a:r>
            <a:endParaRPr lang="ru-RU" dirty="0"/>
          </a:p>
        </p:txBody>
      </p:sp>
      <p:pic>
        <p:nvPicPr>
          <p:cNvPr id="1026" name="Picture 2"/>
          <p:cNvPicPr>
            <a:picLocks noGrp="1" noChangeAspect="1" noChangeArrowheads="1"/>
          </p:cNvPicPr>
          <p:nvPr>
            <p:ph idx="1"/>
          </p:nvPr>
        </p:nvPicPr>
        <p:blipFill>
          <a:blip r:embed="rId2"/>
          <a:srcRect/>
          <a:stretch>
            <a:fillRect/>
          </a:stretch>
        </p:blipFill>
        <p:spPr bwMode="auto">
          <a:xfrm>
            <a:off x="214282" y="1500174"/>
            <a:ext cx="8572560" cy="414340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800" b="1" dirty="0" smtClean="0"/>
              <a:t>транзистор</a:t>
            </a:r>
            <a:endParaRPr lang="ru-RU" sz="4800" b="1" dirty="0"/>
          </a:p>
        </p:txBody>
      </p:sp>
      <p:pic>
        <p:nvPicPr>
          <p:cNvPr id="2050" name="Picture 2"/>
          <p:cNvPicPr>
            <a:picLocks noGrp="1" noChangeAspect="1" noChangeArrowheads="1"/>
          </p:cNvPicPr>
          <p:nvPr>
            <p:ph idx="1"/>
          </p:nvPr>
        </p:nvPicPr>
        <p:blipFill>
          <a:blip r:embed="rId2"/>
          <a:srcRect/>
          <a:stretch>
            <a:fillRect/>
          </a:stretch>
        </p:blipFill>
        <p:spPr bwMode="auto">
          <a:xfrm>
            <a:off x="428596" y="1357298"/>
            <a:ext cx="4071966" cy="4929222"/>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4500562" y="2143116"/>
            <a:ext cx="4143404" cy="278608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Вольт - амперная характеристика</a:t>
            </a:r>
            <a:endParaRPr lang="ru-RU" dirty="0"/>
          </a:p>
        </p:txBody>
      </p:sp>
      <p:pic>
        <p:nvPicPr>
          <p:cNvPr id="5122" name="Picture 2" descr="F:\Эльвира Густавовна)\призентац.10  физ\электрический ток\полупро-к\Изображение.jpg"/>
          <p:cNvPicPr>
            <a:picLocks noGrp="1" noChangeAspect="1" noChangeArrowheads="1"/>
          </p:cNvPicPr>
          <p:nvPr>
            <p:ph idx="1"/>
          </p:nvPr>
        </p:nvPicPr>
        <p:blipFill>
          <a:blip r:embed="rId2">
            <a:lum bright="10000"/>
          </a:blip>
          <a:srcRect l="21519" t="31274" r="59821" b="50799"/>
          <a:stretch>
            <a:fillRect/>
          </a:stretch>
        </p:blipFill>
        <p:spPr bwMode="auto">
          <a:xfrm>
            <a:off x="1214414" y="1428736"/>
            <a:ext cx="6000792" cy="3786214"/>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7200" dirty="0" smtClean="0"/>
              <a:t>ВАКУУМ</a:t>
            </a:r>
            <a:endParaRPr lang="ru-RU" sz="7200" dirty="0"/>
          </a:p>
        </p:txBody>
      </p:sp>
      <p:sp>
        <p:nvSpPr>
          <p:cNvPr id="3" name="Текст 2"/>
          <p:cNvSpPr>
            <a:spLocks noGrp="1"/>
          </p:cNvSpPr>
          <p:nvPr>
            <p:ph type="body" idx="1"/>
          </p:nvPr>
        </p:nvSpPr>
        <p:spPr/>
        <p:txBody>
          <a:bodyPr/>
          <a:lstStyle/>
          <a:p>
            <a:endParaRPr lang="ru-RU"/>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Термоэлектронная эмиссия</a:t>
            </a:r>
            <a:endParaRPr lang="ru-RU" dirty="0"/>
          </a:p>
        </p:txBody>
      </p:sp>
      <p:pic>
        <p:nvPicPr>
          <p:cNvPr id="1026" name="Picture 2" descr="C:\Users\25-05\Pictures\2022-03-25 рабочий стол\рабочий стол 003.jpg"/>
          <p:cNvPicPr>
            <a:picLocks noGrp="1" noChangeAspect="1" noChangeArrowheads="1"/>
          </p:cNvPicPr>
          <p:nvPr>
            <p:ph idx="1"/>
          </p:nvPr>
        </p:nvPicPr>
        <p:blipFill>
          <a:blip r:embed="rId2"/>
          <a:srcRect l="56880" t="23781" r="23913" b="65907"/>
          <a:stretch>
            <a:fillRect/>
          </a:stretch>
        </p:blipFill>
        <p:spPr bwMode="auto">
          <a:xfrm>
            <a:off x="1214414" y="1714488"/>
            <a:ext cx="6500858" cy="4000528"/>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Вакуумный диод</a:t>
            </a:r>
            <a:endParaRPr lang="ru-RU" dirty="0"/>
          </a:p>
        </p:txBody>
      </p:sp>
      <p:pic>
        <p:nvPicPr>
          <p:cNvPr id="2050" name="Picture 2" descr="C:\Users\25-05\Pictures\2022-03-25 рабочий стол\рабочий стол 003.jpg"/>
          <p:cNvPicPr>
            <a:picLocks noGrp="1" noChangeAspect="1" noChangeArrowheads="1"/>
          </p:cNvPicPr>
          <p:nvPr>
            <p:ph idx="1"/>
          </p:nvPr>
        </p:nvPicPr>
        <p:blipFill>
          <a:blip r:embed="rId2"/>
          <a:srcRect l="76374" t="28057" r="8719" b="57267"/>
          <a:stretch>
            <a:fillRect/>
          </a:stretch>
        </p:blipFill>
        <p:spPr bwMode="auto">
          <a:xfrm>
            <a:off x="1857356" y="1643050"/>
            <a:ext cx="5715040" cy="3786214"/>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smtClean="0"/>
              <a:t>Электронно</a:t>
            </a:r>
            <a:r>
              <a:rPr lang="ru-RU" dirty="0" smtClean="0"/>
              <a:t> – лучевая трубка</a:t>
            </a:r>
            <a:endParaRPr lang="ru-RU" dirty="0"/>
          </a:p>
        </p:txBody>
      </p:sp>
      <p:pic>
        <p:nvPicPr>
          <p:cNvPr id="3074" name="Picture 2" descr="C:\Users\25-05\Pictures\2022-03-25 рабочий стол\рабочий стол 003.jpg"/>
          <p:cNvPicPr>
            <a:picLocks noGrp="1" noChangeAspect="1" noChangeArrowheads="1"/>
          </p:cNvPicPr>
          <p:nvPr>
            <p:ph idx="1"/>
          </p:nvPr>
        </p:nvPicPr>
        <p:blipFill>
          <a:blip r:embed="rId2"/>
          <a:srcRect l="56880" t="64764" r="1838" b="18555"/>
          <a:stretch>
            <a:fillRect/>
          </a:stretch>
        </p:blipFill>
        <p:spPr bwMode="auto">
          <a:xfrm>
            <a:off x="1142976" y="1857364"/>
            <a:ext cx="7358114" cy="3500462"/>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Вольт - амперная характеристика</a:t>
            </a:r>
            <a:endParaRPr lang="ru-RU" dirty="0"/>
          </a:p>
        </p:txBody>
      </p:sp>
      <p:pic>
        <p:nvPicPr>
          <p:cNvPr id="4100" name="Picture 4" descr="F:\Эльвира Густавовна)\призентац.10  физ\электрический ток\полупро-к\Изображение.jpg"/>
          <p:cNvPicPr>
            <a:picLocks noGrp="1" noChangeAspect="1" noChangeArrowheads="1"/>
          </p:cNvPicPr>
          <p:nvPr>
            <p:ph idx="1"/>
          </p:nvPr>
        </p:nvPicPr>
        <p:blipFill>
          <a:blip r:embed="rId2">
            <a:lum bright="10000"/>
          </a:blip>
          <a:srcRect l="41161" t="31323" r="40179" b="50510"/>
          <a:stretch>
            <a:fillRect/>
          </a:stretch>
        </p:blipFill>
        <p:spPr bwMode="auto">
          <a:xfrm>
            <a:off x="2000232" y="2000240"/>
            <a:ext cx="5500726" cy="3357586"/>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8000" dirty="0" smtClean="0"/>
              <a:t>МЕТАЛЛЫ</a:t>
            </a:r>
            <a:endParaRPr lang="ru-RU" sz="8000" dirty="0"/>
          </a:p>
        </p:txBody>
      </p:sp>
      <p:sp>
        <p:nvSpPr>
          <p:cNvPr id="3" name="Текст 2"/>
          <p:cNvSpPr>
            <a:spLocks noGrp="1"/>
          </p:cNvSpPr>
          <p:nvPr>
            <p:ph type="body" idx="1"/>
          </p:nvPr>
        </p:nvSpPr>
        <p:spPr/>
        <p:txBody>
          <a:bodyPr/>
          <a:lstStyle/>
          <a:p>
            <a:endParaRPr lang="ru-RU"/>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C:\Documents and Settings\Преподаватель_2\Рабочий стол\Новая папка\Изображение 038.jpg"/>
          <p:cNvPicPr>
            <a:picLocks noGrp="1" noChangeAspect="1" noChangeArrowheads="1"/>
          </p:cNvPicPr>
          <p:nvPr>
            <p:ph idx="1"/>
          </p:nvPr>
        </p:nvPicPr>
        <p:blipFill>
          <a:blip r:embed="rId2"/>
          <a:srcRect/>
          <a:stretch>
            <a:fillRect/>
          </a:stretch>
        </p:blipFill>
        <p:spPr bwMode="auto">
          <a:xfrm>
            <a:off x="785786" y="285728"/>
            <a:ext cx="7358114" cy="6286544"/>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effectLst>
                  <a:outerShdw blurRad="38100" dist="38100" dir="2700000" algn="tl">
                    <a:srgbClr val="000000">
                      <a:alpha val="43137"/>
                    </a:srgbClr>
                  </a:outerShdw>
                </a:effectLst>
              </a:rPr>
              <a:t>выводы</a:t>
            </a:r>
            <a:endParaRPr lang="ru-RU"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p:txBody>
          <a:bodyPr>
            <a:normAutofit fontScale="92500" lnSpcReduction="10000"/>
          </a:bodyPr>
          <a:lstStyle/>
          <a:p>
            <a:pPr algn="just"/>
            <a:r>
              <a:rPr lang="ru-RU" dirty="0" smtClean="0"/>
              <a:t>1. Носителями свободных зарядов в металлах являются электроны.</a:t>
            </a:r>
          </a:p>
          <a:p>
            <a:pPr algn="just"/>
            <a:r>
              <a:rPr lang="ru-RU" dirty="0" smtClean="0"/>
              <a:t>2. Под действием электрического поля электроны движутся с постоянной средней скоростью из-за торможения со стороны кристаллической решетки.</a:t>
            </a:r>
          </a:p>
          <a:p>
            <a:pPr algn="just"/>
            <a:r>
              <a:rPr lang="ru-RU" dirty="0" smtClean="0"/>
              <a:t>3. Скорость упорядоченного движения прямо пропорциональна напряженности поля в проводнике Е = </a:t>
            </a:r>
            <a:r>
              <a:rPr lang="en-US" dirty="0" smtClean="0"/>
              <a:t>U</a:t>
            </a:r>
            <a:r>
              <a:rPr lang="ru-RU" dirty="0" smtClean="0"/>
              <a:t>/</a:t>
            </a:r>
            <a:r>
              <a:rPr lang="el-GR" dirty="0" smtClean="0"/>
              <a:t>ι</a:t>
            </a:r>
            <a:r>
              <a:rPr lang="ru-RU" dirty="0" smtClean="0"/>
              <a:t>   , где </a:t>
            </a:r>
            <a:r>
              <a:rPr lang="el-GR" dirty="0" smtClean="0"/>
              <a:t>ι</a:t>
            </a:r>
            <a:r>
              <a:rPr lang="en-US" dirty="0" smtClean="0"/>
              <a:t> – </a:t>
            </a:r>
            <a:r>
              <a:rPr lang="ru-RU" dirty="0" smtClean="0"/>
              <a:t>проводника</a:t>
            </a:r>
            <a:endParaRPr lang="en-US" dirty="0" smtClean="0"/>
          </a:p>
          <a:p>
            <a:pPr algn="just">
              <a:buNone/>
            </a:pPr>
            <a:r>
              <a:rPr lang="en-US" dirty="0"/>
              <a:t> </a:t>
            </a: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Вольт - амперная характеристика</a:t>
            </a:r>
            <a:endParaRPr lang="ru-RU" dirty="0"/>
          </a:p>
        </p:txBody>
      </p:sp>
      <p:pic>
        <p:nvPicPr>
          <p:cNvPr id="2050" name="Picture 2" descr="F:\Эльвира Густавовна)\призентац.10  физ\электрический ток\полупро-к\Изображение.jpg"/>
          <p:cNvPicPr>
            <a:picLocks noGrp="1" noChangeAspect="1" noChangeArrowheads="1"/>
          </p:cNvPicPr>
          <p:nvPr>
            <p:ph idx="1"/>
          </p:nvPr>
        </p:nvPicPr>
        <p:blipFill>
          <a:blip r:embed="rId2">
            <a:lum bright="10000" contrast="10000"/>
          </a:blip>
          <a:srcRect l="1877" t="30937" r="79929" b="50996"/>
          <a:stretch>
            <a:fillRect/>
          </a:stretch>
        </p:blipFill>
        <p:spPr bwMode="auto">
          <a:xfrm>
            <a:off x="1643042" y="1500174"/>
            <a:ext cx="5572164" cy="4429156"/>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effectLst>
                  <a:outerShdw blurRad="38100" dist="38100" dir="2700000" algn="tl">
                    <a:srgbClr val="000000">
                      <a:alpha val="43137"/>
                    </a:srgbClr>
                  </a:outerShdw>
                </a:effectLst>
                <a:latin typeface="Arial" pitchFamily="34" charset="0"/>
                <a:cs typeface="Arial" pitchFamily="34" charset="0"/>
              </a:rPr>
              <a:t>Зависимость удельного сопротивления проводника от температуры</a:t>
            </a:r>
            <a:endParaRPr lang="ru-RU" dirty="0"/>
          </a:p>
        </p:txBody>
      </p:sp>
      <p:pic>
        <p:nvPicPr>
          <p:cNvPr id="4" name="Picture 2"/>
          <p:cNvPicPr>
            <a:picLocks noGrp="1" noChangeAspect="1" noChangeArrowheads="1"/>
          </p:cNvPicPr>
          <p:nvPr>
            <p:ph idx="1"/>
          </p:nvPr>
        </p:nvPicPr>
        <p:blipFill>
          <a:blip r:embed="rId2"/>
          <a:srcRect/>
          <a:stretch>
            <a:fillRect/>
          </a:stretch>
        </p:blipFill>
        <p:spPr bwMode="auto">
          <a:xfrm>
            <a:off x="357158" y="2143116"/>
            <a:ext cx="8286808" cy="414340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Picture 2"/>
          <p:cNvPicPr>
            <a:picLocks noGrp="1" noChangeAspect="1" noChangeArrowheads="1"/>
          </p:cNvPicPr>
          <p:nvPr>
            <p:ph idx="1"/>
          </p:nvPr>
        </p:nvPicPr>
        <p:blipFill>
          <a:blip r:embed="rId2"/>
          <a:srcRect/>
          <a:stretch>
            <a:fillRect/>
          </a:stretch>
        </p:blipFill>
        <p:spPr bwMode="auto">
          <a:xfrm>
            <a:off x="785786" y="1000108"/>
            <a:ext cx="7715304" cy="478634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Picture 2"/>
          <p:cNvPicPr>
            <a:picLocks noGrp="1" noChangeAspect="1" noChangeArrowheads="1"/>
          </p:cNvPicPr>
          <p:nvPr>
            <p:ph idx="1"/>
          </p:nvPr>
        </p:nvPicPr>
        <p:blipFill>
          <a:blip r:embed="rId2"/>
          <a:srcRect/>
          <a:stretch>
            <a:fillRect/>
          </a:stretch>
        </p:blipFill>
        <p:spPr bwMode="auto">
          <a:xfrm>
            <a:off x="0" y="214290"/>
            <a:ext cx="9358346" cy="607223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Городск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TotalTime>
  <Words>444</Words>
  <Application>Microsoft Office PowerPoint</Application>
  <PresentationFormat>Экран (4:3)</PresentationFormat>
  <Paragraphs>53</Paragraphs>
  <Slides>29</Slides>
  <Notes>0</Notes>
  <HiddenSlides>0</HiddenSlides>
  <MMClips>0</MMClips>
  <ScaleCrop>false</ScaleCrop>
  <HeadingPairs>
    <vt:vector size="4" baseType="variant">
      <vt:variant>
        <vt:lpstr>Тема</vt:lpstr>
      </vt:variant>
      <vt:variant>
        <vt:i4>2</vt:i4>
      </vt:variant>
      <vt:variant>
        <vt:lpstr>Заголовки слайдов</vt:lpstr>
      </vt:variant>
      <vt:variant>
        <vt:i4>29</vt:i4>
      </vt:variant>
    </vt:vector>
  </HeadingPairs>
  <TitlesOfParts>
    <vt:vector size="31" baseType="lpstr">
      <vt:lpstr>1_Городская</vt:lpstr>
      <vt:lpstr>Тема Office</vt:lpstr>
      <vt:lpstr>Электрическая проводимость различных веществ</vt:lpstr>
      <vt:lpstr>Слайд 2</vt:lpstr>
      <vt:lpstr>МЕТАЛЛЫ</vt:lpstr>
      <vt:lpstr>Слайд 4</vt:lpstr>
      <vt:lpstr>выводы</vt:lpstr>
      <vt:lpstr>Вольт - амперная характеристика</vt:lpstr>
      <vt:lpstr>Зависимость удельного сопротивления проводника от температуры</vt:lpstr>
      <vt:lpstr>Слайд 8</vt:lpstr>
      <vt:lpstr>Слайд 9</vt:lpstr>
      <vt:lpstr>Сверхпроводимость</vt:lpstr>
      <vt:lpstr>ПОЛУПРОВОДНИКИ</vt:lpstr>
      <vt:lpstr>Слайд 12</vt:lpstr>
      <vt:lpstr>Слайд 13</vt:lpstr>
      <vt:lpstr>Слайд 14</vt:lpstr>
      <vt:lpstr>кремний</vt:lpstr>
      <vt:lpstr>кремний</vt:lpstr>
      <vt:lpstr>Слайд 17</vt:lpstr>
      <vt:lpstr>Слайд 18</vt:lpstr>
      <vt:lpstr>примеси</vt:lpstr>
      <vt:lpstr>Слайд 20</vt:lpstr>
      <vt:lpstr>Слайд 21</vt:lpstr>
      <vt:lpstr>Полупроводниковый диод</vt:lpstr>
      <vt:lpstr>транзистор</vt:lpstr>
      <vt:lpstr>Вольт - амперная характеристика</vt:lpstr>
      <vt:lpstr>ВАКУУМ</vt:lpstr>
      <vt:lpstr>Термоэлектронная эмиссия</vt:lpstr>
      <vt:lpstr>Вакуумный диод</vt:lpstr>
      <vt:lpstr>Электронно – лучевая трубка</vt:lpstr>
      <vt:lpstr>Вольт - амперная характеристика</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ЭЛЕКТИРИЧЕСКИЙ ТОК В РАЗЛИЧНЫХ СРЕДАХ</dc:title>
  <dc:creator>Суслова</dc:creator>
  <cp:lastModifiedBy>25-05</cp:lastModifiedBy>
  <cp:revision>83</cp:revision>
  <dcterms:created xsi:type="dcterms:W3CDTF">2016-02-24T07:10:48Z</dcterms:created>
  <dcterms:modified xsi:type="dcterms:W3CDTF">2023-01-19T05:44:13Z</dcterms:modified>
</cp:coreProperties>
</file>