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B02C-D8D4-4186-A9BA-00E834293F6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6B6EF-9464-4042-81FD-767BBF5E9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274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B02C-D8D4-4186-A9BA-00E834293F6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6B6EF-9464-4042-81FD-767BBF5E9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264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B02C-D8D4-4186-A9BA-00E834293F6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6B6EF-9464-4042-81FD-767BBF5E9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595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B02C-D8D4-4186-A9BA-00E834293F6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6B6EF-9464-4042-81FD-767BBF5E9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218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B02C-D8D4-4186-A9BA-00E834293F6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6B6EF-9464-4042-81FD-767BBF5E9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066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B02C-D8D4-4186-A9BA-00E834293F6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6B6EF-9464-4042-81FD-767BBF5E9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442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B02C-D8D4-4186-A9BA-00E834293F6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6B6EF-9464-4042-81FD-767BBF5E9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183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B02C-D8D4-4186-A9BA-00E834293F6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6B6EF-9464-4042-81FD-767BBF5E9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958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B02C-D8D4-4186-A9BA-00E834293F6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6B6EF-9464-4042-81FD-767BBF5E9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483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B02C-D8D4-4186-A9BA-00E834293F6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6B6EF-9464-4042-81FD-767BBF5E9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405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B02C-D8D4-4186-A9BA-00E834293F6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6B6EF-9464-4042-81FD-767BBF5E9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030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5B02C-D8D4-4186-A9BA-00E834293F69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6B6EF-9464-4042-81FD-767BBF5E9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57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https://nsportal.ru/sites/default/files/2020/12/26/interaktivnaya_igra_puteshestvie_po_skazkam_-_kopiya.pptx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hyperlink" Target="https://bibusha.ru/krossvordy-po-skazkam-dlya-detej-onlajn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hyperlink" Target="https://www.youtube.com/watch?v=MR_GXZcOPrA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hyperlink" Target="https://deti-online.com/audioskazki/russkie-narodnye-skazki-mp3/gusi-lebedi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hyperlink" Target="https://www.jigsawplanet.com/?rc=play&amp;pid=32997498767a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hyperlink" Target="https://www.youtube.com/watch?v=gSNc-wCANT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https://yandex.ru/video/preview/?filmId=10904715364899139725&amp;text=&#1074;&#1080;&#1076;&#1077;&#1086;%20&#1092;&#1080;&#1079;&#1084;&#1080;&#1085;&#1091;&#1090;&#1082;&#1080;%20&#1076;&#1083;&#1103;%20&#1076;&#1077;&#1090;&#1077;&#1081;%205-6%20&#1083;&#1077;&#1090;&amp;path=wizard&amp;parent-reqid=1586249354169276-1147134677585634486900162-production-app-host-vla-web-yp-118&amp;redircnt=1586249365.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hyperlink" Target="https://www.raskraskionline.com/&#1090;&#1088;&#1080;-&#1087;&#1086;&#1088;&#1086;&#1089;&#1105;&#1085;&#1082;&#1072;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619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296" y="137160"/>
            <a:ext cx="1199692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latin typeface="Arial"/>
              </a:rPr>
              <a:t>Образовательный маршрут совместной деятельности дошкольников с родителями и педагогом с использованием ресурсов Интернет «Образовательный маршрут» в номинации «Книжная культура!» </a:t>
            </a:r>
          </a:p>
          <a:p>
            <a:pPr lvl="0" algn="ctr"/>
            <a:r>
              <a:rPr lang="ru-RU" sz="3600" b="1" dirty="0">
                <a:latin typeface="Arial"/>
              </a:rPr>
              <a:t>«Путешествие по сказкам.»</a:t>
            </a:r>
          </a:p>
          <a:p>
            <a:pPr lvl="0" algn="ctr"/>
            <a:endParaRPr lang="ru-RU" sz="3600" b="1" dirty="0">
              <a:latin typeface="Arial"/>
            </a:endParaRPr>
          </a:p>
          <a:p>
            <a:pPr lvl="0" algn="ctr"/>
            <a:endParaRPr lang="ru-RU" sz="3600" b="1" dirty="0">
              <a:latin typeface="Arial"/>
            </a:endParaRPr>
          </a:p>
          <a:p>
            <a:pPr lvl="0"/>
            <a:r>
              <a:rPr lang="ru-RU" sz="2800" b="1" dirty="0" smtClean="0">
                <a:latin typeface="Arial"/>
              </a:rPr>
              <a:t>Разработали педагоги </a:t>
            </a:r>
          </a:p>
          <a:p>
            <a:pPr lvl="0"/>
            <a:r>
              <a:rPr lang="ru-RU" sz="2800" b="1" dirty="0" smtClean="0">
                <a:latin typeface="Arial"/>
              </a:rPr>
              <a:t>СП «Детский сад №62»</a:t>
            </a:r>
          </a:p>
          <a:p>
            <a:pPr lvl="0"/>
            <a:r>
              <a:rPr lang="ru-RU" sz="2800" b="1" dirty="0" smtClean="0">
                <a:latin typeface="Arial"/>
              </a:rPr>
              <a:t>       </a:t>
            </a:r>
            <a:r>
              <a:rPr lang="ru-RU" sz="2800" b="1" dirty="0" err="1" smtClean="0">
                <a:latin typeface="Arial"/>
              </a:rPr>
              <a:t>Климина</a:t>
            </a:r>
            <a:r>
              <a:rPr lang="ru-RU" sz="2800" b="1" dirty="0" smtClean="0">
                <a:latin typeface="Arial"/>
              </a:rPr>
              <a:t> </a:t>
            </a:r>
            <a:r>
              <a:rPr lang="ru-RU" sz="2800" b="1" dirty="0">
                <a:latin typeface="Arial"/>
              </a:rPr>
              <a:t>С.Ю.</a:t>
            </a:r>
          </a:p>
          <a:p>
            <a:pPr lvl="0"/>
            <a:r>
              <a:rPr lang="ru-RU" sz="2800" b="1">
                <a:latin typeface="Arial"/>
              </a:rPr>
              <a:t>       </a:t>
            </a:r>
            <a:r>
              <a:rPr lang="ru-RU" sz="2800" b="1" smtClean="0">
                <a:latin typeface="Arial"/>
              </a:rPr>
              <a:t>Наумова </a:t>
            </a:r>
            <a:r>
              <a:rPr lang="ru-RU" sz="2800" b="1" dirty="0">
                <a:latin typeface="Arial"/>
              </a:rPr>
              <a:t>А.А.</a:t>
            </a:r>
            <a:endParaRPr lang="ru-RU" sz="2800" b="1" dirty="0"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43128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87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BB8D95-5074-0517-2C48-AD7511CBF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39" y="4278457"/>
            <a:ext cx="2517866" cy="2402032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C3708DEA-E23A-0B60-C557-22059B0FEA63}"/>
              </a:ext>
            </a:extLst>
          </p:cNvPr>
          <p:cNvSpPr/>
          <p:nvPr/>
        </p:nvSpPr>
        <p:spPr>
          <a:xfrm>
            <a:off x="825839" y="933149"/>
            <a:ext cx="7016850" cy="3241963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solidFill>
                  <a:schemeClr val="tx1"/>
                </a:solidFill>
              </a:rPr>
              <a:t>Для закрепления и знаний сказок предлагаю  по играть в интерактивную игру</a:t>
            </a:r>
            <a:endParaRPr lang="ru-RU" sz="2000" i="1" dirty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hlinkClick r:id="rId4"/>
              </a:rPr>
              <a:t>https</a:t>
            </a:r>
            <a:r>
              <a:rPr lang="en-US" dirty="0">
                <a:solidFill>
                  <a:schemeClr val="tx1"/>
                </a:solidFill>
                <a:hlinkClick r:id="rId4"/>
              </a:rPr>
              <a:t>://nsportal.ru/sites/default/files/2020/12/26/interaktivnaya_igra_puteshestvie_po_skazkam_-_kopiya.pptx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4315" y="181105"/>
            <a:ext cx="3746058" cy="2755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429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9655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3E85D1-3045-D8B1-2562-C8E2C7F90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540" y="4389293"/>
            <a:ext cx="2517866" cy="2402032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D3A7AD36-DC78-1604-25BD-CF2B59C43E2E}"/>
              </a:ext>
            </a:extLst>
          </p:cNvPr>
          <p:cNvSpPr/>
          <p:nvPr/>
        </p:nvSpPr>
        <p:spPr>
          <a:xfrm>
            <a:off x="1219494" y="919388"/>
            <a:ext cx="5520558" cy="3269672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4"/>
            </a:endParaRPr>
          </a:p>
          <a:p>
            <a:pPr lvl="0" algn="ctr"/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я хочу проверить ваши знания по прочитанным сказкам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4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hlinkClick r:id="rId4"/>
              </a:rPr>
              <a:t>https</a:t>
            </a:r>
            <a:r>
              <a:rPr lang="en-US" dirty="0">
                <a:solidFill>
                  <a:schemeClr val="tx1"/>
                </a:solidFill>
                <a:hlinkClick r:id="rId4"/>
              </a:rPr>
              <a:t>://</a:t>
            </a:r>
            <a:r>
              <a:rPr lang="en-US" dirty="0" smtClean="0">
                <a:solidFill>
                  <a:schemeClr val="tx1"/>
                </a:solidFill>
                <a:hlinkClick r:id="rId4"/>
              </a:rPr>
              <a:t>bibusha.ru/krossvordy-po-skazkam-dlya-detej-onlajn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0375" y="95856"/>
            <a:ext cx="4096131" cy="41797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2212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3CDF5D18-BA63-8EFF-CCFA-E50D523A90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279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FCD38D-03CA-FC6A-FAB5-00E375FC5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320" y="4186093"/>
            <a:ext cx="2906239" cy="2402032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202735CF-FAE5-5C62-31A1-B5BD1D0A2421}"/>
              </a:ext>
            </a:extLst>
          </p:cNvPr>
          <p:cNvSpPr/>
          <p:nvPr/>
        </p:nvSpPr>
        <p:spPr>
          <a:xfrm>
            <a:off x="1884439" y="556202"/>
            <a:ext cx="5227782" cy="3629891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Что-то мы засиделись. Так не пойдет! </a:t>
            </a:r>
          </a:p>
          <a:p>
            <a:pPr algn="ctr"/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пальчики разомнем!</a:t>
            </a:r>
            <a:endParaRPr lang="ru-RU" sz="2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hlinkClick r:id="rId4"/>
              </a:rPr>
              <a:t>https</a:t>
            </a:r>
            <a:r>
              <a:rPr lang="en-US" dirty="0">
                <a:solidFill>
                  <a:schemeClr val="tx1"/>
                </a:solidFill>
                <a:hlinkClick r:id="rId4"/>
              </a:rPr>
              <a:t>://www.youtube.com/watch?v=MR_GXZcOPrA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9791" t="4168" r="15335" b="1"/>
          <a:stretch/>
        </p:blipFill>
        <p:spPr>
          <a:xfrm>
            <a:off x="7589520" y="556202"/>
            <a:ext cx="3922776" cy="3238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847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FA9A2ED4-2226-AF0C-B36B-F70C4E882A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19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D07E81-EA87-2852-5D2D-C532559121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40" y="4278457"/>
            <a:ext cx="2517866" cy="2402032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9C224B10-3A70-612E-FB15-F8BE993E6A94}"/>
              </a:ext>
            </a:extLst>
          </p:cNvPr>
          <p:cNvSpPr/>
          <p:nvPr/>
        </p:nvSpPr>
        <p:spPr>
          <a:xfrm>
            <a:off x="1550786" y="116465"/>
            <a:ext cx="5800436" cy="4045527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rgbClr val="181818"/>
                </a:solidFill>
                <a:latin typeface="Times New Roman" panose="02020603050405020304" pitchFamily="18" charset="0"/>
              </a:rPr>
              <a:t>Уважаемые </a:t>
            </a:r>
            <a:r>
              <a:rPr lang="ru-RU" i="1" dirty="0">
                <a:solidFill>
                  <a:srgbClr val="181818"/>
                </a:solidFill>
                <a:latin typeface="Times New Roman" panose="02020603050405020304" pitchFamily="18" charset="0"/>
              </a:rPr>
              <a:t>родители</a:t>
            </a:r>
            <a:r>
              <a:rPr lang="ru-RU" i="1" dirty="0" smtClean="0">
                <a:solidFill>
                  <a:srgbClr val="181818"/>
                </a:solidFill>
                <a:latin typeface="Times New Roman" panose="02020603050405020304" pitchFamily="18" charset="0"/>
              </a:rPr>
              <a:t>!</a:t>
            </a:r>
          </a:p>
          <a:p>
            <a:pPr algn="ctr"/>
            <a:r>
              <a:rPr lang="ru-RU" i="1" dirty="0" smtClean="0">
                <a:solidFill>
                  <a:srgbClr val="181818"/>
                </a:solidFill>
                <a:latin typeface="Times New Roman" panose="02020603050405020304" pitchFamily="18" charset="0"/>
              </a:rPr>
              <a:t>Этот образовательный маршрут направлен на формирование книжной культуры. </a:t>
            </a:r>
            <a:r>
              <a:rPr lang="ru-RU" i="1" dirty="0">
                <a:solidFill>
                  <a:srgbClr val="181818"/>
                </a:solidFill>
                <a:latin typeface="Times New Roman" panose="02020603050405020304" pitchFamily="18" charset="0"/>
              </a:rPr>
              <a:t>М</a:t>
            </a:r>
            <a:r>
              <a:rPr lang="ru-RU" i="1" dirty="0" smtClean="0">
                <a:solidFill>
                  <a:srgbClr val="181818"/>
                </a:solidFill>
                <a:latin typeface="Times New Roman" panose="02020603050405020304" pitchFamily="18" charset="0"/>
              </a:rPr>
              <a:t>ы </a:t>
            </a:r>
            <a:r>
              <a:rPr lang="ru-RU" i="1" dirty="0">
                <a:solidFill>
                  <a:srgbClr val="181818"/>
                </a:solidFill>
                <a:latin typeface="Times New Roman" panose="02020603050405020304" pitchFamily="18" charset="0"/>
              </a:rPr>
              <a:t>хотим </a:t>
            </a:r>
            <a:r>
              <a:rPr lang="ru-RU" i="1" dirty="0" smtClean="0">
                <a:solidFill>
                  <a:srgbClr val="181818"/>
                </a:solidFill>
                <a:latin typeface="Times New Roman" panose="02020603050405020304" pitchFamily="18" charset="0"/>
              </a:rPr>
              <a:t>посвятить его </a:t>
            </a:r>
            <a:r>
              <a:rPr lang="ru-RU" i="1" dirty="0">
                <a:solidFill>
                  <a:srgbClr val="181818"/>
                </a:solidFill>
                <a:latin typeface="Times New Roman" panose="02020603050405020304" pitchFamily="18" charset="0"/>
              </a:rPr>
              <a:t>добрым и бескорыстным поступкам. Ведь, если с малых лет учить ребенка доброте и искренности, в дальнейшей жизни ему будет легче, не нужно будет заставлять его совершать такие поступки без его желания. У него уже будет заложена модель </a:t>
            </a:r>
            <a:r>
              <a:rPr lang="ru-RU" i="1" dirty="0" smtClean="0">
                <a:solidFill>
                  <a:srgbClr val="181818"/>
                </a:solidFill>
                <a:latin typeface="Times New Roman" panose="02020603050405020304" pitchFamily="18" charset="0"/>
              </a:rPr>
              <a:t>поведения.</a:t>
            </a:r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6992" y="176512"/>
            <a:ext cx="3654783" cy="394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0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642D22FC-84C3-8C27-03E7-796193EEA1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19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A7433F-9F28-74D8-E358-CC2BBA40C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39" y="4213803"/>
            <a:ext cx="2517866" cy="2402032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BF283490-73F6-46D8-4CEE-7E2BB4B599E7}"/>
              </a:ext>
            </a:extLst>
          </p:cNvPr>
          <p:cNvSpPr/>
          <p:nvPr/>
        </p:nvSpPr>
        <p:spPr>
          <a:xfrm>
            <a:off x="2231136" y="739000"/>
            <a:ext cx="6518487" cy="3805567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endParaRPr lang="ru-RU" sz="54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</a:p>
          <a:p>
            <a:pPr algn="ctr"/>
            <a:r>
              <a:rPr lang="ru-RU" sz="5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5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нимание!!!</a:t>
            </a:r>
            <a:endParaRPr lang="ru-RU" sz="5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6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787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6304" y="128016"/>
            <a:ext cx="8997696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Цель: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обогатить знания детей о русских народных сказках, способствовать    развитию эмоционально-нравственной сферы детей.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1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Образовательные задачи: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0" i="0" dirty="0">
                <a:solidFill>
                  <a:srgbClr val="181818"/>
                </a:solidFill>
                <a:effectLst/>
                <a:latin typeface="Symbol" panose="05050102010706020507" pitchFamily="18" charset="2"/>
              </a:rPr>
              <a:t>·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  Обогатить знания детей о русских народных сказках, их героях, характерных качествах;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0" i="0" dirty="0">
                <a:solidFill>
                  <a:srgbClr val="181818"/>
                </a:solidFill>
                <a:effectLst/>
                <a:latin typeface="Symbol" panose="05050102010706020507" pitchFamily="18" charset="2"/>
              </a:rPr>
              <a:t>·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  формировать у детей представление о роли сказки в жизни детей;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0" i="0" dirty="0">
                <a:solidFill>
                  <a:srgbClr val="181818"/>
                </a:solidFill>
                <a:effectLst/>
                <a:latin typeface="Symbol" panose="05050102010706020507" pitchFamily="18" charset="2"/>
              </a:rPr>
              <a:t>·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  формировать интерес к русскому народному творчеству.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1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Развивающие задачи: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0" i="0" dirty="0">
                <a:solidFill>
                  <a:srgbClr val="181818"/>
                </a:solidFill>
                <a:effectLst/>
                <a:latin typeface="Symbol" panose="05050102010706020507" pitchFamily="18" charset="2"/>
              </a:rPr>
              <a:t>·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  Активизировать речь детей, обогащать и расширять их словарь;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0" i="0" dirty="0">
                <a:solidFill>
                  <a:srgbClr val="181818"/>
                </a:solidFill>
                <a:effectLst/>
                <a:latin typeface="Symbol" panose="05050102010706020507" pitchFamily="18" charset="2"/>
              </a:rPr>
              <a:t>·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  развивать у детей мышление, внимание, память;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0" i="0" dirty="0">
                <a:solidFill>
                  <a:srgbClr val="181818"/>
                </a:solidFill>
                <a:effectLst/>
                <a:latin typeface="Symbol" panose="05050102010706020507" pitchFamily="18" charset="2"/>
              </a:rPr>
              <a:t>·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  развивать тактильную чувствительность, мелкую моторику;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0" i="0" dirty="0">
                <a:solidFill>
                  <a:srgbClr val="181818"/>
                </a:solidFill>
                <a:effectLst/>
                <a:latin typeface="Symbol" panose="05050102010706020507" pitchFamily="18" charset="2"/>
              </a:rPr>
              <a:t>·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  развивать инициативу и умение действовать согласованно.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1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Воспитательные задачи: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2000" b="0" i="0" dirty="0">
                <a:solidFill>
                  <a:srgbClr val="181818"/>
                </a:solidFill>
                <a:effectLst/>
                <a:latin typeface="Symbol" panose="05050102010706020507" pitchFamily="18" charset="2"/>
              </a:rPr>
              <a:t>·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       Воспитывать любовь к русским народным сказкам, </a:t>
            </a:r>
          </a:p>
          <a:p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эмоциональное восприятие.</a:t>
            </a:r>
            <a:endParaRPr lang="ru-RU" sz="2000" b="0" i="0" dirty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sz="1400" b="0" i="0" dirty="0">
                <a:solidFill>
                  <a:srgbClr val="181818"/>
                </a:solidFill>
                <a:effectLst/>
                <a:latin typeface="Open Sans"/>
              </a:rPr>
              <a:t> </a:t>
            </a:r>
            <a:endParaRPr lang="ru-RU" b="0" i="0" dirty="0">
              <a:solidFill>
                <a:srgbClr val="181818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54374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62" y="3593592"/>
            <a:ext cx="3794234" cy="2907792"/>
          </a:xfrm>
          <a:prstGeom prst="rect">
            <a:avLst/>
          </a:prstGeom>
        </p:spPr>
      </p:pic>
      <p:sp>
        <p:nvSpPr>
          <p:cNvPr id="6" name="Овальная выноска 5"/>
          <p:cNvSpPr/>
          <p:nvPr/>
        </p:nvSpPr>
        <p:spPr>
          <a:xfrm>
            <a:off x="2770632" y="146304"/>
            <a:ext cx="9089136" cy="4690872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Здравствуйте, дорогие дети</a:t>
            </a:r>
          </a:p>
          <a:p>
            <a:pPr algn="ctr"/>
            <a:r>
              <a:rPr lang="ru-RU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 уважаемые взрослые! </a:t>
            </a:r>
          </a:p>
          <a:p>
            <a:pPr algn="ctr"/>
            <a:r>
              <a:rPr lang="ru-RU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 Мудрая Сова)))</a:t>
            </a:r>
          </a:p>
          <a:p>
            <a:pPr algn="ctr"/>
            <a:r>
              <a:rPr lang="ru-RU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 очень люблю…..отгадайте что….</a:t>
            </a:r>
          </a:p>
          <a:p>
            <a:pPr algn="ctr"/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Это то, что интересно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Посмотреть и почитать.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Но еще, пожалуй, лучше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По ролям ее сыграть.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Может быть она веселой,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Грустной, страшной, озорной;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Про мышонка, про медведя,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Про другой народ лесной.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Загадала вам загадку —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Жду от вас теперь отгадку.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Есть для вас еще подсказка:</a:t>
            </a:r>
            <a:r>
              <a:rPr lang="ru-RU" dirty="0"/>
              <a:t/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Ну конечно, это … </a:t>
            </a:r>
            <a:r>
              <a:rPr lang="ru-RU" sz="20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сказка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7384" y="1245905"/>
            <a:ext cx="2789486" cy="265858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2563" y="256033"/>
            <a:ext cx="2461450" cy="333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81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3127248" y="146305"/>
            <a:ext cx="4617720" cy="193852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Что такое сказка?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03" y="2215061"/>
            <a:ext cx="2898648" cy="179840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199" y="2658292"/>
            <a:ext cx="3008577" cy="195088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9334" y="3811619"/>
            <a:ext cx="2995062" cy="195088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812" y="949067"/>
            <a:ext cx="2781300" cy="1950889"/>
          </a:xfrm>
          <a:prstGeom prst="rect">
            <a:avLst/>
          </a:prstGeom>
        </p:spPr>
      </p:pic>
      <p:cxnSp>
        <p:nvCxnSpPr>
          <p:cNvPr id="25" name="Прямая со стрелкой 24"/>
          <p:cNvCxnSpPr/>
          <p:nvPr/>
        </p:nvCxnSpPr>
        <p:spPr>
          <a:xfrm flipH="1">
            <a:off x="2130552" y="1426464"/>
            <a:ext cx="1088136" cy="7344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4123944" y="2020824"/>
            <a:ext cx="246888" cy="17907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6336792" y="2084832"/>
            <a:ext cx="155448" cy="612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7744968" y="1188720"/>
            <a:ext cx="1334823" cy="2377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646176" y="2726325"/>
            <a:ext cx="2142945" cy="646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Open Sans"/>
              </a:rPr>
              <a:t>вымышленный рассказ о героях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674620" y="4452428"/>
            <a:ext cx="2688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Open Sans"/>
              </a:rPr>
              <a:t> волшебные события и приключения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961888" y="3264405"/>
            <a:ext cx="21643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Open Sans"/>
              </a:rPr>
              <a:t>вымысел автора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9079790" y="1554480"/>
            <a:ext cx="23684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i="0" dirty="0">
                <a:solidFill>
                  <a:srgbClr val="181818"/>
                </a:solidFill>
                <a:effectLst/>
                <a:latin typeface="Open Sans"/>
              </a:rPr>
              <a:t>начинается знакомство с миром литературы</a:t>
            </a:r>
            <a:endParaRPr lang="ru-RU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3" y="4143695"/>
            <a:ext cx="2510027" cy="239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59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0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230" y="3934864"/>
            <a:ext cx="2511770" cy="2389839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>
            <a:off x="666027" y="68156"/>
            <a:ext cx="5861304" cy="3545510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i="1" dirty="0">
                <a:solidFill>
                  <a:srgbClr val="181818"/>
                </a:solidFill>
                <a:latin typeface="Times New Roman" panose="02020603050405020304" pitchFamily="18" charset="0"/>
              </a:rPr>
              <a:t>Предлагаю Вам пройти электронный образовательный маршрут на тему: Путешествие по сказкам!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25112" y="3635209"/>
            <a:ext cx="2785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i="1" dirty="0">
              <a:solidFill>
                <a:prstClr val="black"/>
              </a:solidFill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3234006" y="3012451"/>
            <a:ext cx="5205906" cy="2117332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i="1" dirty="0">
                <a:solidFill>
                  <a:srgbClr val="181818"/>
                </a:solidFill>
                <a:latin typeface="Times New Roman" panose="02020603050405020304" pitchFamily="18" charset="0"/>
              </a:rPr>
              <a:t>И начнем мы с прослушивания </a:t>
            </a:r>
          </a:p>
          <a:p>
            <a:pPr lvl="0" algn="ctr"/>
            <a:r>
              <a:rPr lang="ru-RU" i="1" dirty="0">
                <a:solidFill>
                  <a:srgbClr val="181818"/>
                </a:solidFill>
                <a:latin typeface="Times New Roman" panose="02020603050405020304" pitchFamily="18" charset="0"/>
              </a:rPr>
              <a:t>аудио- </a:t>
            </a:r>
            <a:r>
              <a:rPr lang="ru-RU" i="1" dirty="0" smtClean="0">
                <a:solidFill>
                  <a:srgbClr val="181818"/>
                </a:solidFill>
                <a:latin typeface="Times New Roman" panose="02020603050405020304" pitchFamily="18" charset="0"/>
              </a:rPr>
              <a:t>сказки</a:t>
            </a:r>
            <a:endParaRPr lang="ru-RU" i="1" dirty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pPr lvl="0" algn="ctr"/>
            <a:r>
              <a:rPr lang="en-US" dirty="0">
                <a:solidFill>
                  <a:srgbClr val="267F8C"/>
                </a:solidFill>
                <a:latin typeface="Times New Roman" panose="02020603050405020304" pitchFamily="18" charset="0"/>
                <a:hlinkClick r:id="rId4"/>
              </a:rPr>
              <a:t>https://deti-online.com/audioskazki/russkie-narodnye-skazki-mp3/gusi-lebedi/</a:t>
            </a:r>
            <a:endParaRPr lang="ru-RU" i="1" dirty="0">
              <a:solidFill>
                <a:prstClr val="black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14018" t="12984" r="3426" b="15710"/>
          <a:stretch/>
        </p:blipFill>
        <p:spPr>
          <a:xfrm>
            <a:off x="7415784" y="310400"/>
            <a:ext cx="4425696" cy="3063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31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2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23" y="4251856"/>
            <a:ext cx="2511770" cy="2395936"/>
          </a:xfrm>
          <a:prstGeom prst="rect">
            <a:avLst/>
          </a:prstGeom>
        </p:spPr>
      </p:pic>
      <p:sp>
        <p:nvSpPr>
          <p:cNvPr id="6" name="Овальная выноска 5"/>
          <p:cNvSpPr/>
          <p:nvPr/>
        </p:nvSpPr>
        <p:spPr>
          <a:xfrm>
            <a:off x="1435608" y="1042416"/>
            <a:ext cx="4937760" cy="3099816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А теперь я предлагаю собрать пазлы по прослушанной сказке…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«Гуси Лебеди»</a:t>
            </a:r>
          </a:p>
          <a:p>
            <a:pPr algn="ctr"/>
            <a:r>
              <a:rPr lang="en-US" dirty="0">
                <a:solidFill>
                  <a:schemeClr val="tx1"/>
                </a:solidFill>
                <a:hlinkClick r:id="rId4"/>
              </a:rPr>
              <a:t>https://www.jigsawplanet.com/?rc=play&amp;pid=32997498767a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9594" t="10390" r="4802" b="14385"/>
          <a:stretch/>
        </p:blipFill>
        <p:spPr>
          <a:xfrm>
            <a:off x="6784849" y="347472"/>
            <a:ext cx="5129784" cy="39867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916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5891" cy="689655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78925E-C9A8-084E-C5A0-6428940E36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903" y="4278457"/>
            <a:ext cx="2517866" cy="2402032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BDE4168C-4193-DD44-F9C3-C595BD71D940}"/>
              </a:ext>
            </a:extLst>
          </p:cNvPr>
          <p:cNvSpPr/>
          <p:nvPr/>
        </p:nvSpPr>
        <p:spPr>
          <a:xfrm>
            <a:off x="1023514" y="1231831"/>
            <a:ext cx="6474691" cy="2935144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>
                <a:solidFill>
                  <a:srgbClr val="181818"/>
                </a:solidFill>
                <a:latin typeface="Times New Roman" panose="02020603050405020304" pitchFamily="18" charset="0"/>
              </a:rPr>
              <a:t>Не секрет, что дети очень любят смотреть мультфильмы. Посмотрите вместе  </a:t>
            </a:r>
            <a:r>
              <a:rPr lang="ru-RU" sz="2000" i="1" dirty="0" smtClean="0">
                <a:solidFill>
                  <a:srgbClr val="181818"/>
                </a:solidFill>
                <a:latin typeface="Times New Roman" panose="02020603050405020304" pitchFamily="18" charset="0"/>
              </a:rPr>
              <a:t>мультфильм</a:t>
            </a:r>
            <a:r>
              <a:rPr lang="ru-RU" sz="2000" i="1" dirty="0" smtClean="0">
                <a:solidFill>
                  <a:schemeClr val="tx1"/>
                </a:solidFill>
              </a:rPr>
              <a:t> </a:t>
            </a: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Федорино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горе»</a:t>
            </a:r>
          </a:p>
          <a:p>
            <a:pPr lvl="0" algn="ctr"/>
            <a:r>
              <a:rPr lang="en-US" dirty="0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="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https://www.youtube.com/watch?v=gSNc-wCANT4</a:t>
            </a:r>
            <a:endParaRPr lang="ru-RU" dirty="0">
              <a:solidFill>
                <a:srgbClr val="0563C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63161">
            <a:off x="7702034" y="447120"/>
            <a:ext cx="4213427" cy="2442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17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618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F14210-8745-5E0D-9444-6828E7596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04" y="4343111"/>
            <a:ext cx="2517866" cy="2402032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753EB251-69FB-C0E9-14DF-03CAE01BDC87}"/>
              </a:ext>
            </a:extLst>
          </p:cNvPr>
          <p:cNvSpPr/>
          <p:nvPr/>
        </p:nvSpPr>
        <p:spPr>
          <a:xfrm>
            <a:off x="1435608" y="502920"/>
            <a:ext cx="6862711" cy="3643468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>
                <a:solidFill>
                  <a:srgbClr val="181818"/>
                </a:solidFill>
                <a:latin typeface="Open Sans"/>
              </a:rPr>
              <a:t>Мы очень серьезно и замечательно поработали. Приглашаю вас на </a:t>
            </a:r>
            <a:r>
              <a:rPr lang="ru-RU" sz="2000" i="1" dirty="0" smtClean="0">
                <a:solidFill>
                  <a:srgbClr val="181818"/>
                </a:solidFill>
                <a:latin typeface="Open Sans"/>
              </a:rPr>
              <a:t>разминку</a:t>
            </a:r>
          </a:p>
          <a:p>
            <a:pPr algn="ctr"/>
            <a:r>
              <a:rPr lang="en-US" sz="1800" b="0" i="0" u="none" strike="noStrike" dirty="0" smtClean="0">
                <a:solidFill>
                  <a:srgbClr val="267F8C"/>
                </a:solidFill>
                <a:effectLst/>
                <a:latin typeface="Times New Roman" panose="02020603050405020304" pitchFamily="18" charset="0"/>
                <a:hlinkClick r:id="rId4"/>
              </a:rPr>
              <a:t>https</a:t>
            </a:r>
            <a:r>
              <a:rPr lang="en-US" sz="1800" b="0" i="0" u="none" strike="noStrike" dirty="0">
                <a:solidFill>
                  <a:srgbClr val="267F8C"/>
                </a:solidFill>
                <a:effectLst/>
                <a:latin typeface="Times New Roman" panose="02020603050405020304" pitchFamily="18" charset="0"/>
                <a:hlinkClick r:id="rId4"/>
              </a:rPr>
              <a:t>://yandex.ru/video/preview/?filmId=10904715364899139725&amp;text=</a:t>
            </a:r>
            <a:r>
              <a:rPr lang="ru-RU" sz="1800" b="0" i="0" u="none" strike="noStrike" dirty="0">
                <a:solidFill>
                  <a:srgbClr val="267F8C"/>
                </a:solidFill>
                <a:effectLst/>
                <a:latin typeface="Times New Roman" panose="02020603050405020304" pitchFamily="18" charset="0"/>
                <a:hlinkClick r:id="rId4"/>
              </a:rPr>
              <a:t>видео%20физминутки%20для%20детей%205-6%20лет&amp;</a:t>
            </a:r>
            <a:r>
              <a:rPr lang="en-US" sz="1800" b="0" i="0" u="none" strike="noStrike" dirty="0" smtClean="0">
                <a:solidFill>
                  <a:srgbClr val="267F8C"/>
                </a:solidFill>
                <a:effectLst/>
                <a:latin typeface="Times New Roman" panose="02020603050405020304" pitchFamily="18" charset="0"/>
                <a:hlinkClick r:id="rId4"/>
              </a:rPr>
              <a:t>path=</a:t>
            </a:r>
            <a:r>
              <a:rPr lang="en-US" sz="1800" b="0" i="0" u="none" strike="noStrike" dirty="0" err="1" smtClean="0">
                <a:solidFill>
                  <a:srgbClr val="267F8C"/>
                </a:solidFill>
                <a:effectLst/>
                <a:latin typeface="Times New Roman" panose="02020603050405020304" pitchFamily="18" charset="0"/>
                <a:hlinkClick r:id="rId4"/>
              </a:rPr>
              <a:t>wizard&amp;parent-reqid</a:t>
            </a:r>
            <a:r>
              <a:rPr lang="en-US" sz="1800" b="0" i="0" u="none" strike="noStrike" dirty="0" smtClean="0">
                <a:solidFill>
                  <a:srgbClr val="267F8C"/>
                </a:solidFill>
                <a:effectLst/>
                <a:latin typeface="Times New Roman" panose="02020603050405020304" pitchFamily="18" charset="0"/>
                <a:hlinkClick r:id="rId4"/>
              </a:rPr>
              <a:t>=1586249354169276-1147134677585634486900162-production-app-host-vla-web-yp-118&amp;redircnt=1586249365.1</a:t>
            </a:r>
            <a:endParaRPr lang="ru-RU" sz="1800" b="0" i="0" u="none" strike="noStrike" dirty="0">
              <a:solidFill>
                <a:srgbClr val="267F8C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2114" t="16798" b="6033"/>
          <a:stretch/>
        </p:blipFill>
        <p:spPr>
          <a:xfrm rot="614772">
            <a:off x="8512257" y="610368"/>
            <a:ext cx="3369361" cy="2900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849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9035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C82CED-579C-F30D-9292-71AC3249A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613" y="4306166"/>
            <a:ext cx="2517866" cy="2402032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BA5A6631-90D3-F363-AF20-130BE7911720}"/>
              </a:ext>
            </a:extLst>
          </p:cNvPr>
          <p:cNvSpPr/>
          <p:nvPr/>
        </p:nvSpPr>
        <p:spPr>
          <a:xfrm>
            <a:off x="663817" y="271272"/>
            <a:ext cx="6345382" cy="3583709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2000" i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Сказки всегда несут скрытый смысл. Дети не любят нравоучений, поэтому именно через сказки можно донести до них что - то важное.</a:t>
            </a:r>
            <a:endParaRPr lang="ru-RU" sz="20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4"/>
            </a:endParaRPr>
          </a:p>
          <a:p>
            <a:pPr algn="ctr"/>
            <a:r>
              <a:rPr lang="en-US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://www.raskraskionline.com/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три-поросёнка</a:t>
            </a:r>
            <a:endParaRPr lang="ru-RU" sz="2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Овальная выноска 1"/>
          <p:cNvSpPr/>
          <p:nvPr/>
        </p:nvSpPr>
        <p:spPr>
          <a:xfrm>
            <a:off x="2807208" y="3072384"/>
            <a:ext cx="4288536" cy="3193750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 братья-толстячки,</a:t>
            </a:r>
            <a:b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три носа — пятачки.</a:t>
            </a:r>
            <a:b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братец — всех умней,</a:t>
            </a:r>
            <a:b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построил из камней.</a:t>
            </a:r>
            <a:b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Отвечайте-ка, ребята,</a:t>
            </a:r>
            <a:b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те братья? … .</a:t>
            </a:r>
            <a:b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(Три поросёнка)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10924" t="23589" r="8339" b="22317"/>
          <a:stretch/>
        </p:blipFill>
        <p:spPr>
          <a:xfrm>
            <a:off x="7269480" y="491296"/>
            <a:ext cx="4595248" cy="31436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90096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301</Words>
  <Application>Microsoft Office PowerPoint</Application>
  <PresentationFormat>Широкоэкранный</PresentationFormat>
  <Paragraphs>67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Open Sans</vt:lpstr>
      <vt:lpstr>Symbol</vt:lpstr>
      <vt:lpstr>Times New Roman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Аня</dc:creator>
  <cp:lastModifiedBy>Аня</cp:lastModifiedBy>
  <cp:revision>26</cp:revision>
  <dcterms:created xsi:type="dcterms:W3CDTF">2023-01-17T09:37:14Z</dcterms:created>
  <dcterms:modified xsi:type="dcterms:W3CDTF">2023-01-19T05:44:07Z</dcterms:modified>
</cp:coreProperties>
</file>