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9"/>
  </p:notesMasterIdLst>
  <p:sldIdLst>
    <p:sldId id="256" r:id="rId2"/>
    <p:sldId id="257" r:id="rId3"/>
    <p:sldId id="282" r:id="rId4"/>
    <p:sldId id="283" r:id="rId5"/>
    <p:sldId id="261" r:id="rId6"/>
    <p:sldId id="284" r:id="rId7"/>
    <p:sldId id="262" r:id="rId8"/>
    <p:sldId id="289" r:id="rId9"/>
    <p:sldId id="290" r:id="rId10"/>
    <p:sldId id="292" r:id="rId11"/>
    <p:sldId id="293" r:id="rId12"/>
    <p:sldId id="295" r:id="rId13"/>
    <p:sldId id="294" r:id="rId14"/>
    <p:sldId id="263" r:id="rId15"/>
    <p:sldId id="281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EAA09-17E6-43F1-9F82-01C21FD2FCFA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A63E1-B138-4FE5-B066-96ED78797E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27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3438459-4CF2-4257-92B5-EF221F40848E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CCC00D2-084A-4BC3-8793-C8A0616905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7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6.png"/><Relationship Id="rId2" Type="http://schemas.openxmlformats.org/officeDocument/2006/relationships/image" Target="../media/image17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23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microsoft.com/office/2007/relationships/hdphoto" Target="../media/hdphoto1.wdp"/><Relationship Id="rId1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7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6.png"/><Relationship Id="rId2" Type="http://schemas.openxmlformats.org/officeDocument/2006/relationships/image" Target="../media/image17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7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6.png"/><Relationship Id="rId2" Type="http://schemas.openxmlformats.org/officeDocument/2006/relationships/image" Target="../media/image17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43;&#1080;&#1087;&#1077;&#1088;&#1089;&#1089;&#1099;&#1083;&#1082;&#1072;%20&#1089;&#1086;&#1074;&#1088;&#1077;&#1084;&#1077;&#1085;&#1085;&#1099;&#1077;%20&#1084;&#1077;&#1090;&#1086;&#1076;&#1099;%20&#1086;&#1073;&#1091;&#1095;&#1077;&#1085;&#1080;&#1103;%20&#1072;&#1085;&#1075;&#1083;&#1080;&#1081;&#1089;&#1082;&#1086;&#1084;&#1091;%20&#1103;&#1079;&#1099;&#1082;&#1091;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&#1043;&#1080;&#1087;&#1077;&#1088;&#1089;&#1089;&#1099;&#1083;&#1082;&#1072;%20&#1090;&#1077;&#1086;&#1088;&#1077;&#1090;&#1080;&#1095;&#1077;&#1089;&#1082;&#1086;&#1077;%20&#1086;&#1073;&#1086;&#1089;&#1085;&#1086;&#1074;&#1072;&#1085;&#1080;&#1077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48;&#1075;&#1088;&#1072;%20It%20is%20my%20card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&#1043;&#1080;&#1087;&#1077;&#1088;&#1089;&#1089;&#1099;&#1083;&#1082;&#1072;%20&#1075;&#1088;&#1072;&#1084;&#1084;&#1072;&#1090;&#1080;&#1095;&#1077;&#1089;&#1082;&#1080;&#1077;%20&#1080;&#1075;&#1088;&#1099;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43;&#1080;&#1087;&#1077;&#1088;&#1089;&#1089;&#1099;&#1083;&#1082;&#1072;%20&#1089;&#1102;&#1078;&#1077;&#1090;&#1085;&#1086;-&#1088;&#1086;&#1083;&#1077;&#1074;&#1099;&#1077;.doc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jpeg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-531440"/>
            <a:ext cx="7723584" cy="2376264"/>
          </a:xfrm>
        </p:spPr>
        <p:txBody>
          <a:bodyPr>
            <a:normAutofit/>
          </a:bodyPr>
          <a:lstStyle/>
          <a:p>
            <a:endParaRPr lang="ru-RU" sz="3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780928"/>
            <a:ext cx="7795592" cy="1512168"/>
          </a:xfrm>
        </p:spPr>
        <p:txBody>
          <a:bodyPr>
            <a:noAutofit/>
          </a:bodyPr>
          <a:lstStyle/>
          <a:p>
            <a:pPr marL="484632" indent="-457200"/>
            <a:r>
              <a:rPr lang="ru-RU" sz="2800" b="1" dirty="0" smtClean="0">
                <a:solidFill>
                  <a:srgbClr val="FF0000"/>
                </a:solidFill>
              </a:rPr>
              <a:t>Формирование лексического запаса учащихся на уроках иностранного языка путём применения игровых технологий</a:t>
            </a: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Галкина И.С.</a:t>
            </a: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английского МБОУ СШ №37</a:t>
            </a:r>
          </a:p>
          <a:p>
            <a:pPr algn="r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rgbClr val="FF0000"/>
              </a:solidFill>
            </a:endParaRPr>
          </a:p>
          <a:p>
            <a:pPr marL="484632" indent="-457200"/>
            <a:endParaRPr lang="ru-RU" sz="2800" dirty="0" smtClean="0">
              <a:solidFill>
                <a:srgbClr val="00B050"/>
              </a:solidFill>
            </a:endParaRPr>
          </a:p>
          <a:p>
            <a:endParaRPr lang="ru-RU" sz="2800" dirty="0" smtClean="0">
              <a:solidFill>
                <a:srgbClr val="00B050"/>
              </a:solidFill>
            </a:endParaRPr>
          </a:p>
          <a:p>
            <a:pPr marL="484632" indent="-457200">
              <a:buFont typeface="Arial" pitchFamily="34" charset="0"/>
              <a:buChar char="•"/>
            </a:pP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32656"/>
            <a:ext cx="2088232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373216"/>
            <a:ext cx="2088232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5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3" y="652976"/>
            <a:ext cx="2248183" cy="188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884" y="658669"/>
            <a:ext cx="1186065" cy="189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66" y="1095941"/>
            <a:ext cx="1511228" cy="132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68" y="2798413"/>
            <a:ext cx="1728192" cy="19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505" y="2873874"/>
            <a:ext cx="1512168" cy="181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150" y="673558"/>
            <a:ext cx="1584176" cy="1901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9" r="18916"/>
          <a:stretch/>
        </p:blipFill>
        <p:spPr bwMode="auto">
          <a:xfrm>
            <a:off x="7791054" y="836712"/>
            <a:ext cx="1140311" cy="220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43342"/>
            <a:ext cx="18002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543" y="2846458"/>
            <a:ext cx="2147567" cy="191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9"/>
          <a:stretch/>
        </p:blipFill>
        <p:spPr bwMode="auto">
          <a:xfrm>
            <a:off x="582416" y="4784501"/>
            <a:ext cx="1824982" cy="195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2"/>
          <a:stretch/>
        </p:blipFill>
        <p:spPr bwMode="auto">
          <a:xfrm>
            <a:off x="2570082" y="4733615"/>
            <a:ext cx="1817732" cy="206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278" y="4955404"/>
            <a:ext cx="1786929" cy="168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0" b="11665"/>
          <a:stretch/>
        </p:blipFill>
        <p:spPr bwMode="auto">
          <a:xfrm>
            <a:off x="6717200" y="4955404"/>
            <a:ext cx="2214166" cy="1755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2" y="0"/>
            <a:ext cx="8839200" cy="70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82416" y="146290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mic Sans MS" pitchFamily="66" charset="0"/>
              </a:rPr>
              <a:t>Close your eyes, please! 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41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9" r="18916"/>
          <a:stretch/>
        </p:blipFill>
        <p:spPr bwMode="auto">
          <a:xfrm>
            <a:off x="917879" y="4653991"/>
            <a:ext cx="1140311" cy="220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3" y="652976"/>
            <a:ext cx="2248183" cy="188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884" y="658669"/>
            <a:ext cx="1186065" cy="189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95941"/>
            <a:ext cx="1511228" cy="132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68" y="2798413"/>
            <a:ext cx="1728192" cy="19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505" y="2873874"/>
            <a:ext cx="1512168" cy="181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454" y="760935"/>
            <a:ext cx="1584176" cy="1901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43342"/>
            <a:ext cx="18002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543" y="2846458"/>
            <a:ext cx="2147567" cy="191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9"/>
          <a:stretch/>
        </p:blipFill>
        <p:spPr bwMode="auto">
          <a:xfrm>
            <a:off x="7106384" y="684282"/>
            <a:ext cx="1824982" cy="195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2"/>
          <a:stretch/>
        </p:blipFill>
        <p:spPr bwMode="auto">
          <a:xfrm>
            <a:off x="2570082" y="4733615"/>
            <a:ext cx="1817732" cy="206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278" y="4955404"/>
            <a:ext cx="1786929" cy="168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0" b="11665"/>
          <a:stretch/>
        </p:blipFill>
        <p:spPr bwMode="auto">
          <a:xfrm>
            <a:off x="6717200" y="4955404"/>
            <a:ext cx="2214166" cy="1755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2" y="0"/>
            <a:ext cx="8839200" cy="70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36731" y="146290"/>
            <a:ext cx="2861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omic Sans MS" pitchFamily="66" charset="0"/>
              </a:rPr>
              <a:t>What has been changed?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" name="Пятно 2 16"/>
          <p:cNvSpPr/>
          <p:nvPr/>
        </p:nvSpPr>
        <p:spPr>
          <a:xfrm>
            <a:off x="433008" y="4449977"/>
            <a:ext cx="2110051" cy="2246650"/>
          </a:xfrm>
          <a:prstGeom prst="irregularSeal2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ятно 2 17"/>
          <p:cNvSpPr/>
          <p:nvPr/>
        </p:nvSpPr>
        <p:spPr>
          <a:xfrm>
            <a:off x="6963850" y="588115"/>
            <a:ext cx="2110051" cy="2246650"/>
          </a:xfrm>
          <a:prstGeom prst="irregularSeal2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33008" y="6042230"/>
            <a:ext cx="1591053" cy="6543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scarf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78986" y="2213541"/>
            <a:ext cx="1591053" cy="6543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guitar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186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3" y="652976"/>
            <a:ext cx="2248183" cy="188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884" y="658669"/>
            <a:ext cx="1186065" cy="189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66" y="1095941"/>
            <a:ext cx="1511228" cy="132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68" y="2798413"/>
            <a:ext cx="1728192" cy="19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505" y="2873874"/>
            <a:ext cx="1512168" cy="181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150" y="673558"/>
            <a:ext cx="1584176" cy="1901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9" r="18916"/>
          <a:stretch/>
        </p:blipFill>
        <p:spPr bwMode="auto">
          <a:xfrm>
            <a:off x="7791054" y="836712"/>
            <a:ext cx="1140311" cy="220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43342"/>
            <a:ext cx="18002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543" y="2846458"/>
            <a:ext cx="2147567" cy="191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9"/>
          <a:stretch/>
        </p:blipFill>
        <p:spPr bwMode="auto">
          <a:xfrm>
            <a:off x="582416" y="4784501"/>
            <a:ext cx="1824982" cy="195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2"/>
          <a:stretch/>
        </p:blipFill>
        <p:spPr bwMode="auto">
          <a:xfrm>
            <a:off x="2570082" y="4733615"/>
            <a:ext cx="1817732" cy="206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278" y="4955404"/>
            <a:ext cx="1786929" cy="168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0" b="11665"/>
          <a:stretch/>
        </p:blipFill>
        <p:spPr bwMode="auto">
          <a:xfrm>
            <a:off x="6717200" y="4955404"/>
            <a:ext cx="2214166" cy="1755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2" y="0"/>
            <a:ext cx="8839200" cy="70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82416" y="146290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mic Sans MS" pitchFamily="66" charset="0"/>
              </a:rPr>
              <a:t>Close your eyes, please! 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14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3" y="652976"/>
            <a:ext cx="2248183" cy="188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884" y="658669"/>
            <a:ext cx="1186065" cy="189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66" y="1095941"/>
            <a:ext cx="1511228" cy="132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68" y="2798413"/>
            <a:ext cx="1728192" cy="19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632" y="4856730"/>
            <a:ext cx="1512168" cy="1814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150" y="673558"/>
            <a:ext cx="1584176" cy="1901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9" r="18916"/>
          <a:stretch/>
        </p:blipFill>
        <p:spPr bwMode="auto">
          <a:xfrm>
            <a:off x="7791054" y="836712"/>
            <a:ext cx="1140311" cy="220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43342"/>
            <a:ext cx="18002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543" y="2846458"/>
            <a:ext cx="2147567" cy="191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9"/>
          <a:stretch/>
        </p:blipFill>
        <p:spPr bwMode="auto">
          <a:xfrm>
            <a:off x="582416" y="4784501"/>
            <a:ext cx="1824982" cy="195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22"/>
          <a:stretch/>
        </p:blipFill>
        <p:spPr bwMode="auto">
          <a:xfrm>
            <a:off x="2570082" y="4733615"/>
            <a:ext cx="1817732" cy="206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98" y="2919207"/>
            <a:ext cx="1786929" cy="168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0" b="11665"/>
          <a:stretch/>
        </p:blipFill>
        <p:spPr bwMode="auto">
          <a:xfrm>
            <a:off x="6717200" y="4955404"/>
            <a:ext cx="2214166" cy="1755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2" y="0"/>
            <a:ext cx="8839200" cy="70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36732" y="146290"/>
            <a:ext cx="2861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omic Sans MS" pitchFamily="66" charset="0"/>
              </a:rPr>
              <a:t>What has been changed?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5" name="Пятно 2 24"/>
          <p:cNvSpPr/>
          <p:nvPr/>
        </p:nvSpPr>
        <p:spPr>
          <a:xfrm>
            <a:off x="2204336" y="2643342"/>
            <a:ext cx="2110051" cy="2246650"/>
          </a:xfrm>
          <a:prstGeom prst="irregularSeal2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но 2 25"/>
          <p:cNvSpPr/>
          <p:nvPr/>
        </p:nvSpPr>
        <p:spPr>
          <a:xfrm>
            <a:off x="4710337" y="4424682"/>
            <a:ext cx="2110051" cy="2246650"/>
          </a:xfrm>
          <a:prstGeom prst="irregularSeal2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443272" y="4048194"/>
            <a:ext cx="1591053" cy="6543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gloves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675181" y="5833027"/>
            <a:ext cx="1767620" cy="6543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basketball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78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836712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педагогическая идея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2232248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alt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«Нельзя сводить духовный мир маленького человека к учению. Если мы будем стремиться к тому, чтобы все силы души ребенка были поглощены уроками, жизнь его станет невыносимой. Он должен быть не только </a:t>
            </a:r>
            <a:r>
              <a:rPr lang="ru-RU" altLang="ru-RU" sz="3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школьником, но прежде </a:t>
            </a:r>
            <a:r>
              <a:rPr lang="ru-RU" altLang="ru-RU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человеком с многогранными интересами, запросами, </a:t>
            </a:r>
            <a:r>
              <a:rPr lang="ru-RU" altLang="ru-RU" sz="3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стремлениями»</a:t>
            </a:r>
            <a:r>
              <a:rPr lang="ru-RU" altLang="ru-RU" sz="3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None/>
            </a:pPr>
            <a:r>
              <a:rPr lang="ru-RU" altLang="ru-RU" sz="3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(В.А. Сухомлинский)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56992"/>
            <a:ext cx="4361688" cy="28083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35608" y="3919066"/>
            <a:ext cx="26323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должен быть интересный, живой, чтобы можно было поговорить, </a:t>
            </a: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поразмышлять на </a:t>
            </a:r>
            <a:r>
              <a:rPr lang="ru-RU" alt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разные темы, посмотреть мультики, </a:t>
            </a: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попеть, потанцевать</a:t>
            </a:r>
            <a:r>
              <a:rPr lang="ru-RU" alt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поиграть.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аспект личного вклада педагога в развитие образования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628800"/>
            <a:ext cx="7498080" cy="4619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обучения: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учебником </a:t>
            </a:r>
            <a:endParaRPr lang="ru-RU" sz="20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географические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карты </a:t>
            </a:r>
            <a:endParaRPr lang="ru-RU" sz="20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ллюстрации учебного пособия</a:t>
            </a:r>
          </a:p>
          <a:p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чебные картинки</a:t>
            </a:r>
          </a:p>
          <a:p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видеофильмы</a:t>
            </a:r>
          </a:p>
          <a:p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</a:t>
            </a:r>
          </a:p>
          <a:p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бучающие игры</a:t>
            </a:r>
          </a:p>
          <a:p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ворческие работы самих обучающихся</a:t>
            </a:r>
          </a:p>
          <a:p>
            <a:pPr marL="82296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628800"/>
            <a:ext cx="3137552" cy="3024336"/>
          </a:xfrm>
          <a:prstGeom prst="rect">
            <a:avLst/>
          </a:prstGeom>
        </p:spPr>
      </p:pic>
      <p:pic>
        <p:nvPicPr>
          <p:cNvPr id="5" name="Рисунок 4" descr="http://iyazyki.prosv.ru/wp-content/uploads/2015/09/%D0%BA%D0%B0%D1%80%D1%82%D0%B8%D0%BD%D0%BA%D0%B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5131722"/>
            <a:ext cx="2473960" cy="170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295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325" y="228600"/>
            <a:ext cx="7543800" cy="609600"/>
          </a:xfrm>
          <a:solidFill>
            <a:schemeClr val="bg1"/>
          </a:solidFill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324" y="914400"/>
            <a:ext cx="7998147" cy="5754960"/>
          </a:xfrm>
        </p:spPr>
        <p:txBody>
          <a:bodyPr rtlCol="0">
            <a:normAutofit fontScale="85000" lnSpcReduction="10000"/>
          </a:bodyPr>
          <a:lstStyle/>
          <a:p>
            <a:pPr indent="-274320" eaLnBrk="1" fontAlgn="auto" hangingPunct="1"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Гальскова, Н. Д., Гез, Н. И. Теория обучения иностранным языкам. Лингводидактика и методика / Н. Д. Гальскова, Н. И. Гез - М.: Издательский центр « Академия», 2005. </a:t>
            </a:r>
          </a:p>
          <a:p>
            <a:pPr indent="-274320" eaLnBrk="1" fontAlgn="auto" hangingPunct="1"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Жукова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И. В. Дидактические игры на уроках английского языка / И. В. Жукова // Первое сентября. Английский язык, 2006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Зимняя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И. А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психология. Учебник для вузов. Изд. второе, доп., </a:t>
            </a:r>
            <a:r>
              <a:rPr lang="ru-RU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испр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</a:t>
            </a:r>
            <a:r>
              <a:rPr lang="ru-RU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— М.: Издательская корпорация «Логос», 2000. — 384 с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лесник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И.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гическ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е п</a:t>
            </a:r>
            <a:r>
              <a:rPr lang="en-US" sz="1900" b="1" dirty="0" err="1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екти</a:t>
            </a:r>
            <a:r>
              <a:rPr lang="en-US" sz="1900" b="1" dirty="0" err="1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ние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 [Текст]   - М: 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Изд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тельский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 цент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p "A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демия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", 2009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Пассов Е.И. Основы коммуникативной методики обучения иноязычному общению</a:t>
            </a:r>
          </a:p>
          <a:p>
            <a:pPr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М.: Русский язык, 1989. — 276 с.</a:t>
            </a:r>
          </a:p>
          <a:p>
            <a:pPr indent="-274320" eaLnBrk="1" fontAlgn="auto" hangingPunct="1"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b="1" dirty="0" err="1" smtClean="0">
                <a:latin typeface="Times New Roman" pitchFamily="18" charset="0"/>
                <a:cs typeface="Times New Roman" pitchFamily="18" charset="0"/>
              </a:rPr>
              <a:t>Селевк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Г.К. С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еменные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pa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тельные 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техн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гии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. М.: П</a:t>
            </a:r>
            <a:r>
              <a:rPr lang="en-US" sz="1900" b="1" dirty="0" err="1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1900" b="1" dirty="0" err="1">
                <a:latin typeface="Times New Roman" pitchFamily="18" charset="0"/>
                <a:cs typeface="Times New Roman" pitchFamily="18" charset="0"/>
              </a:rPr>
              <a:t>свещение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. - 2006 г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274320" eaLnBrk="1" fontAlgn="auto" hangingPunct="1"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. Соловова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Е. В. Методика обучения иностранным языкам: базовый курс лекций / Е. В. Соловова - М.: Просвещение, 2005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    </a:t>
            </a:r>
          </a:p>
          <a:p>
            <a:pPr indent="-274320" eaLnBrk="1" fontAlgn="auto" hangingPunct="1"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Степанова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Е. Л. Игра как средство развития интереса к изучаемому языку / Е. Л. Степанова // ИЯШ. - 2004. </a:t>
            </a: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-274320" eaLnBrk="1" fontAlgn="auto" hangingPunct="1">
              <a:spcAft>
                <a:spcPts val="0"/>
              </a:spcAft>
              <a:buFont typeface="Calibri" panose="020F0502020204030204" pitchFamily="34" charset="0"/>
              <a:buNone/>
              <a:defRPr/>
            </a:pP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Стронин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М.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игры на уроке английского языка / М. Ф. </a:t>
            </a:r>
            <a:r>
              <a:rPr lang="ru-RU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Стронин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М.: Просвещение, 1984.</a:t>
            </a:r>
          </a:p>
          <a:p>
            <a:pPr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Д. Б. Психология игры / Д. Б. </a:t>
            </a:r>
            <a:r>
              <a:rPr lang="ru-RU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М.: Просвещение, 1987.</a:t>
            </a:r>
            <a:endParaRPr lang="en-US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900" b="1" dirty="0"/>
          </a:p>
        </p:txBody>
      </p:sp>
    </p:spTree>
    <p:extLst>
      <p:ext uri="{BB962C8B-B14F-4D97-AF65-F5344CB8AC3E}">
        <p14:creationId xmlns:p14="http://schemas.microsoft.com/office/powerpoint/2010/main" val="426771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76872"/>
            <a:ext cx="9144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cs typeface="Arial" charset="0"/>
              </a:rPr>
              <a:t>     Спасибо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cs typeface="Arial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0091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720080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C:\Users\ДОМ\Desktop\22.11.22\дети играю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501008"/>
            <a:ext cx="3784972" cy="283872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908720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«Величайшее искусство учить превращать для детей в игру все, что они должны делать или выучить» Джон Локк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711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36904" cy="1224136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algn="ctr"/>
            <a:r>
              <a:rPr lang="ru-RU" alt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Нужно всегда помнить в своей работе слова знаменитого философа и учителя:</a:t>
            </a:r>
            <a:br>
              <a:rPr lang="ru-RU" alt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Гиперссылка современные методы обучения английскому языку.docx</a:t>
            </a:r>
            <a:r>
              <a:rPr lang="ru-RU" alt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«Если мы будем учить сегодня так, как мы учили вчера, мы украдем у детей завтра!» Джон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Дьюи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</a:rPr>
              <a:t> 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284984"/>
            <a:ext cx="2438400" cy="3188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3284984"/>
            <a:ext cx="3657600" cy="211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5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786314" y="3143010"/>
            <a:ext cx="3818704" cy="1500435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создания возможностей для развития индивидуальности каждого ребёнка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6314" y="1265859"/>
            <a:ext cx="3857652" cy="1662839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формирования познавательной активности и положительной мотивации к изучению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английского языка</a:t>
            </a:r>
            <a:endParaRPr lang="ru-RU" b="1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6314" y="4888842"/>
            <a:ext cx="3746696" cy="1780518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поддержания устойчивого интереса к изучению языка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соответствия требованиям ФГОС</a:t>
            </a:r>
          </a:p>
          <a:p>
            <a:pPr algn="ctr"/>
            <a:endParaRPr lang="ru-RU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76990" y="2857496"/>
            <a:ext cx="3794944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-342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ru-RU" sz="3000" b="1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Актуальность обуславливается необходимостью</a:t>
            </a:r>
          </a:p>
        </p:txBody>
      </p:sp>
      <p:sp>
        <p:nvSpPr>
          <p:cNvPr id="8" name="Стрелка вправо 7"/>
          <p:cNvSpPr/>
          <p:nvPr/>
        </p:nvSpPr>
        <p:spPr>
          <a:xfrm rot="18473407">
            <a:off x="3792352" y="2869311"/>
            <a:ext cx="1244231" cy="261887"/>
          </a:xfrm>
          <a:prstGeom prst="rightArrow">
            <a:avLst>
              <a:gd name="adj1" fmla="val 50000"/>
              <a:gd name="adj2" fmla="val 9405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894995">
            <a:off x="3818889" y="4206572"/>
            <a:ext cx="1244231" cy="261887"/>
          </a:xfrm>
          <a:prstGeom prst="rightArrow">
            <a:avLst>
              <a:gd name="adj1" fmla="val 50000"/>
              <a:gd name="adj2" fmla="val 9405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143372" y="3571876"/>
            <a:ext cx="614766" cy="228540"/>
          </a:xfrm>
          <a:prstGeom prst="rightArrow">
            <a:avLst>
              <a:gd name="adj1" fmla="val 50000"/>
              <a:gd name="adj2" fmla="val 9405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188641"/>
            <a:ext cx="6768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alt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выбранной темы</a:t>
            </a:r>
            <a:endParaRPr lang="ru-RU" sz="3200" dirty="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29" y="4562475"/>
            <a:ext cx="24384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2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90872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Теоретическое обоснование </a:t>
            </a:r>
            <a:b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Макаренко А.С.            </a:t>
            </a:r>
            <a:r>
              <a:rPr lang="ru-RU" sz="1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Стронин</a:t>
            </a: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М.Ф.                 Сухомлинский В.А.        </a:t>
            </a:r>
            <a:r>
              <a:rPr lang="ru-RU" sz="1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Д.Б.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35608" y="4005064"/>
            <a:ext cx="7674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i="1" dirty="0" smtClean="0">
                <a:solidFill>
                  <a:srgbClr val="0070C0"/>
                </a:solidFill>
              </a:rPr>
              <a:t>Игра</a:t>
            </a:r>
            <a:r>
              <a:rPr lang="ru-RU" altLang="ru-RU" dirty="0" smtClean="0"/>
              <a:t> -</a:t>
            </a:r>
            <a:r>
              <a:rPr lang="ru-RU" dirty="0"/>
              <a:t>развивает умственную и волевую активность. Являясь сложным, но одновременно увлекательным занятием, она требует огромной концентрации внимания, тренирует память, развивает речь. Игровые упражнения увлекают даже самых пассивных и слабо подготовленных учеников, что положительно сказывается на их успеваемости</a:t>
            </a:r>
            <a:r>
              <a:rPr lang="ru-RU" dirty="0" smtClean="0"/>
              <a:t>.</a:t>
            </a:r>
          </a:p>
          <a:p>
            <a:r>
              <a:rPr lang="ru-RU" altLang="ru-RU" dirty="0" smtClean="0">
                <a:hlinkClick r:id="rId2" action="ppaction://hlinkfile"/>
              </a:rPr>
              <a:t>Гиперссылка теоретическое обоснование.</a:t>
            </a:r>
            <a:r>
              <a:rPr lang="en-US" altLang="ru-RU" dirty="0" err="1" smtClean="0">
                <a:hlinkClick r:id="rId2" action="ppaction://hlinkfile"/>
              </a:rPr>
              <a:t>docx</a:t>
            </a:r>
            <a:endParaRPr lang="ru-RU" alt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718" y="1057082"/>
            <a:ext cx="1634500" cy="19905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865" y="1068133"/>
            <a:ext cx="1660024" cy="20036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458" y="1068133"/>
            <a:ext cx="1635159" cy="20431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052736"/>
            <a:ext cx="1796892" cy="1994849"/>
          </a:xfrm>
          <a:prstGeom prst="rect">
            <a:avLst/>
          </a:prstGeom>
        </p:spPr>
      </p:pic>
      <p:sp>
        <p:nvSpPr>
          <p:cNvPr id="11" name="Стрелка вниз 10"/>
          <p:cNvSpPr/>
          <p:nvPr/>
        </p:nvSpPr>
        <p:spPr>
          <a:xfrm>
            <a:off x="1791652" y="3204323"/>
            <a:ext cx="484632" cy="7765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966478" y="3181082"/>
            <a:ext cx="484632" cy="8086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829037" y="3175951"/>
            <a:ext cx="484632" cy="8137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691596" y="3202288"/>
            <a:ext cx="484632" cy="848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65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128792" cy="6237312"/>
          </a:xfrm>
        </p:spPr>
        <p:txBody>
          <a:bodyPr>
            <a:noAutofit/>
          </a:bodyPr>
          <a:lstStyle/>
          <a:p>
            <a:r>
              <a:rPr lang="ru-RU" alt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педагогической деятельности</a:t>
            </a:r>
            <a:r>
              <a:rPr lang="ru-RU" alt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задачи: </a:t>
            </a:r>
            <a:br>
              <a:rPr lang="ru-RU" altLang="ru-RU" sz="3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32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повышения мотивации к изучению английского языка;</a:t>
            </a:r>
            <a:b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осуществлять мониторинг с помощью входной и выходной диагностики качества знаний обучающихся;</a:t>
            </a:r>
            <a:b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сформировать банк </a:t>
            </a:r>
            <a:r>
              <a:rPr lang="ru-RU" alt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КИМов</a:t>
            </a:r>
            <a: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скорректировать результаты обучающихся</a:t>
            </a:r>
            <a:b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25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04800"/>
            <a:ext cx="7498080" cy="1143000"/>
          </a:xfrm>
        </p:spPr>
        <p:txBody>
          <a:bodyPr>
            <a:noAutofit/>
          </a:bodyPr>
          <a:lstStyle/>
          <a:p>
            <a:r>
              <a:rPr lang="ru-RU" alt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alt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</a:t>
            </a:r>
            <a:r>
              <a:rPr lang="ru-RU" alt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деятельности:</a:t>
            </a:r>
            <a: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1224136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82296" indent="0">
              <a:buNone/>
              <a:defRPr/>
            </a:pPr>
            <a:r>
              <a:rPr lang="ru-RU" dirty="0" smtClean="0">
                <a:latin typeface="Arial" charset="0"/>
              </a:rPr>
              <a:t>повышение </a:t>
            </a:r>
            <a:r>
              <a:rPr lang="ru-RU" dirty="0">
                <a:latin typeface="Arial" charset="0"/>
              </a:rPr>
              <a:t>мотивации к изучению </a:t>
            </a:r>
            <a:r>
              <a:rPr lang="ru-RU" dirty="0" smtClean="0">
                <a:latin typeface="Arial" charset="0"/>
              </a:rPr>
              <a:t>английского </a:t>
            </a:r>
            <a:r>
              <a:rPr lang="ru-RU" dirty="0">
                <a:latin typeface="Arial" charset="0"/>
              </a:rPr>
              <a:t>языка на основе использования игровых технологий в образовательном процессе</a:t>
            </a:r>
            <a:r>
              <a:rPr lang="ru-RU" dirty="0" smtClean="0">
                <a:latin typeface="Arial" charset="0"/>
              </a:rPr>
              <a:t>. </a:t>
            </a:r>
          </a:p>
          <a:p>
            <a:pPr marL="82296" indent="0">
              <a:buNone/>
              <a:defRPr/>
            </a:pPr>
            <a:r>
              <a:rPr lang="ru-RU" dirty="0" smtClean="0">
                <a:latin typeface="Arial" charset="0"/>
              </a:rPr>
              <a:t>Игра : « </a:t>
            </a:r>
            <a:r>
              <a:rPr lang="en-US" dirty="0" smtClean="0">
                <a:latin typeface="Arial" charset="0"/>
              </a:rPr>
              <a:t>It is my card</a:t>
            </a:r>
            <a:r>
              <a:rPr lang="ru-RU" dirty="0" smtClean="0">
                <a:latin typeface="Arial" charset="0"/>
              </a:rPr>
              <a:t>» </a:t>
            </a:r>
            <a:r>
              <a:rPr lang="ru-RU" dirty="0" smtClean="0">
                <a:latin typeface="Arial" charset="0"/>
                <a:hlinkClick r:id="rId2" action="ppaction://hlinkfile"/>
              </a:rPr>
              <a:t>гиперссылка на </a:t>
            </a:r>
            <a:r>
              <a:rPr lang="en-US" dirty="0" smtClean="0">
                <a:latin typeface="Arial" charset="0"/>
                <a:hlinkClick r:id="rId2" action="ppaction://hlinkfile"/>
              </a:rPr>
              <a:t>it is my card</a:t>
            </a:r>
            <a:endParaRPr lang="ru-RU" dirty="0" smtClean="0">
              <a:latin typeface="Arial" charset="0"/>
            </a:endParaRPr>
          </a:p>
          <a:p>
            <a:pPr marL="82296" indent="0">
              <a:buNone/>
              <a:defRPr/>
            </a:pPr>
            <a:endParaRPr lang="ru-RU" dirty="0" smtClean="0">
              <a:latin typeface="Arial" charset="0"/>
            </a:endParaRPr>
          </a:p>
          <a:p>
            <a:pPr marL="82296" indent="0">
              <a:buNone/>
              <a:defRPr/>
            </a:pPr>
            <a:endParaRPr lang="ru-RU" sz="4200" b="1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  <a:defRPr/>
            </a:pPr>
            <a:endParaRPr lang="ru-RU" sz="4200" dirty="0"/>
          </a:p>
        </p:txBody>
      </p:sp>
      <p:pic>
        <p:nvPicPr>
          <p:cNvPr id="16385" name="Picture 1" descr="C:\Users\ДОМ\Desktop\22.11.22\clever car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708920"/>
            <a:ext cx="2286255" cy="3048340"/>
          </a:xfrm>
          <a:prstGeom prst="rect">
            <a:avLst/>
          </a:prstGeom>
          <a:noFill/>
        </p:spPr>
      </p:pic>
      <p:pic>
        <p:nvPicPr>
          <p:cNvPr id="16386" name="Picture 2" descr="C:\Users\ДОМ\Desktop\22.11.22\clever car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636912"/>
            <a:ext cx="2780928" cy="3068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805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Грамматическая игра </a:t>
            </a:r>
            <a:br>
              <a:rPr lang="ru-RU" dirty="0" smtClean="0"/>
            </a:br>
            <a:r>
              <a:rPr lang="ru-RU" sz="1400" dirty="0" smtClean="0">
                <a:hlinkClick r:id="rId2" action="ppaction://hlinkfile"/>
              </a:rPr>
              <a:t>гиперссылка на грамматическую игру</a:t>
            </a:r>
            <a:endParaRPr lang="ru-RU" dirty="0"/>
          </a:p>
        </p:txBody>
      </p:sp>
      <p:pic>
        <p:nvPicPr>
          <p:cNvPr id="35842" name="Picture 2" descr="C:\Users\ДОМ\Desktop\22.11.22\предложения из слов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412776"/>
            <a:ext cx="64008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Лексические игры, </a:t>
            </a:r>
            <a:r>
              <a:rPr lang="en-US" dirty="0" smtClean="0"/>
              <a:t>crossword</a:t>
            </a:r>
            <a:r>
              <a:rPr lang="ru-RU" dirty="0" smtClean="0"/>
              <a:t>, </a:t>
            </a:r>
            <a:r>
              <a:rPr lang="ru-RU" dirty="0" smtClean="0">
                <a:hlinkClick r:id="rId3" action="ppaction://hlinkfile"/>
              </a:rPr>
              <a:t>сюжетно-ролевые</a:t>
            </a:r>
            <a:endParaRPr lang="ru-RU" dirty="0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1403648" y="1556792"/>
          <a:ext cx="3456384" cy="4208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9" name="Документ" r:id="rId4" imgW="6717381" imgH="8752634" progId="">
                  <p:embed/>
                </p:oleObj>
              </mc:Choice>
              <mc:Fallback>
                <p:oleObj name="Документ" r:id="rId4" imgW="6717381" imgH="8752634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556792"/>
                        <a:ext cx="3456384" cy="4208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67" name="Picture 3" descr="C:\Users\ДОМ\Desktop\22.11.22\Гиперссылка на crossword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1562100"/>
            <a:ext cx="3528392" cy="4027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1153</TotalTime>
  <Words>370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Солнцестояние</vt:lpstr>
      <vt:lpstr>Документ</vt:lpstr>
      <vt:lpstr>Презентация PowerPoint</vt:lpstr>
      <vt:lpstr> </vt:lpstr>
      <vt:lpstr>     Нужно всегда помнить в своей работе слова знаменитого философа и учителя: Гиперссылка современные методы обучения английскому языку.docx                     «Если мы будем учить сегодня так, как мы учили вчера, мы украдем у детей завтра!» Джон Дьюи    </vt:lpstr>
      <vt:lpstr>Презентация PowerPoint</vt:lpstr>
      <vt:lpstr>         Теоретическое обоснование  Макаренко А.С.            Стронин М.Ф.                 Сухомлинский В.А.        Эльконин Д.Б.</vt:lpstr>
      <vt:lpstr>Цели и задачи педагогической деятельности: Основные задачи:  - создать условия для повышения мотивации к изучению английского языка; - осуществлять мониторинг с помощью входной и выходной диагностики качества знаний обучающихся; - сформировать банк КИМов; - скорректировать результаты обучающихся  </vt:lpstr>
      <vt:lpstr>Цели педагогической деятельности: </vt:lpstr>
      <vt:lpstr>Грамматическая игра  гиперссылка на грамматическую игру</vt:lpstr>
      <vt:lpstr>Лексические игры, crossword, сюжетно-ролевые</vt:lpstr>
      <vt:lpstr>Презентация PowerPoint</vt:lpstr>
      <vt:lpstr>Презентация PowerPoint</vt:lpstr>
      <vt:lpstr>Презентация PowerPoint</vt:lpstr>
      <vt:lpstr>Презентация PowerPoint</vt:lpstr>
      <vt:lpstr>Ведущая педагогическая идея</vt:lpstr>
      <vt:lpstr>Деятельностный аспект личного вклада педагога в развитие образования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</dc:title>
  <dc:creator>MSI</dc:creator>
  <cp:lastModifiedBy>Teacher</cp:lastModifiedBy>
  <cp:revision>97</cp:revision>
  <dcterms:created xsi:type="dcterms:W3CDTF">2019-02-11T19:36:17Z</dcterms:created>
  <dcterms:modified xsi:type="dcterms:W3CDTF">2023-01-19T06:00:50Z</dcterms:modified>
</cp:coreProperties>
</file>