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23"/>
  </p:notesMasterIdLst>
  <p:sldIdLst>
    <p:sldId id="256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288" r:id="rId19"/>
    <p:sldId id="285" r:id="rId20"/>
    <p:sldId id="289" r:id="rId21"/>
    <p:sldId id="268" r:id="rId22"/>
  </p:sldIdLst>
  <p:sldSz cx="9144000" cy="6858000" type="screen4x3"/>
  <p:notesSz cx="6815138" cy="9931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6075" y="744850"/>
            <a:ext cx="4543625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1500" y="4717400"/>
            <a:ext cx="5452100" cy="446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129926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:notes"/>
          <p:cNvSpPr txBox="1">
            <a:spLocks noGrp="1"/>
          </p:cNvSpPr>
          <p:nvPr>
            <p:ph type="body" idx="1"/>
          </p:nvPr>
        </p:nvSpPr>
        <p:spPr>
          <a:xfrm>
            <a:off x="681500" y="4717400"/>
            <a:ext cx="5452100" cy="44691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6447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:notes"/>
          <p:cNvSpPr txBox="1">
            <a:spLocks noGrp="1"/>
          </p:cNvSpPr>
          <p:nvPr>
            <p:ph type="body" idx="1"/>
          </p:nvPr>
        </p:nvSpPr>
        <p:spPr>
          <a:xfrm>
            <a:off x="681500" y="4717400"/>
            <a:ext cx="5452100" cy="44691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89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yout with centered title and subtitle placeholders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684212" y="2276475"/>
            <a:ext cx="791845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3400"/>
              <a:buFont typeface="Arial"/>
              <a:buNone/>
            </a:pPr>
            <a:r>
              <a:rPr lang="ru-RU" sz="3400" b="1" i="0" u="none" strike="noStrike" cap="none" dirty="0" smtClean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3400" b="1" i="0" u="none" strike="noStrike" cap="none" dirty="0" smtClean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400" b="1" i="0" u="none" strike="noStrike" cap="none" dirty="0" err="1" smtClean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Тема</a:t>
            </a:r>
            <a:r>
              <a:rPr lang="en-US" sz="3400" b="1" i="0" u="none" strike="noStrike" cap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400" b="1" i="0" u="none" strike="noStrike" cap="none" dirty="0" smtClean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3400" b="1" dirty="0" smtClean="0">
                <a:solidFill>
                  <a:srgbClr val="009900"/>
                </a:solidFill>
              </a:rPr>
              <a:t>Уходы детей из дома как психолого-педагогическая и социальная проблема</a:t>
            </a:r>
            <a:r>
              <a:rPr lang="ru-RU" sz="3400" b="1" dirty="0" smtClean="0">
                <a:solidFill>
                  <a:srgbClr val="009900"/>
                </a:solidFill>
              </a:rPr>
              <a:t>»</a:t>
            </a:r>
            <a:br>
              <a:rPr lang="ru-RU" sz="3400" b="1" dirty="0" smtClean="0">
                <a:solidFill>
                  <a:srgbClr val="009900"/>
                </a:solidFill>
              </a:rPr>
            </a:br>
            <a:r>
              <a:rPr lang="ru-RU" sz="3400" b="1" dirty="0" smtClean="0">
                <a:solidFill>
                  <a:srgbClr val="009900"/>
                </a:solidFill>
              </a:rPr>
              <a:t/>
            </a:r>
            <a:br>
              <a:rPr lang="ru-RU" sz="3400" b="1" dirty="0" smtClean="0">
                <a:solidFill>
                  <a:srgbClr val="009900"/>
                </a:solidFill>
              </a:rPr>
            </a:br>
            <a:r>
              <a:rPr lang="ru-RU" sz="2000" b="1" dirty="0" smtClean="0">
                <a:solidFill>
                  <a:srgbClr val="009900"/>
                </a:solidFill>
              </a:rPr>
              <a:t>Родительское собрание</a:t>
            </a:r>
            <a:endParaRPr dirty="0"/>
          </a:p>
        </p:txBody>
      </p:sp>
      <p:sp>
        <p:nvSpPr>
          <p:cNvPr id="28" name="Google Shape;28;p4"/>
          <p:cNvSpPr txBox="1"/>
          <p:nvPr/>
        </p:nvSpPr>
        <p:spPr>
          <a:xfrm>
            <a:off x="611187" y="404812"/>
            <a:ext cx="7918450" cy="136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chemeClr val="dk1"/>
              </a:buClr>
              <a:buSzPts val="1400"/>
            </a:pPr>
            <a:r>
              <a:rPr lang="ru-RU" b="1" dirty="0"/>
              <a:t>Городской центр психолого-</a:t>
            </a:r>
            <a:br>
              <a:rPr lang="ru-RU" b="1" dirty="0"/>
            </a:br>
            <a:r>
              <a:rPr lang="ru-RU" b="1" dirty="0"/>
              <a:t>педагогической поддержки</a:t>
            </a:r>
            <a:br>
              <a:rPr lang="ru-RU" b="1" dirty="0"/>
            </a:br>
            <a:r>
              <a:rPr lang="ru-RU" b="1" dirty="0"/>
              <a:t>молодёжи «Родник</a:t>
            </a:r>
            <a:r>
              <a:rPr lang="ru-RU" b="1" dirty="0" smtClean="0"/>
              <a:t>»</a:t>
            </a:r>
          </a:p>
          <a:p>
            <a:pPr lvl="0" algn="ctr">
              <a:buClr>
                <a:schemeClr val="dk1"/>
              </a:buClr>
              <a:buSzPts val="1400"/>
            </a:pPr>
            <a:endParaRPr lang="ru-RU" b="1" dirty="0"/>
          </a:p>
          <a:p>
            <a:pPr lvl="0" algn="ctr">
              <a:buClr>
                <a:schemeClr val="dk1"/>
              </a:buClr>
              <a:buSzPts val="1400"/>
            </a:pPr>
            <a:r>
              <a:rPr lang="ru-RU" dirty="0" smtClean="0"/>
              <a:t>Основной отдел Диалог </a:t>
            </a:r>
          </a:p>
          <a:p>
            <a:pPr lvl="0" algn="ctr">
              <a:buClr>
                <a:schemeClr val="dk1"/>
              </a:buClr>
              <a:buSzPts val="1400"/>
            </a:pPr>
            <a:r>
              <a:rPr lang="ru-RU" dirty="0" smtClean="0"/>
              <a:t>Калининский район</a:t>
            </a:r>
            <a:endParaRPr dirty="0"/>
          </a:p>
        </p:txBody>
      </p:sp>
      <p:sp>
        <p:nvSpPr>
          <p:cNvPr id="29" name="Google Shape;29;p4"/>
          <p:cNvSpPr txBox="1"/>
          <p:nvPr/>
        </p:nvSpPr>
        <p:spPr>
          <a:xfrm>
            <a:off x="4716462" y="4292600"/>
            <a:ext cx="403225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b="1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Подготовил</a:t>
            </a:r>
            <a:r>
              <a:rPr lang="ru-RU" sz="1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 dirty="0" smtClean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ru-RU" sz="1800" i="1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i="1" dirty="0" smtClean="0">
                <a:solidFill>
                  <a:schemeClr val="dk1"/>
                </a:solidFill>
              </a:rPr>
              <a:t>Педагоги-психологи </a:t>
            </a:r>
            <a:r>
              <a:rPr lang="ru-RU" sz="1800" i="1" dirty="0" smtClean="0">
                <a:solidFill>
                  <a:schemeClr val="dk1"/>
                </a:solidFill>
              </a:rPr>
              <a:t>Рохман Т.А., Потемкина Ю.С.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8969" y="210500"/>
            <a:ext cx="2025031" cy="14166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4" y="4626591"/>
            <a:ext cx="4619175" cy="201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0"/>
            <a:ext cx="2870991" cy="1951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46" y="259307"/>
            <a:ext cx="68511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Принадлежность к группе</a:t>
            </a:r>
          </a:p>
          <a:p>
            <a:endParaRPr lang="ru-RU" sz="2000" b="1" dirty="0">
              <a:solidFill>
                <a:srgbClr val="C0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Чем меньше уверенности в себе у подростка, тем больше зависимость от группы. Подросток готов к любому общению со сверстниками, даже терпеть насмешки и издевательства. Бывает, что подросток может беспрекословно подчиниться неформальному лидеру.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8866" y="3439236"/>
            <a:ext cx="79020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rgbClr val="FF0000"/>
                </a:solidFill>
              </a:rPr>
              <a:t>Профилактические меры:</a:t>
            </a:r>
          </a:p>
          <a:p>
            <a:pPr algn="just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Развивайте в ребенке уверенность ,положительное отношение к себе, принятие своих качеств, особенностей.</a:t>
            </a:r>
          </a:p>
          <a:p>
            <a:pPr marL="285750" indent="-285750" algn="just">
              <a:buFontTx/>
              <a:buChar char="-"/>
            </a:pP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Развивайте в ребенке физическую силу</a:t>
            </a:r>
          </a:p>
          <a:p>
            <a:pPr marL="285750" indent="-285750" algn="just">
              <a:buFontTx/>
              <a:buChar char="-"/>
            </a:pP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Развивайте умение общаться</a:t>
            </a:r>
          </a:p>
          <a:p>
            <a:pPr marL="285750" indent="-285750" algn="just">
              <a:buFontTx/>
              <a:buChar char="-"/>
            </a:pP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Учитесь вместе с ребенком моделям противостояния негативному влиянию и независимому поведению в сложных ситуациях</a:t>
            </a:r>
          </a:p>
          <a:p>
            <a:endParaRPr lang="ru-RU" alt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75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0"/>
            <a:ext cx="2870991" cy="1951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785" y="136478"/>
            <a:ext cx="5117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Протест против родителей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364" y="723331"/>
            <a:ext cx="61687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1800" dirty="0" smtClean="0">
                <a:solidFill>
                  <a:srgbClr val="C00000"/>
                </a:solidFill>
              </a:rPr>
              <a:t>Подростки могут бунтовать против родителей. Возрастной протест может достигать интенсивности, близкой к отчаянию, если родители игнорируют интересы ребенка. Если ребенок чувствует постоянное родительское раздражение , то он думает, что не нужен своим родителям. Часто у таких подростков формируется стремление к саморазрушению.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74460" y="3439236"/>
            <a:ext cx="687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Профилактические меры: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364" y="4053385"/>
            <a:ext cx="85434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Как можно чаще говорите ребенку, что он Вам нужен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Каждый день спрашивайте как подросток провел свой день, нужна ли помощь.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Радуйтесь за его даже маленькие достижения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Если вы раздражены поведением подростка, старайтесь больше разговаривать о чувствах и о поступках, которые нужно исправить.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</a:rPr>
              <a:t>Если вы все таки сорвались на крик, научитесь просить прощение друг у друга за то, что были несдержанным.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330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3899" y="191069"/>
            <a:ext cx="8570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Стремление уйти от осознания несправедливости мира, разочарований, переживание тяжелой утраты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899" y="1139841"/>
            <a:ext cx="85707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solidFill>
                  <a:srgbClr val="002060"/>
                </a:solidFill>
              </a:rPr>
              <a:t>Подростку может быть свойственен максимализм. Подросток чувствителен к любой несправедливости. Несправедливым ему может казаться все, что не соответствует его ожиданиям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2060"/>
                </a:solidFill>
              </a:rPr>
              <a:t>В этот момент подросток может быть циничным, злым, демонстрировать презрение к чужим бедам, либо замыкаться в себе. </a:t>
            </a:r>
            <a:endParaRPr lang="ru-RU" sz="18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899" y="2907422"/>
            <a:ext cx="8570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Именно в этот момент он может не видеть, не слышать, не думать…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3707" y="3548418"/>
            <a:ext cx="6509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Профилактические меры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570" y="4250969"/>
            <a:ext cx="712413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1313" algn="just">
              <a:buClrTx/>
              <a:buFont typeface="Arial" panose="020B06040202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800000"/>
                </a:solidFill>
              </a:rPr>
              <a:t>Учитесь с подростком видеть неоднозначность жизни и социальных явлений.</a:t>
            </a:r>
          </a:p>
          <a:p>
            <a:pPr indent="-341313" algn="just">
              <a:buClrTx/>
              <a:buFont typeface="Arial" panose="020B06040202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800000"/>
                </a:solidFill>
              </a:rPr>
              <a:t>Поддерживайте подростка в переживаниях в любви.</a:t>
            </a:r>
          </a:p>
          <a:p>
            <a:pPr indent="-341313" algn="just">
              <a:buClrTx/>
              <a:buFont typeface="Arial" panose="020B06040202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800000"/>
                </a:solidFill>
              </a:rPr>
              <a:t>Оставьте дома, на видном месте информацию о работе телефонов доверия и кабинетов психолога.</a:t>
            </a:r>
          </a:p>
          <a:p>
            <a:pPr indent="-341313" algn="just">
              <a:buClrTx/>
              <a:buFont typeface="Arial" panose="020B06040202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solidFill>
                  <a:srgbClr val="800000"/>
                </a:solidFill>
              </a:rPr>
              <a:t>Объясните, что когда появляется ощущение, что некуда пойти, то есть бесплатные психологи, совместно найдите ближайший кабинет.</a:t>
            </a:r>
          </a:p>
          <a:p>
            <a:pPr indent="-341313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rgbClr val="8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014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Замкнутый круг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7105" y="4435522"/>
            <a:ext cx="76154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altLang="ru-RU" sz="1800" dirty="0" err="1" smtClean="0"/>
              <a:t>Обида</a:t>
            </a:r>
            <a:r>
              <a:rPr lang="de-DE" altLang="ru-RU" sz="1800" dirty="0" smtClean="0"/>
              <a:t> </a:t>
            </a:r>
            <a:r>
              <a:rPr lang="de-DE" altLang="ru-RU" sz="1800" dirty="0" err="1"/>
              <a:t>вскоре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забывается</a:t>
            </a:r>
            <a:r>
              <a:rPr lang="de-DE" altLang="ru-RU" sz="1800" dirty="0"/>
              <a:t>, и </a:t>
            </a:r>
            <a:r>
              <a:rPr lang="de-DE" altLang="ru-RU" sz="1800" dirty="0" err="1"/>
              <a:t>подросток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готов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вернуться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но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он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боится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наказания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которое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непременно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последует</a:t>
            </a:r>
            <a:r>
              <a:rPr lang="de-DE" altLang="ru-RU" sz="1800" dirty="0"/>
              <a:t>. </a:t>
            </a:r>
            <a:r>
              <a:rPr lang="de-DE" altLang="ru-RU" sz="1800" dirty="0" err="1"/>
              <a:t>Так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круг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замыкается.Ребенок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бежит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от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наказания</a:t>
            </a:r>
            <a:r>
              <a:rPr lang="de-DE" altLang="ru-RU" sz="1800" dirty="0"/>
              <a:t> и </a:t>
            </a:r>
            <a:r>
              <a:rPr lang="de-DE" altLang="ru-RU" sz="1800" dirty="0" err="1"/>
              <a:t>боится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возвращаться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из-за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него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же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то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есть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выхода</a:t>
            </a:r>
            <a:r>
              <a:rPr lang="de-DE" altLang="ru-RU" sz="1800" dirty="0"/>
              <a:t> у </a:t>
            </a:r>
            <a:r>
              <a:rPr lang="de-DE" altLang="ru-RU" sz="1800" dirty="0" err="1"/>
              <a:t>него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нет</a:t>
            </a:r>
            <a:r>
              <a:rPr lang="de-DE" altLang="ru-RU" sz="1800" dirty="0"/>
              <a:t>, и </a:t>
            </a:r>
            <a:r>
              <a:rPr lang="de-DE" altLang="ru-RU" sz="1800" dirty="0" err="1"/>
              <a:t>он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остается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улице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пока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попадется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преступлении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или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станет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жертвой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преступника</a:t>
            </a:r>
            <a:r>
              <a:rPr lang="de-DE" altLang="ru-RU" sz="1800" dirty="0" smtClean="0"/>
              <a:t>.</a:t>
            </a:r>
            <a:r>
              <a:rPr lang="ru-RU" altLang="ru-RU" sz="1800" dirty="0"/>
              <a:t> </a:t>
            </a:r>
            <a:r>
              <a:rPr lang="de-DE" altLang="ru-RU" sz="1800" dirty="0">
                <a:solidFill>
                  <a:srgbClr val="C00000"/>
                </a:solidFill>
              </a:rPr>
              <a:t/>
            </a:r>
            <a:br>
              <a:rPr lang="de-DE" altLang="ru-RU" sz="1800" dirty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  <a:p>
            <a:endParaRPr lang="ru-RU" altLang="ru-RU" dirty="0" smtClean="0"/>
          </a:p>
          <a:p>
            <a:r>
              <a:rPr lang="de-DE" altLang="ru-RU" dirty="0"/>
              <a:t/>
            </a:r>
            <a:br>
              <a:rPr lang="de-DE" alt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4842" y="1417637"/>
            <a:ext cx="8331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Непонимание причин изменений, происходящих с детьми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7104" y="1817747"/>
            <a:ext cx="76154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altLang="ru-RU" sz="1800" dirty="0" err="1"/>
              <a:t>приводит</a:t>
            </a:r>
            <a:r>
              <a:rPr lang="de-DE" altLang="ru-RU" sz="1800" dirty="0"/>
              <a:t> к </a:t>
            </a:r>
            <a:r>
              <a:rPr lang="de-DE" altLang="ru-RU" sz="1800" dirty="0" err="1"/>
              <a:t>нашему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стремлению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сохранить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жесткий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контроль</a:t>
            </a:r>
            <a:r>
              <a:rPr lang="de-DE" altLang="ru-RU" sz="1800" dirty="0"/>
              <a:t/>
            </a:r>
            <a:br>
              <a:rPr lang="de-DE" altLang="ru-RU" sz="1800" dirty="0"/>
            </a:br>
            <a:r>
              <a:rPr lang="de-DE" altLang="ru-RU" sz="1800" dirty="0"/>
              <a:t> и </a:t>
            </a:r>
            <a:r>
              <a:rPr lang="de-DE" altLang="ru-RU" sz="1800" dirty="0" err="1"/>
              <a:t>власть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над</a:t>
            </a:r>
            <a:r>
              <a:rPr lang="de-DE" altLang="ru-RU" sz="1800" dirty="0"/>
              <a:t> </a:t>
            </a:r>
            <a:r>
              <a:rPr lang="de-DE" altLang="ru-RU" sz="1800" dirty="0" err="1" smtClean="0"/>
              <a:t>ними</a:t>
            </a:r>
            <a:r>
              <a:rPr lang="de-DE" altLang="ru-RU" sz="1800" dirty="0" smtClean="0"/>
              <a:t>.</a:t>
            </a:r>
            <a:r>
              <a:rPr lang="ru-RU" altLang="ru-RU" sz="1800" dirty="0" smtClean="0"/>
              <a:t> </a:t>
            </a:r>
            <a:r>
              <a:rPr lang="de-DE" altLang="ru-RU" sz="1800" dirty="0" err="1" smtClean="0"/>
              <a:t>Мы</a:t>
            </a:r>
            <a:r>
              <a:rPr lang="de-DE" altLang="ru-RU" sz="1800" dirty="0" smtClean="0"/>
              <a:t> </a:t>
            </a:r>
            <a:r>
              <a:rPr lang="de-DE" altLang="ru-RU" sz="1800" dirty="0" err="1"/>
              <a:t>начинаем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отвергать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новые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качества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подростка</a:t>
            </a:r>
            <a:r>
              <a:rPr lang="de-DE" altLang="ru-RU" sz="1800" dirty="0"/>
              <a:t> и </a:t>
            </a:r>
            <a:r>
              <a:rPr lang="de-DE" altLang="ru-RU" sz="1800" dirty="0" err="1"/>
              <a:t>желаем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вернуть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старые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детские</a:t>
            </a:r>
            <a:r>
              <a:rPr lang="de-DE" altLang="ru-RU" sz="1800" dirty="0"/>
              <a:t>: </a:t>
            </a:r>
            <a:r>
              <a:rPr lang="de-DE" altLang="ru-RU" sz="1800" dirty="0" err="1"/>
              <a:t>послушание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ласковость</a:t>
            </a:r>
            <a:r>
              <a:rPr lang="de-DE" altLang="ru-RU" sz="1800" dirty="0"/>
              <a:t> и </a:t>
            </a:r>
            <a:r>
              <a:rPr lang="de-DE" altLang="ru-RU" sz="1800" dirty="0" err="1"/>
              <a:t>т.д</a:t>
            </a:r>
            <a:r>
              <a:rPr lang="de-DE" altLang="ru-RU" sz="1800" dirty="0"/>
              <a:t>. И </a:t>
            </a:r>
            <a:r>
              <a:rPr lang="de-DE" altLang="ru-RU" sz="1800" dirty="0" err="1"/>
              <a:t>тогда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уход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из</a:t>
            </a:r>
            <a:r>
              <a:rPr lang="de-DE" altLang="ru-RU" sz="1800" dirty="0"/>
              <a:t> дома </a:t>
            </a:r>
            <a:r>
              <a:rPr lang="de-DE" altLang="ru-RU" sz="1800" dirty="0" err="1"/>
              <a:t>становится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для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них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единственной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возможностью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выразить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свой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протест</a:t>
            </a:r>
            <a:r>
              <a:rPr lang="de-DE" altLang="ru-RU" sz="1800" dirty="0"/>
              <a:t>. </a:t>
            </a:r>
            <a:r>
              <a:rPr lang="de-DE" altLang="ru-RU" sz="1800" dirty="0" err="1"/>
              <a:t>Дети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бегут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из</a:t>
            </a:r>
            <a:r>
              <a:rPr lang="de-DE" altLang="ru-RU" sz="1800" dirty="0"/>
              <a:t> дома, </a:t>
            </a:r>
            <a:r>
              <a:rPr lang="de-DE" altLang="ru-RU" sz="1800" dirty="0" err="1"/>
              <a:t>протестуя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против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невыносимых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условий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которые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мы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им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создаем</a:t>
            </a:r>
            <a:r>
              <a:rPr lang="de-DE" altLang="ru-RU" sz="1800" dirty="0"/>
              <a:t>, </a:t>
            </a:r>
            <a:r>
              <a:rPr lang="de-DE" altLang="ru-RU" sz="1800" dirty="0" err="1"/>
              <a:t>не</a:t>
            </a:r>
            <a:r>
              <a:rPr lang="de-DE" altLang="ru-RU" sz="1800" dirty="0"/>
              <a:t> </a:t>
            </a:r>
            <a:r>
              <a:rPr lang="de-DE" altLang="ru-RU" sz="1800" dirty="0" err="1"/>
              <a:t>желая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считаться</a:t>
            </a:r>
            <a:r>
              <a:rPr lang="de-DE" altLang="ru-RU" sz="1800" dirty="0"/>
              <a:t> с </a:t>
            </a:r>
            <a:r>
              <a:rPr lang="de-DE" altLang="ru-RU" sz="1800" dirty="0" err="1"/>
              <a:t>мнением</a:t>
            </a:r>
            <a:r>
              <a:rPr lang="de-DE" altLang="ru-RU" sz="1800" dirty="0"/>
              <a:t> </a:t>
            </a:r>
            <a:r>
              <a:rPr lang="de-DE" altLang="ru-RU" sz="1800" dirty="0" err="1"/>
              <a:t>ребенка</a:t>
            </a:r>
            <a:r>
              <a:rPr lang="de-DE" altLang="ru-RU" sz="1800" dirty="0" smtClean="0"/>
              <a:t>.</a:t>
            </a:r>
            <a:r>
              <a:rPr lang="ru-RU" altLang="ru-RU" sz="1800" dirty="0" smtClean="0"/>
              <a:t> 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723331" y="4035412"/>
            <a:ext cx="7963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Несправедливое наказание, неадекватное их поступку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9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Рекомендации родителям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717" y="4503761"/>
            <a:ext cx="2994351" cy="216154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77" y="1652991"/>
            <a:ext cx="2879725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61" y="1323942"/>
            <a:ext cx="2474711" cy="3179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03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331" y="750627"/>
            <a:ext cx="765639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altLang="ru-RU" sz="2000" dirty="0">
                <a:solidFill>
                  <a:srgbClr val="FF0000"/>
                </a:solidFill>
              </a:rPr>
              <a:t>Чтобы </a:t>
            </a:r>
            <a:r>
              <a:rPr lang="de-DE" altLang="ru-RU" sz="2000" dirty="0" err="1">
                <a:solidFill>
                  <a:srgbClr val="FF0000"/>
                </a:solidFill>
              </a:rPr>
              <a:t>избыжать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ненужных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конфликов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endParaRPr lang="ru-RU" altLang="ru-RU" sz="2000" dirty="0" smtClean="0">
              <a:solidFill>
                <a:srgbClr val="FF0000"/>
              </a:solidFill>
            </a:endParaRPr>
          </a:p>
          <a:p>
            <a:pPr algn="ctr"/>
            <a:r>
              <a:rPr lang="de-DE" altLang="ru-RU" sz="2000" dirty="0" smtClean="0">
                <a:solidFill>
                  <a:srgbClr val="FF0000"/>
                </a:solidFill>
              </a:rPr>
              <a:t>и </a:t>
            </a:r>
            <a:r>
              <a:rPr lang="de-DE" altLang="ru-RU" sz="2000" dirty="0" err="1">
                <a:solidFill>
                  <a:srgbClr val="FF0000"/>
                </a:solidFill>
              </a:rPr>
              <a:t>ухода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детей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из</a:t>
            </a:r>
            <a:r>
              <a:rPr lang="de-DE" altLang="ru-RU" sz="2000" dirty="0">
                <a:solidFill>
                  <a:srgbClr val="FF0000"/>
                </a:solidFill>
              </a:rPr>
              <a:t> дома</a:t>
            </a:r>
            <a:r>
              <a:rPr lang="de-DE" altLang="ru-RU" sz="2000" dirty="0" smtClean="0">
                <a:solidFill>
                  <a:srgbClr val="FF0000"/>
                </a:solidFill>
              </a:rPr>
              <a:t>,</a:t>
            </a:r>
            <a:endParaRPr lang="ru-RU" altLang="ru-RU" sz="2000" dirty="0" smtClean="0">
              <a:solidFill>
                <a:srgbClr val="FF0000"/>
              </a:solidFill>
            </a:endParaRPr>
          </a:p>
          <a:p>
            <a:pPr algn="ctr"/>
            <a:r>
              <a:rPr lang="de-DE" altLang="ru-RU" sz="2000" dirty="0" smtClean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старайтесь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 smtClean="0">
                <a:solidFill>
                  <a:srgbClr val="FF0000"/>
                </a:solidFill>
              </a:rPr>
              <a:t>соблюдать</a:t>
            </a:r>
            <a:r>
              <a:rPr lang="de-DE" altLang="ru-RU" sz="2000" dirty="0" smtClean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следующие</a:t>
            </a:r>
            <a:r>
              <a:rPr lang="de-DE" altLang="ru-RU" sz="2000" dirty="0">
                <a:solidFill>
                  <a:srgbClr val="FF0000"/>
                </a:solidFill>
              </a:rPr>
              <a:t> </a:t>
            </a:r>
            <a:r>
              <a:rPr lang="de-DE" altLang="ru-RU" sz="2000" dirty="0" err="1">
                <a:solidFill>
                  <a:srgbClr val="FF0000"/>
                </a:solidFill>
              </a:rPr>
              <a:t>правила</a:t>
            </a:r>
            <a:r>
              <a:rPr lang="de-DE" altLang="ru-RU" sz="2000" dirty="0">
                <a:solidFill>
                  <a:srgbClr val="FF0000"/>
                </a:solidFill>
              </a:rPr>
              <a:t>:</a:t>
            </a:r>
            <a:br>
              <a:rPr lang="de-DE" altLang="ru-RU" sz="2000" dirty="0">
                <a:solidFill>
                  <a:srgbClr val="FF0000"/>
                </a:solidFill>
              </a:rPr>
            </a:br>
            <a:r>
              <a:rPr lang="de-DE" altLang="ru-RU" sz="2000" dirty="0">
                <a:solidFill>
                  <a:srgbClr val="FF0000"/>
                </a:solidFill>
              </a:rPr>
              <a:t/>
            </a:r>
            <a:br>
              <a:rPr lang="de-DE" altLang="ru-RU" sz="2000" dirty="0">
                <a:solidFill>
                  <a:srgbClr val="FF0000"/>
                </a:solidFill>
              </a:rPr>
            </a:br>
            <a:r>
              <a:rPr lang="de-DE" altLang="ru-RU" sz="2200" dirty="0" smtClean="0">
                <a:solidFill>
                  <a:srgbClr val="800000"/>
                </a:solidFill>
              </a:rPr>
              <a:t>-</a:t>
            </a:r>
            <a:r>
              <a:rPr lang="ru-RU" altLang="ru-RU" sz="2200" dirty="0" smtClean="0">
                <a:solidFill>
                  <a:srgbClr val="800000"/>
                </a:solidFill>
              </a:rPr>
              <a:t>   </a:t>
            </a:r>
            <a:r>
              <a:rPr lang="de-DE" altLang="ru-RU" sz="1800" dirty="0" err="1" smtClean="0">
                <a:solidFill>
                  <a:schemeClr val="tx1"/>
                </a:solidFill>
              </a:rPr>
              <a:t>Не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давайте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подростку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чрезмерных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нагрузок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когда</a:t>
            </a:r>
            <a:r>
              <a:rPr lang="de-DE" altLang="ru-RU" sz="1800" dirty="0">
                <a:solidFill>
                  <a:schemeClr val="tx1"/>
                </a:solidFill>
              </a:rPr>
              <a:t> у </a:t>
            </a:r>
            <a:r>
              <a:rPr lang="de-DE" altLang="ru-RU" sz="1800" dirty="0" err="1">
                <a:solidFill>
                  <a:schemeClr val="tx1"/>
                </a:solidFill>
              </a:rPr>
              <a:t>него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остается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времени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даже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для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того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чтобы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погулять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во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дворе</a:t>
            </a:r>
            <a:r>
              <a:rPr lang="de-DE" altLang="ru-RU" sz="1800" dirty="0">
                <a:solidFill>
                  <a:schemeClr val="tx1"/>
                </a:solidFill>
              </a:rPr>
              <a:t>. </a:t>
            </a:r>
            <a:r>
              <a:rPr lang="ru-RU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 smtClean="0">
                <a:solidFill>
                  <a:schemeClr val="tx1"/>
                </a:solidFill>
              </a:rPr>
              <a:t>Не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забывайте</a:t>
            </a:r>
            <a:r>
              <a:rPr lang="de-DE" altLang="ru-RU" sz="1800" dirty="0">
                <a:solidFill>
                  <a:schemeClr val="tx1"/>
                </a:solidFill>
              </a:rPr>
              <a:t> - </a:t>
            </a:r>
            <a:r>
              <a:rPr lang="de-DE" altLang="ru-RU" sz="1800" dirty="0" err="1">
                <a:solidFill>
                  <a:schemeClr val="tx1"/>
                </a:solidFill>
              </a:rPr>
              <a:t>он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еще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 smtClean="0">
                <a:solidFill>
                  <a:schemeClr val="tx1"/>
                </a:solidFill>
              </a:rPr>
              <a:t>ребенок</a:t>
            </a:r>
            <a:r>
              <a:rPr lang="de-DE" altLang="ru-RU" sz="1800" dirty="0" smtClean="0">
                <a:solidFill>
                  <a:schemeClr val="tx1"/>
                </a:solidFill>
              </a:rPr>
              <a:t>.</a:t>
            </a:r>
            <a:endParaRPr lang="ru-RU" altLang="ru-RU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de-DE" altLang="ru-RU" sz="1800" dirty="0" err="1" smtClean="0">
                <a:solidFill>
                  <a:schemeClr val="tx1"/>
                </a:solidFill>
              </a:rPr>
              <a:t>Если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кто-то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жалуется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на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поведение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вашего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ребенка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не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спешите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сразу</a:t>
            </a:r>
            <a:r>
              <a:rPr lang="de-DE" altLang="ru-RU" sz="1800" dirty="0">
                <a:solidFill>
                  <a:schemeClr val="tx1"/>
                </a:solidFill>
              </a:rPr>
              <a:t> его </a:t>
            </a:r>
            <a:r>
              <a:rPr lang="de-DE" altLang="ru-RU" sz="1800" dirty="0" err="1">
                <a:solidFill>
                  <a:schemeClr val="tx1"/>
                </a:solidFill>
              </a:rPr>
              <a:t>наказывать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выясните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мотивы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 smtClean="0">
                <a:solidFill>
                  <a:schemeClr val="tx1"/>
                </a:solidFill>
              </a:rPr>
              <a:t>его</a:t>
            </a:r>
            <a:r>
              <a:rPr lang="ru-RU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 smtClean="0">
                <a:solidFill>
                  <a:schemeClr val="tx1"/>
                </a:solidFill>
              </a:rPr>
              <a:t>поступков</a:t>
            </a:r>
            <a:r>
              <a:rPr lang="de-DE" altLang="ru-RU" sz="1800" dirty="0" smtClean="0">
                <a:solidFill>
                  <a:schemeClr val="tx1"/>
                </a:solidFill>
              </a:rPr>
              <a:t>.</a:t>
            </a:r>
            <a:endParaRPr lang="ru-RU" altLang="ru-RU" sz="180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de-DE" altLang="ru-RU" sz="1800" dirty="0" err="1" smtClean="0">
                <a:solidFill>
                  <a:schemeClr val="tx1"/>
                </a:solidFill>
              </a:rPr>
              <a:t>Выбирайте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наказание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адекватное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проступку</a:t>
            </a:r>
            <a:r>
              <a:rPr lang="de-DE" altLang="ru-RU" sz="1800" dirty="0" smtClean="0">
                <a:solidFill>
                  <a:schemeClr val="tx1"/>
                </a:solidFill>
              </a:rPr>
              <a:t>.</a:t>
            </a:r>
            <a:endParaRPr lang="ru-RU" altLang="ru-RU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de-DE" altLang="ru-RU" sz="1800" dirty="0" err="1" smtClean="0">
                <a:solidFill>
                  <a:schemeClr val="tx1"/>
                </a:solidFill>
              </a:rPr>
              <a:t>Не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наказывайте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ребенка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из-за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того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что</a:t>
            </a:r>
            <a:r>
              <a:rPr lang="de-DE" altLang="ru-RU" sz="1800" dirty="0">
                <a:solidFill>
                  <a:schemeClr val="tx1"/>
                </a:solidFill>
              </a:rPr>
              <a:t> у </a:t>
            </a:r>
            <a:r>
              <a:rPr lang="de-DE" altLang="ru-RU" sz="1800" dirty="0" err="1">
                <a:solidFill>
                  <a:schemeClr val="tx1"/>
                </a:solidFill>
              </a:rPr>
              <a:t>вас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плохое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настроение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или</a:t>
            </a:r>
            <a:r>
              <a:rPr lang="de-DE" altLang="ru-RU" sz="1800" dirty="0">
                <a:solidFill>
                  <a:schemeClr val="tx1"/>
                </a:solidFill>
              </a:rPr>
              <a:t> «</a:t>
            </a:r>
            <a:r>
              <a:rPr lang="de-DE" altLang="ru-RU" sz="1800" dirty="0" err="1">
                <a:solidFill>
                  <a:schemeClr val="tx1"/>
                </a:solidFill>
              </a:rPr>
              <a:t>для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профилактики</a:t>
            </a:r>
            <a:r>
              <a:rPr lang="de-DE" altLang="ru-RU" sz="1800" dirty="0" smtClean="0">
                <a:solidFill>
                  <a:schemeClr val="tx1"/>
                </a:solidFill>
              </a:rPr>
              <a:t>».</a:t>
            </a:r>
            <a:endParaRPr lang="ru-RU" altLang="ru-RU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de-DE" altLang="ru-RU" sz="1800" dirty="0" err="1" smtClean="0">
                <a:solidFill>
                  <a:schemeClr val="tx1"/>
                </a:solidFill>
              </a:rPr>
              <a:t>Будьте</a:t>
            </a:r>
            <a:r>
              <a:rPr lang="de-DE" altLang="ru-RU" sz="1800" dirty="0" smtClean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внимательны</a:t>
            </a:r>
            <a:r>
              <a:rPr lang="de-DE" altLang="ru-RU" sz="1800" dirty="0">
                <a:solidFill>
                  <a:schemeClr val="tx1"/>
                </a:solidFill>
              </a:rPr>
              <a:t> и </a:t>
            </a:r>
            <a:r>
              <a:rPr lang="de-DE" altLang="ru-RU" sz="1800" dirty="0" err="1">
                <a:solidFill>
                  <a:schemeClr val="tx1"/>
                </a:solidFill>
              </a:rPr>
              <a:t>справедливы</a:t>
            </a:r>
            <a:r>
              <a:rPr lang="de-DE" altLang="ru-RU" sz="1800" dirty="0">
                <a:solidFill>
                  <a:schemeClr val="tx1"/>
                </a:solidFill>
              </a:rPr>
              <a:t> к </a:t>
            </a:r>
            <a:r>
              <a:rPr lang="de-DE" altLang="ru-RU" sz="1800" dirty="0" err="1">
                <a:solidFill>
                  <a:schemeClr val="tx1"/>
                </a:solidFill>
              </a:rPr>
              <a:t>своим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детям</a:t>
            </a:r>
            <a:r>
              <a:rPr lang="de-DE" altLang="ru-RU" sz="1800" dirty="0">
                <a:solidFill>
                  <a:schemeClr val="tx1"/>
                </a:solidFill>
              </a:rPr>
              <a:t>, </a:t>
            </a:r>
            <a:r>
              <a:rPr lang="de-DE" altLang="ru-RU" sz="1800" dirty="0" err="1">
                <a:solidFill>
                  <a:schemeClr val="tx1"/>
                </a:solidFill>
              </a:rPr>
              <a:t>решайте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вместе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их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проблемы</a:t>
            </a:r>
            <a:r>
              <a:rPr lang="de-DE" altLang="ru-RU" sz="1800" dirty="0">
                <a:solidFill>
                  <a:schemeClr val="tx1"/>
                </a:solidFill>
              </a:rPr>
              <a:t>, и </a:t>
            </a:r>
            <a:r>
              <a:rPr lang="de-DE" altLang="ru-RU" sz="1800" dirty="0" err="1">
                <a:solidFill>
                  <a:schemeClr val="tx1"/>
                </a:solidFill>
              </a:rPr>
              <a:t>тогда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ваш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ребенок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вряд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ли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убежит</a:t>
            </a:r>
            <a:r>
              <a:rPr lang="de-DE" altLang="ru-RU" sz="1800" dirty="0">
                <a:solidFill>
                  <a:schemeClr val="tx1"/>
                </a:solidFill>
              </a:rPr>
              <a:t> </a:t>
            </a:r>
            <a:r>
              <a:rPr lang="de-DE" altLang="ru-RU" sz="1800" dirty="0" err="1">
                <a:solidFill>
                  <a:schemeClr val="tx1"/>
                </a:solidFill>
              </a:rPr>
              <a:t>из</a:t>
            </a:r>
            <a:r>
              <a:rPr lang="de-DE" altLang="ru-RU" sz="1800" dirty="0">
                <a:solidFill>
                  <a:schemeClr val="tx1"/>
                </a:solidFill>
              </a:rPr>
              <a:t> дома</a:t>
            </a:r>
            <a:r>
              <a:rPr lang="de-DE" altLang="ru-RU" sz="1800" dirty="0" smtClean="0">
                <a:solidFill>
                  <a:schemeClr val="tx1"/>
                </a:solidFill>
              </a:rPr>
              <a:t>.</a:t>
            </a:r>
            <a:endParaRPr lang="ru-RU" altLang="ru-RU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1800" dirty="0"/>
              <a:t>Стимулируйте подростка участвовать в спортивных соревнованиях, походах, играх и т.д., где детям предоставляется возможность переживать радостное напряжение разумного риска преодолевать собственный страх, разрядить накопившееся напряжение.</a:t>
            </a:r>
          </a:p>
          <a:p>
            <a:pPr marL="342900" indent="-342900" algn="just">
              <a:buFontTx/>
              <a:buChar char="-"/>
            </a:pP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164" y="192807"/>
            <a:ext cx="2658086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282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r>
              <a:rPr lang="ru-RU" altLang="ru-RU" sz="2200" dirty="0">
                <a:solidFill>
                  <a:srgbClr val="FF0000"/>
                </a:solidFill>
              </a:rPr>
              <a:t/>
            </a:r>
            <a:br>
              <a:rPr lang="ru-RU" altLang="ru-RU" sz="2200" dirty="0">
                <a:solidFill>
                  <a:srgbClr val="FF0000"/>
                </a:solidFill>
              </a:rPr>
            </a:br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r>
              <a:rPr lang="ru-RU" altLang="ru-RU" sz="2200" dirty="0">
                <a:solidFill>
                  <a:srgbClr val="FF0000"/>
                </a:solidFill>
              </a:rPr>
              <a:t/>
            </a:r>
            <a:br>
              <a:rPr lang="ru-RU" altLang="ru-RU" sz="2200" dirty="0">
                <a:solidFill>
                  <a:srgbClr val="FF0000"/>
                </a:solidFill>
              </a:rPr>
            </a:br>
            <a:r>
              <a:rPr lang="de-DE" altLang="ru-RU" sz="2200" dirty="0" smtClean="0">
                <a:solidFill>
                  <a:srgbClr val="FF0000"/>
                </a:solidFill>
              </a:rPr>
              <a:t>Чтобы </a:t>
            </a:r>
            <a:r>
              <a:rPr lang="de-DE" altLang="ru-RU" sz="2200" dirty="0" err="1">
                <a:solidFill>
                  <a:srgbClr val="FF0000"/>
                </a:solidFill>
              </a:rPr>
              <a:t>избыжать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ненужных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конфликов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r>
              <a:rPr lang="de-DE" altLang="ru-RU" sz="2200" dirty="0" smtClean="0">
                <a:solidFill>
                  <a:srgbClr val="FF0000"/>
                </a:solidFill>
              </a:rPr>
              <a:t>и </a:t>
            </a:r>
            <a:r>
              <a:rPr lang="de-DE" altLang="ru-RU" sz="2200" dirty="0" err="1">
                <a:solidFill>
                  <a:srgbClr val="FF0000"/>
                </a:solidFill>
              </a:rPr>
              <a:t>ухода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детей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из</a:t>
            </a:r>
            <a:r>
              <a:rPr lang="de-DE" altLang="ru-RU" sz="2200" dirty="0">
                <a:solidFill>
                  <a:srgbClr val="FF0000"/>
                </a:solidFill>
              </a:rPr>
              <a:t> дома, </a:t>
            </a:r>
            <a:r>
              <a:rPr lang="ru-RU" altLang="ru-RU" sz="2200" dirty="0" smtClean="0">
                <a:solidFill>
                  <a:srgbClr val="FF0000"/>
                </a:solidFill>
              </a:rPr>
              <a:t/>
            </a:r>
            <a:br>
              <a:rPr lang="ru-RU" altLang="ru-RU" sz="2200" dirty="0" smtClean="0">
                <a:solidFill>
                  <a:srgbClr val="FF0000"/>
                </a:solidFill>
              </a:rPr>
            </a:br>
            <a:r>
              <a:rPr lang="de-DE" altLang="ru-RU" sz="2200" dirty="0" err="1" smtClean="0">
                <a:solidFill>
                  <a:srgbClr val="FF0000"/>
                </a:solidFill>
              </a:rPr>
              <a:t>старайтесь</a:t>
            </a:r>
            <a:r>
              <a:rPr lang="de-DE" altLang="ru-RU" sz="2200" dirty="0" smtClean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соблюдать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следующие</a:t>
            </a:r>
            <a:r>
              <a:rPr lang="de-DE" altLang="ru-RU" sz="2200" dirty="0">
                <a:solidFill>
                  <a:srgbClr val="FF0000"/>
                </a:solidFill>
              </a:rPr>
              <a:t> </a:t>
            </a:r>
            <a:r>
              <a:rPr lang="de-DE" altLang="ru-RU" sz="2200" dirty="0" err="1">
                <a:solidFill>
                  <a:srgbClr val="FF0000"/>
                </a:solidFill>
              </a:rPr>
              <a:t>правила</a:t>
            </a:r>
            <a:r>
              <a:rPr lang="de-DE" altLang="ru-RU" sz="2200" dirty="0">
                <a:solidFill>
                  <a:srgbClr val="FF0000"/>
                </a:solidFill>
              </a:rPr>
              <a:t>:</a:t>
            </a:r>
            <a:r>
              <a:rPr lang="de-DE" altLang="ru-RU" dirty="0">
                <a:solidFill>
                  <a:srgbClr val="FF0000"/>
                </a:solidFill>
              </a:rPr>
              <a:t/>
            </a:r>
            <a:br>
              <a:rPr lang="de-DE" altLang="ru-RU" dirty="0">
                <a:solidFill>
                  <a:srgbClr val="FF0000"/>
                </a:solidFill>
              </a:rPr>
            </a:br>
            <a:r>
              <a:rPr lang="ru-RU" altLang="ru-RU" dirty="0">
                <a:solidFill>
                  <a:srgbClr val="FF0000"/>
                </a:solidFill>
              </a:rPr>
              <a:t/>
            </a:r>
            <a:br>
              <a:rPr lang="ru-RU" alt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8229600" cy="4525962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sz="1600" dirty="0" smtClean="0"/>
              <a:t>Создайте </a:t>
            </a:r>
            <a:r>
              <a:rPr lang="ru-RU" sz="1600" dirty="0"/>
              <a:t>условия, при которых подросток, имея все необходимое, все-таки должен добиваться осуществления некоторых желаний, совершать какую-то работу для получения вознаграждения. Научите ставить большие и маленькие цели, определять задачи, которые нужно решить для их достижения, а эти задачи разделять на небольшие легко осуществимые </a:t>
            </a:r>
            <a:r>
              <a:rPr lang="ru-RU" sz="1600" dirty="0" smtClean="0"/>
              <a:t>шаги.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Развивайте </a:t>
            </a:r>
            <a:r>
              <a:rPr lang="ru-RU" sz="1600" dirty="0"/>
              <a:t>в подростке уверенность, положительное отношение к себе, принятие своих качеств, особенностей, отличительных черт. Научите его эффективным моделям противостояния негативному влиянию и независимому поведению в сложных социальных ситуациях. Научите подростка не агрессивному и в то же время уверенному отстаиванию своего мнения, умению сказать </a:t>
            </a:r>
            <a:r>
              <a:rPr lang="ru-RU" sz="1600" dirty="0" smtClean="0"/>
              <a:t>нет.</a:t>
            </a:r>
          </a:p>
          <a:p>
            <a:pPr algn="just">
              <a:buFontTx/>
              <a:buChar char="-"/>
            </a:pPr>
            <a:r>
              <a:rPr lang="ru-RU" sz="1600" dirty="0"/>
              <a:t>Располагать информацией о местонахождении ребенка в течение дня;</a:t>
            </a:r>
          </a:p>
          <a:p>
            <a:pPr algn="just">
              <a:buFontTx/>
              <a:buChar char="-"/>
            </a:pPr>
            <a:r>
              <a:rPr lang="ru-RU" sz="1600" dirty="0"/>
              <a:t>Не разрешать несовершеннолетним находиться без присмотра взрослых позднее 22часов;</a:t>
            </a:r>
          </a:p>
          <a:p>
            <a:pPr algn="just">
              <a:buFontTx/>
              <a:buChar char="-"/>
            </a:pPr>
            <a:r>
              <a:rPr lang="ru-RU" sz="1600" dirty="0"/>
              <a:t>Обращать внимание на окружение своих детей, а также контактировать с его друзьями и знакомыми, знать их адреса и телефоны</a:t>
            </a:r>
            <a:r>
              <a:rPr lang="ru-RU" sz="1600" dirty="0" smtClean="0"/>
              <a:t>.</a:t>
            </a:r>
          </a:p>
          <a:p>
            <a:pPr algn="just">
              <a:buFontTx/>
              <a:buChar char="-"/>
            </a:pPr>
            <a:r>
              <a:rPr lang="ru-RU" sz="1600" dirty="0" smtClean="0"/>
              <a:t>Оставьте </a:t>
            </a:r>
            <a:r>
              <a:rPr lang="ru-RU" sz="1600" dirty="0"/>
              <a:t>дома, на видном месте информацию о работе телефонов доверия и кабинетов психолога. Объясните подростку: для чего люди ходят к психологу? Какие проблемы называют психологическими? Как обратиться к психологу</a:t>
            </a:r>
            <a:r>
              <a:rPr lang="ru-RU" sz="1600" dirty="0" smtClean="0"/>
              <a:t>?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5022" y="97274"/>
            <a:ext cx="2658086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60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Если ребенок </a:t>
            </a:r>
            <a:r>
              <a:rPr lang="ru-RU" sz="2800" dirty="0">
                <a:solidFill>
                  <a:srgbClr val="FF0000"/>
                </a:solidFill>
              </a:rPr>
              <a:t>ушел из дома</a:t>
            </a:r>
            <a:r>
              <a:rPr lang="ru-RU" sz="2800" dirty="0" smtClean="0">
                <a:solidFill>
                  <a:srgbClr val="FF0000"/>
                </a:solidFill>
              </a:rPr>
              <a:t>,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родители должны принять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следующие </a:t>
            </a:r>
            <a:r>
              <a:rPr lang="ru-RU" sz="2800" dirty="0">
                <a:solidFill>
                  <a:srgbClr val="FF0000"/>
                </a:solidFill>
              </a:rPr>
              <a:t>меры: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31711"/>
            <a:ext cx="8229600" cy="4525962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sz="1800" dirty="0" smtClean="0"/>
              <a:t>Подать </a:t>
            </a:r>
            <a:r>
              <a:rPr lang="ru-RU" sz="1800" dirty="0"/>
              <a:t>заявление в </a:t>
            </a:r>
            <a:r>
              <a:rPr lang="ru-RU" sz="1800" dirty="0" smtClean="0"/>
              <a:t>полицию;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Не </a:t>
            </a:r>
            <a:r>
              <a:rPr lang="ru-RU" sz="1800" dirty="0"/>
              <a:t>поддавайтесь панике. Для исключения несчастных случаев наведите справки в «Скорой помощи», </a:t>
            </a:r>
            <a:r>
              <a:rPr lang="ru-RU" sz="1800" dirty="0" smtClean="0"/>
              <a:t>полиции;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Опросить </a:t>
            </a:r>
            <a:r>
              <a:rPr lang="ru-RU" sz="1800" dirty="0"/>
              <a:t>всех друзей, знакомых и </a:t>
            </a:r>
            <a:r>
              <a:rPr lang="ru-RU" sz="1800" dirty="0" smtClean="0"/>
              <a:t>родственников;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Разместить </a:t>
            </a:r>
            <a:r>
              <a:rPr lang="ru-RU" sz="1800" dirty="0"/>
              <a:t>объявления о пропаже на улице, в интернете и </a:t>
            </a:r>
            <a:r>
              <a:rPr lang="ru-RU" sz="1800" dirty="0" smtClean="0"/>
              <a:t>транспорте;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Детально </a:t>
            </a:r>
            <a:r>
              <a:rPr lang="ru-RU" sz="1800" dirty="0"/>
              <a:t>исследовать все личные вещи </a:t>
            </a:r>
            <a:r>
              <a:rPr lang="ru-RU" sz="1800" dirty="0" smtClean="0"/>
              <a:t>подростка;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Психологически </a:t>
            </a:r>
            <a:r>
              <a:rPr lang="ru-RU" sz="1800" dirty="0"/>
              <a:t>настроить себя на положительные результаты поиска и всегда быть на </a:t>
            </a:r>
            <a:r>
              <a:rPr lang="ru-RU" sz="1800" dirty="0" smtClean="0"/>
              <a:t>связи;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Внимательно </a:t>
            </a:r>
            <a:r>
              <a:rPr lang="ru-RU" sz="1800" dirty="0"/>
              <a:t>проанализируйте поведение и высказывания своего ребенка за последнее время. Постарайтесь вспомнить, какие обстоятельства предшествовали его уходу. Выясните, кто видел его и общался с </a:t>
            </a:r>
            <a:r>
              <a:rPr lang="ru-RU" sz="1800" dirty="0" smtClean="0"/>
              <a:t>ним;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Соберите </a:t>
            </a:r>
            <a:r>
              <a:rPr lang="ru-RU" sz="1800" dirty="0"/>
              <a:t>сведения о его друзьях и знакомых, местах возможного пребывания, по возможности перепроверьте их. Попробуйте выяснить, о чем говорил ваш ребенок, каковы были его намерения, настроение в моменты последних встреч с друзьями, знакомыми;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431" y="97274"/>
            <a:ext cx="2658086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5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6728" y="191069"/>
            <a:ext cx="8250072" cy="5935093"/>
          </a:xfrm>
        </p:spPr>
        <p:txBody>
          <a:bodyPr/>
          <a:lstStyle/>
          <a:p>
            <a:pPr marL="25400" indent="0" algn="just">
              <a:buNone/>
            </a:pPr>
            <a:r>
              <a:rPr lang="ru-RU" sz="2000" dirty="0" smtClean="0"/>
              <a:t>	</a:t>
            </a:r>
            <a:r>
              <a:rPr lang="ru-RU" sz="2200" dirty="0" smtClean="0"/>
              <a:t>Подобные </a:t>
            </a:r>
            <a:r>
              <a:rPr lang="ru-RU" sz="2200" dirty="0"/>
              <a:t>ситуации приносят значительную психологическую травму как детям, так и родителям. </a:t>
            </a:r>
            <a:r>
              <a:rPr lang="ru-RU" sz="2200" dirty="0">
                <a:solidFill>
                  <a:srgbClr val="FF0000"/>
                </a:solidFill>
              </a:rPr>
              <a:t>Очень важно: </a:t>
            </a:r>
            <a:r>
              <a:rPr lang="ru-RU" sz="2200" i="1" u="sng" dirty="0"/>
              <a:t>Не ругать ребенка по возвращению. </a:t>
            </a:r>
            <a:endParaRPr lang="ru-RU" sz="2200" i="1" u="sng" dirty="0" smtClean="0"/>
          </a:p>
          <a:p>
            <a:pPr marL="25400" indent="0" algn="just">
              <a:buNone/>
            </a:pPr>
            <a:r>
              <a:rPr lang="ru-RU" sz="2200" dirty="0" smtClean="0"/>
              <a:t>	Как </a:t>
            </a:r>
            <a:r>
              <a:rPr lang="ru-RU" sz="2200" dirty="0"/>
              <a:t>бы ни было больно и горестно, чтобы не усугубить ситуацию покажите подростку как сильно вы его любите и что он для вас значит. Вступите в переговоры с подростком, выслушайте его и попросите выслушать вас. При разговоре будьте предельно откровенны и внимательны. Дайте подростку выговориться, не прерывайте его, не упрекайте, даже если это будут сплошные обвинения в ваш адрес. Если вы действительно виноваты, </a:t>
            </a:r>
            <a:r>
              <a:rPr lang="ru-RU" sz="2200" dirty="0" smtClean="0"/>
              <a:t>признайте </a:t>
            </a:r>
            <a:r>
              <a:rPr lang="ru-RU" sz="2200" dirty="0"/>
              <a:t>свои ошибки, попросите прощения</a:t>
            </a:r>
            <a:r>
              <a:rPr lang="ru-RU" sz="2200" dirty="0" smtClean="0"/>
              <a:t>.</a:t>
            </a:r>
          </a:p>
          <a:p>
            <a:pPr marL="25400" indent="0" algn="just">
              <a:buNone/>
            </a:pPr>
            <a:r>
              <a:rPr lang="ru-RU" sz="2200" dirty="0"/>
              <a:t>После возвращение </a:t>
            </a:r>
            <a:r>
              <a:rPr lang="ru-RU" sz="2200" dirty="0" smtClean="0"/>
              <a:t>рекомендовано обратиться за помощью к психологу. </a:t>
            </a:r>
            <a:r>
              <a:rPr lang="ru-RU" sz="2200" dirty="0"/>
              <a:t>Постарайтесь не обсуждать произошедшее и его последствия, обсуждайте лишь </a:t>
            </a:r>
            <a:r>
              <a:rPr lang="ru-RU" sz="2200" dirty="0" smtClean="0"/>
              <a:t>пути выхода </a:t>
            </a:r>
            <a:r>
              <a:rPr lang="ru-RU" sz="2200" dirty="0"/>
              <a:t>из сложившейся ситуации и варианты вашей дальнейшей жизни. </a:t>
            </a:r>
          </a:p>
        </p:txBody>
      </p:sp>
    </p:spTree>
    <p:extLst>
      <p:ext uri="{BB962C8B-B14F-4D97-AF65-F5344CB8AC3E}">
        <p14:creationId xmlns:p14="http://schemas.microsoft.com/office/powerpoint/2010/main" val="2020982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9182"/>
            <a:ext cx="8229600" cy="3835021"/>
          </a:xfrm>
        </p:spPr>
        <p:txBody>
          <a:bodyPr/>
          <a:lstStyle/>
          <a:p>
            <a:r>
              <a:rPr lang="en-US" altLang="ru-RU" sz="2800" b="1" dirty="0">
                <a:solidFill>
                  <a:srgbClr val="800000"/>
                </a:solidFill>
              </a:rPr>
              <a:t>Если маленькому ребенку необходим, прежде всего, хороший уход, обеспечение безопасности в окружающем мире, контроль, то с подростком</a:t>
            </a:r>
            <a:r>
              <a:rPr lang="en-US" altLang="ru-RU" sz="2800" b="1" dirty="0">
                <a:solidFill>
                  <a:srgbClr val="FF0000"/>
                </a:solidFill>
              </a:rPr>
              <a:t> родительская </a:t>
            </a:r>
            <a:r>
              <a:rPr lang="de-DE" altLang="ru-RU" sz="2800" b="1" dirty="0">
                <a:solidFill>
                  <a:srgbClr val="FF0000"/>
                </a:solidFill>
              </a:rPr>
              <a:t>любовь проявляется в принятии и поддержке его  как личности, самостоятельной и индивидуальной, способной нести ответственность за свою жизнь</a:t>
            </a:r>
            <a:r>
              <a:rPr lang="de-DE" altLang="ru-RU" sz="2800" dirty="0">
                <a:solidFill>
                  <a:srgbClr val="FF0000"/>
                </a:solidFill>
              </a:rPr>
              <a:t>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107977"/>
            <a:ext cx="8939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Три шага, которые НУЖНО предпринять в этом направлении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773" y="5131558"/>
            <a:ext cx="87755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Не делайте за ребенка то, что он сможет сделать за себя САМ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Научиться принимать решения ребенка, если они соответствуют здоровому развитию личности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B050"/>
                </a:solidFill>
              </a:rPr>
              <a:t>Изменить некоторые мысли или убеждения в отношении своего ребенка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1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583" y="122830"/>
            <a:ext cx="2662077" cy="18560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375" y="600501"/>
            <a:ext cx="6605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ru-RU" sz="2400" b="1" dirty="0">
                <a:solidFill>
                  <a:srgbClr val="800000"/>
                </a:solidFill>
              </a:rPr>
              <a:t>В современных психологических теориях </a:t>
            </a:r>
            <a:br>
              <a:rPr lang="en-US" altLang="ru-RU" sz="2400" b="1" dirty="0">
                <a:solidFill>
                  <a:srgbClr val="800000"/>
                </a:solidFill>
              </a:rPr>
            </a:br>
            <a:r>
              <a:rPr lang="en-US" altLang="ru-RU" sz="2400" b="1" dirty="0" err="1">
                <a:solidFill>
                  <a:srgbClr val="800000"/>
                </a:solidFill>
              </a:rPr>
              <a:t>побег</a:t>
            </a:r>
            <a:r>
              <a:rPr lang="en-US" altLang="ru-RU" sz="2400" b="1" dirty="0">
                <a:solidFill>
                  <a:srgbClr val="800000"/>
                </a:solidFill>
              </a:rPr>
              <a:t> из дома </a:t>
            </a:r>
            <a:r>
              <a:rPr lang="en-US" altLang="ru-RU" sz="2400" b="1" dirty="0" err="1">
                <a:solidFill>
                  <a:srgbClr val="800000"/>
                </a:solidFill>
              </a:rPr>
              <a:t>рассматривается</a:t>
            </a:r>
            <a:r>
              <a:rPr lang="en-US" altLang="ru-RU" sz="2400" b="1" dirty="0">
                <a:solidFill>
                  <a:srgbClr val="800000"/>
                </a:solidFill>
              </a:rPr>
              <a:t> </a:t>
            </a:r>
            <a:r>
              <a:rPr lang="en-US" altLang="ru-RU" sz="2400" b="1" dirty="0" err="1">
                <a:solidFill>
                  <a:srgbClr val="800000"/>
                </a:solidFill>
              </a:rPr>
              <a:t>как</a:t>
            </a:r>
            <a:r>
              <a:rPr lang="en-US" altLang="ru-RU" sz="2400" b="1" dirty="0">
                <a:solidFill>
                  <a:srgbClr val="800000"/>
                </a:solidFill>
              </a:rPr>
              <a:t> </a:t>
            </a:r>
            <a:r>
              <a:rPr lang="en-US" altLang="ru-RU" sz="2400" b="1" dirty="0" err="1">
                <a:solidFill>
                  <a:srgbClr val="800000"/>
                </a:solidFill>
              </a:rPr>
              <a:t>один</a:t>
            </a:r>
            <a:r>
              <a:rPr lang="en-US" altLang="ru-RU" sz="2400" b="1" dirty="0">
                <a:solidFill>
                  <a:srgbClr val="800000"/>
                </a:solidFill>
              </a:rPr>
              <a:t> </a:t>
            </a:r>
            <a:br>
              <a:rPr lang="en-US" altLang="ru-RU" sz="2400" b="1" dirty="0">
                <a:solidFill>
                  <a:srgbClr val="800000"/>
                </a:solidFill>
              </a:rPr>
            </a:br>
            <a:r>
              <a:rPr lang="en-US" altLang="ru-RU" sz="2400" b="1" dirty="0">
                <a:solidFill>
                  <a:srgbClr val="800000"/>
                </a:solidFill>
              </a:rPr>
              <a:t>из </a:t>
            </a:r>
            <a:r>
              <a:rPr lang="en-US" altLang="ru-RU" sz="2400" b="1" dirty="0" err="1">
                <a:solidFill>
                  <a:srgbClr val="800000"/>
                </a:solidFill>
              </a:rPr>
              <a:t>способов</a:t>
            </a:r>
            <a:r>
              <a:rPr lang="en-US" altLang="ru-RU" sz="2400" b="1" dirty="0">
                <a:solidFill>
                  <a:srgbClr val="800000"/>
                </a:solidFill>
              </a:rPr>
              <a:t> </a:t>
            </a:r>
            <a:r>
              <a:rPr lang="en-US" altLang="ru-RU" sz="2400" b="1" dirty="0" err="1">
                <a:solidFill>
                  <a:srgbClr val="800000"/>
                </a:solidFill>
              </a:rPr>
              <a:t>защитного</a:t>
            </a:r>
            <a:r>
              <a:rPr lang="en-US" altLang="ru-RU" sz="2400" b="1" dirty="0">
                <a:solidFill>
                  <a:srgbClr val="800000"/>
                </a:solidFill>
              </a:rPr>
              <a:t> </a:t>
            </a:r>
            <a:r>
              <a:rPr lang="en-US" altLang="ru-RU" sz="2400" b="1" dirty="0" err="1">
                <a:solidFill>
                  <a:srgbClr val="800000"/>
                </a:solidFill>
              </a:rPr>
              <a:t>поведения</a:t>
            </a:r>
            <a:r>
              <a:rPr lang="en-US" altLang="ru-RU" sz="2400" b="1" dirty="0">
                <a:solidFill>
                  <a:srgbClr val="800000"/>
                </a:solidFill>
              </a:rPr>
              <a:t>.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2012" y="2429301"/>
            <a:ext cx="855714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</a:pPr>
            <a:r>
              <a:rPr lang="en-US" altLang="ru-RU" sz="2400" b="1" i="1" dirty="0">
                <a:solidFill>
                  <a:srgbClr val="280099"/>
                </a:solidFill>
              </a:rPr>
              <a:t>Побег из дома — </a:t>
            </a:r>
          </a:p>
          <a:p>
            <a:pPr algn="just">
              <a:buClrTx/>
              <a:buFontTx/>
              <a:buNone/>
            </a:pPr>
            <a:r>
              <a:rPr lang="en-US" altLang="ru-RU" sz="2400" b="1" i="1" dirty="0" err="1">
                <a:solidFill>
                  <a:srgbClr val="280099"/>
                </a:solidFill>
              </a:rPr>
              <a:t>это</a:t>
            </a:r>
            <a:r>
              <a:rPr lang="en-US" altLang="ru-RU" sz="2400" b="1" i="1" dirty="0">
                <a:solidFill>
                  <a:srgbClr val="280099"/>
                </a:solidFill>
              </a:rPr>
              <a:t> не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только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регрессия</a:t>
            </a:r>
            <a:r>
              <a:rPr lang="en-US" altLang="ru-RU" sz="2400" b="1" i="1" dirty="0">
                <a:solidFill>
                  <a:srgbClr val="280099"/>
                </a:solidFill>
              </a:rPr>
              <a:t> к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ранним</a:t>
            </a:r>
            <a:r>
              <a:rPr lang="en-US" altLang="ru-RU" sz="2400" b="1" i="1" dirty="0">
                <a:solidFill>
                  <a:srgbClr val="280099"/>
                </a:solidFill>
              </a:rPr>
              <a:t>,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примитивным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формам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защитного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поведения</a:t>
            </a:r>
            <a:r>
              <a:rPr lang="en-US" altLang="ru-RU" sz="2400" b="1" i="1" dirty="0">
                <a:solidFill>
                  <a:srgbClr val="280099"/>
                </a:solidFill>
              </a:rPr>
              <a:t>: прежде всего –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глобальная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катастрофа</a:t>
            </a:r>
            <a:r>
              <a:rPr lang="en-US" altLang="ru-RU" sz="2400" b="1" i="1" dirty="0">
                <a:solidFill>
                  <a:srgbClr val="280099"/>
                </a:solidFill>
              </a:rPr>
              <a:t> в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масштабах</a:t>
            </a:r>
            <a:r>
              <a:rPr lang="en-US" altLang="ru-RU" sz="2400" b="1" i="1" dirty="0">
                <a:solidFill>
                  <a:srgbClr val="280099"/>
                </a:solidFill>
              </a:rPr>
              <a:t> </a:t>
            </a:r>
            <a:r>
              <a:rPr lang="en-US" altLang="ru-RU" sz="2400" b="1" i="1" dirty="0" err="1">
                <a:solidFill>
                  <a:srgbClr val="280099"/>
                </a:solidFill>
              </a:rPr>
              <a:t>личности</a:t>
            </a:r>
            <a:r>
              <a:rPr lang="en-US" altLang="ru-RU" sz="2400" b="1" i="1" dirty="0">
                <a:solidFill>
                  <a:srgbClr val="280099"/>
                </a:solidFill>
              </a:rPr>
              <a:t> подростка.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2831" y="4583737"/>
            <a:ext cx="90211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Tx/>
              <a:buFontTx/>
              <a:buNone/>
            </a:pPr>
            <a:r>
              <a:rPr lang="en-US" altLang="ru-RU" sz="3200" b="1" i="1" dirty="0">
                <a:solidFill>
                  <a:srgbClr val="FF0000"/>
                </a:solidFill>
              </a:rPr>
              <a:t>Побег — </a:t>
            </a:r>
          </a:p>
          <a:p>
            <a:pPr algn="ctr">
              <a:buClrTx/>
              <a:buFontTx/>
              <a:buNone/>
            </a:pPr>
            <a:r>
              <a:rPr lang="en-US" altLang="ru-RU" sz="3200" b="1" i="1" dirty="0" err="1">
                <a:solidFill>
                  <a:srgbClr val="FF0000"/>
                </a:solidFill>
              </a:rPr>
              <a:t>это</a:t>
            </a:r>
            <a:r>
              <a:rPr lang="en-US" altLang="ru-RU" sz="3200" b="1" i="1" dirty="0">
                <a:solidFill>
                  <a:srgbClr val="FF0000"/>
                </a:solidFill>
              </a:rPr>
              <a:t> событие, </a:t>
            </a:r>
            <a:r>
              <a:rPr lang="en-US" altLang="ru-RU" sz="3200" b="1" i="1" dirty="0" err="1">
                <a:solidFill>
                  <a:srgbClr val="FF0000"/>
                </a:solidFill>
              </a:rPr>
              <a:t>изменяющее</a:t>
            </a:r>
            <a:r>
              <a:rPr lang="en-US" altLang="ru-RU" sz="3200" b="1" i="1" dirty="0">
                <a:solidFill>
                  <a:srgbClr val="FF0000"/>
                </a:solidFill>
              </a:rPr>
              <a:t> </a:t>
            </a:r>
            <a:r>
              <a:rPr lang="en-US" altLang="ru-RU" sz="3200" b="1" i="1" dirty="0" err="1">
                <a:solidFill>
                  <a:srgbClr val="FF0000"/>
                </a:solidFill>
              </a:rPr>
              <a:t>жизнь</a:t>
            </a:r>
            <a:r>
              <a:rPr lang="en-US" altLang="ru-RU" sz="3200" b="1" i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74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7672" y="191069"/>
            <a:ext cx="6564573" cy="5935093"/>
          </a:xfrm>
        </p:spPr>
        <p:txBody>
          <a:bodyPr/>
          <a:lstStyle/>
          <a:p>
            <a:pPr marL="25400" indent="0" algn="just">
              <a:buNone/>
            </a:pPr>
            <a:r>
              <a:rPr lang="ru-RU" sz="2000" dirty="0" smtClean="0"/>
              <a:t>	Обнимайте чаще ваших детей</a:t>
            </a:r>
            <a:r>
              <a:rPr lang="ru-RU" sz="2000" dirty="0"/>
              <a:t>, ведь </a:t>
            </a:r>
            <a:r>
              <a:rPr lang="ru-RU" sz="2000" dirty="0" smtClean="0"/>
              <a:t>каждому из нас, как минимум, </a:t>
            </a:r>
            <a:r>
              <a:rPr lang="ru-RU" sz="2000" dirty="0"/>
              <a:t>для хорошего самочувствия ежедневно необходимы </a:t>
            </a:r>
            <a:r>
              <a:rPr lang="ru-RU" sz="2000" dirty="0">
                <a:solidFill>
                  <a:srgbClr val="FF0000"/>
                </a:solidFill>
              </a:rPr>
              <a:t>объятия. </a:t>
            </a:r>
            <a:r>
              <a:rPr lang="ru-RU" sz="2000" dirty="0"/>
              <a:t>Известный американский психотерапевт Вирджиния Сатир, более известная как "Мать Семейной терапии", утверждала: "Нам нужно четыре объятия в день для выживания. Восемь объятий в день для поддержания нашего здоровья и хорошего самочувствия. Нам нужно 12 объятий в день для роста и чувства собственного достоинства". Искренние и теплые объятия положительно влияют на общее эмоциональное и психологическое состояние. Во время дружеских объятий люди обмениваются энергией, душевным теплом. "</a:t>
            </a:r>
            <a:r>
              <a:rPr lang="ru-RU" sz="2000" dirty="0" err="1"/>
              <a:t>Обнимашки</a:t>
            </a:r>
            <a:r>
              <a:rPr lang="ru-RU" sz="2000" dirty="0"/>
              <a:t>" дарят чувство защищенности, психологического комфорта и любви, они помогают устанавливать позитивные контакты с людьми</a:t>
            </a:r>
            <a:r>
              <a:rPr lang="ru-RU" sz="2000" dirty="0" smtClean="0"/>
              <a:t>. Принимайте и любите своих детей такими, какие они есть! Только Ваша любовь, помощь и поддержка дают детям крылья!!!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6784" y="191069"/>
            <a:ext cx="2658086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40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/>
        </p:nvSpPr>
        <p:spPr>
          <a:xfrm>
            <a:off x="611187" y="188912"/>
            <a:ext cx="7777162" cy="6035675"/>
          </a:xfrm>
          <a:prstGeom prst="rect">
            <a:avLst/>
          </a:prstGeom>
          <a:blipFill rotWithShape="1">
            <a:blip r:embed="rId4">
              <a:alphaModFix amt="84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3000"/>
              <a:buFont typeface="Arial"/>
              <a:buNone/>
            </a:pP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ПОМНИТЕ!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3000"/>
              <a:buFont typeface="Arial"/>
              <a:buNone/>
            </a:pP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Ваш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ребёнок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не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сможет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самостоятельно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преодолеть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трудности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без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3000" b="1" i="0" u="none" dirty="0" err="1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Вашей</a:t>
            </a: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 ЛЮБВИ и ПОНИМАНИЯ!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endParaRPr sz="3000" b="1" i="0" u="none" dirty="0">
              <a:solidFill>
                <a:srgbClr val="00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ts val="3000"/>
              <a:buFont typeface="Arial"/>
              <a:buNone/>
            </a:pPr>
            <a:r>
              <a:rPr lang="en-US" sz="3000" b="1" i="0" u="none" dirty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ВНИМАНИЕ!</a:t>
            </a:r>
            <a:endParaRPr dirty="0"/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76600" y="2852737"/>
            <a:ext cx="2786062" cy="271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770" y="177421"/>
            <a:ext cx="2348890" cy="1583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773" y="177421"/>
            <a:ext cx="7397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1600" b="1" dirty="0" smtClean="0">
                <a:solidFill>
                  <a:srgbClr val="C00000"/>
                </a:solidFill>
              </a:rPr>
              <a:t>Бродяжничество несовершеннолетних определяется </a:t>
            </a:r>
            <a:r>
              <a:rPr lang="ru-RU" sz="1600" b="1" dirty="0">
                <a:solidFill>
                  <a:srgbClr val="C00000"/>
                </a:solidFill>
              </a:rPr>
              <a:t>отсутствием ресурсов необходимых для полноценной социализации </a:t>
            </a:r>
            <a:r>
              <a:rPr lang="ru-RU" sz="1600" b="1" dirty="0" smtClean="0">
                <a:solidFill>
                  <a:srgbClr val="C00000"/>
                </a:solidFill>
              </a:rPr>
              <a:t>личности. 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1600" b="1" u="sng" dirty="0" smtClean="0">
                <a:solidFill>
                  <a:srgbClr val="C00000"/>
                </a:solidFill>
              </a:rPr>
              <a:t>Этапы формирования бродяжничества </a:t>
            </a:r>
            <a:endParaRPr lang="ru-RU" sz="1600" b="1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421" y="1935061"/>
            <a:ext cx="89802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1600" b="1" dirty="0">
                <a:solidFill>
                  <a:srgbClr val="6B0094"/>
                </a:solidFill>
              </a:rPr>
              <a:t>1 этап - начало уходов из </a:t>
            </a:r>
            <a:r>
              <a:rPr lang="en-US" altLang="ru-RU" sz="1600" b="1" dirty="0" smtClean="0">
                <a:solidFill>
                  <a:srgbClr val="6B0094"/>
                </a:solidFill>
              </a:rPr>
              <a:t>дома</a:t>
            </a:r>
            <a:r>
              <a:rPr lang="ru-RU" altLang="ru-RU" sz="1600" b="1" dirty="0" smtClean="0">
                <a:solidFill>
                  <a:srgbClr val="6B0094"/>
                </a:solidFill>
              </a:rPr>
              <a:t> (часто кратковременный)</a:t>
            </a:r>
          </a:p>
          <a:p>
            <a:pPr algn="just"/>
            <a:r>
              <a:rPr lang="en-US" altLang="ru-RU" sz="1600" dirty="0">
                <a:solidFill>
                  <a:srgbClr val="6B0094"/>
                </a:solidFill>
              </a:rPr>
              <a:t/>
            </a:r>
            <a:br>
              <a:rPr lang="en-US" altLang="ru-RU" sz="1600" dirty="0">
                <a:solidFill>
                  <a:srgbClr val="6B0094"/>
                </a:solidFill>
              </a:rPr>
            </a:br>
            <a:r>
              <a:rPr lang="ru-RU" altLang="ru-RU" sz="1600" dirty="0">
                <a:solidFill>
                  <a:srgbClr val="6B0094"/>
                </a:solidFill>
              </a:rPr>
              <a:t>О</a:t>
            </a:r>
            <a:r>
              <a:rPr lang="en-US" altLang="ru-RU" sz="1600" dirty="0" smtClean="0">
                <a:solidFill>
                  <a:srgbClr val="6B0094"/>
                </a:solidFill>
              </a:rPr>
              <a:t>бычно </a:t>
            </a:r>
            <a:r>
              <a:rPr lang="en-US" altLang="ru-RU" sz="1600" dirty="0">
                <a:solidFill>
                  <a:srgbClr val="6B0094"/>
                </a:solidFill>
              </a:rPr>
              <a:t>является реакцией на внешний раздражитель. Несовершеннолетний уходит из дома во время ссоры родителей или после физического наказания, не идет на занятия в школу, а слоняется по улицам в тот день, когда предстоит урок учителя, с которым установились конфликтные отношения, уходит из школы, где у него не установились товарищеские отношения.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5534" y="4020809"/>
            <a:ext cx="873456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1600" b="1" dirty="0">
                <a:solidFill>
                  <a:srgbClr val="6B0094"/>
                </a:solidFill>
              </a:rPr>
              <a:t>2 этап - фиксированные </a:t>
            </a:r>
            <a:r>
              <a:rPr lang="en-US" altLang="ru-RU" sz="1600" b="1" dirty="0" smtClean="0">
                <a:solidFill>
                  <a:srgbClr val="6B0094"/>
                </a:solidFill>
              </a:rPr>
              <a:t>уходы</a:t>
            </a:r>
            <a:endParaRPr lang="ru-RU" altLang="ru-RU" sz="1600" b="1" dirty="0" smtClean="0">
              <a:solidFill>
                <a:srgbClr val="6B0094"/>
              </a:solidFill>
            </a:endParaRPr>
          </a:p>
          <a:p>
            <a:pPr algn="just"/>
            <a:r>
              <a:rPr lang="en-US" altLang="ru-RU" b="1" dirty="0">
                <a:solidFill>
                  <a:srgbClr val="6B0094"/>
                </a:solidFill>
              </a:rPr>
              <a:t/>
            </a:r>
            <a:br>
              <a:rPr lang="en-US" altLang="ru-RU" b="1" dirty="0">
                <a:solidFill>
                  <a:srgbClr val="6B0094"/>
                </a:solidFill>
              </a:rPr>
            </a:br>
            <a:r>
              <a:rPr lang="en-US" altLang="ru-RU" sz="1600" dirty="0">
                <a:solidFill>
                  <a:srgbClr val="6B0094"/>
                </a:solidFill>
              </a:rPr>
              <a:t>мотивы которых не сразу понятны и психологически не всегда объяснимы. На этом этапе уходы учащаются и возникают по незначительному поводу (небольшое замечание, плохо подготовленное домашнее задание, ожидание неприятной встречи, представление о возможности посетить интересное место и т.п). </a:t>
            </a:r>
            <a:endParaRPr lang="ru-RU" altLang="ru-RU" sz="1600" dirty="0" smtClean="0">
              <a:solidFill>
                <a:srgbClr val="6B0094"/>
              </a:solidFill>
            </a:endParaRPr>
          </a:p>
          <a:p>
            <a:pPr algn="just"/>
            <a:endParaRPr lang="ru-RU" altLang="ru-RU" sz="1600" dirty="0" smtClean="0">
              <a:solidFill>
                <a:srgbClr val="6B0094"/>
              </a:solidFill>
            </a:endParaRPr>
          </a:p>
          <a:p>
            <a:pPr algn="just"/>
            <a:r>
              <a:rPr lang="en-US" altLang="ru-RU" sz="1600" b="1" dirty="0" err="1" smtClean="0">
                <a:solidFill>
                  <a:srgbClr val="C00000"/>
                </a:solidFill>
              </a:rPr>
              <a:t>Многие</a:t>
            </a:r>
            <a:r>
              <a:rPr lang="en-US" altLang="ru-RU" sz="1600" b="1" dirty="0" smtClean="0">
                <a:solidFill>
                  <a:srgbClr val="C00000"/>
                </a:solidFill>
              </a:rPr>
              <a:t> </a:t>
            </a:r>
            <a:r>
              <a:rPr lang="en-US" altLang="ru-RU" sz="1600" b="1" dirty="0">
                <a:solidFill>
                  <a:srgbClr val="C00000"/>
                </a:solidFill>
              </a:rPr>
              <a:t>случайные обстоятельства (приезд родственников, передача нового кинофильма по телевидению, какое-либо школьное событие) могут остановить подростка. 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05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2955" y="4640239"/>
            <a:ext cx="85980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2000" b="1" dirty="0">
                <a:solidFill>
                  <a:srgbClr val="6B0094"/>
                </a:solidFill>
              </a:rPr>
              <a:t>3 этап - </a:t>
            </a:r>
            <a:r>
              <a:rPr lang="en-US" altLang="ru-RU" sz="2000" b="1" dirty="0" err="1">
                <a:solidFill>
                  <a:srgbClr val="6B0094"/>
                </a:solidFill>
              </a:rPr>
              <a:t>истинно</a:t>
            </a:r>
            <a:r>
              <a:rPr lang="en-US" altLang="ru-RU" sz="2000" b="1" dirty="0">
                <a:solidFill>
                  <a:srgbClr val="6B0094"/>
                </a:solidFill>
              </a:rPr>
              <a:t> </a:t>
            </a:r>
            <a:r>
              <a:rPr lang="en-US" altLang="ru-RU" sz="2000" b="1" dirty="0" err="1">
                <a:solidFill>
                  <a:srgbClr val="6B0094"/>
                </a:solidFill>
              </a:rPr>
              <a:t>патологический</a:t>
            </a:r>
            <a:r>
              <a:rPr lang="en-US" altLang="ru-RU" sz="1600" dirty="0">
                <a:solidFill>
                  <a:srgbClr val="6B0094"/>
                </a:solidFill>
              </a:rPr>
              <a:t>, </a:t>
            </a:r>
            <a:r>
              <a:rPr lang="en-US" altLang="ru-RU" dirty="0">
                <a:solidFill>
                  <a:srgbClr val="6B0094"/>
                </a:solidFill>
              </a:rPr>
              <a:t/>
            </a:r>
            <a:br>
              <a:rPr lang="en-US" altLang="ru-RU" dirty="0">
                <a:solidFill>
                  <a:srgbClr val="6B0094"/>
                </a:solidFill>
              </a:rPr>
            </a:br>
            <a:r>
              <a:rPr lang="en-US" altLang="ru-RU" sz="1800" dirty="0">
                <a:solidFill>
                  <a:srgbClr val="6B0094"/>
                </a:solidFill>
              </a:rPr>
              <a:t>уходы и бродяжничество становятся непреодолимыми, импульсивными, ребенок или подросток не в силах им противостоять. Начало третьего этапа обычно характеризуется нарастанием количества и длительности уходов, большинство </a:t>
            </a:r>
            <a:br>
              <a:rPr lang="en-US" altLang="ru-RU" sz="1800" dirty="0">
                <a:solidFill>
                  <a:srgbClr val="6B0094"/>
                </a:solidFill>
              </a:rPr>
            </a:br>
            <a:r>
              <a:rPr lang="en-US" altLang="ru-RU" sz="1800" dirty="0">
                <a:solidFill>
                  <a:srgbClr val="6B0094"/>
                </a:solidFill>
              </a:rPr>
              <a:t>из которых носят импульсивный, неконтролируемый характер, склонность к бродяжничеству сохраняется и в зрелом возрасте.</a:t>
            </a:r>
            <a:endParaRPr lang="ru-RU" sz="1800" dirty="0">
              <a:solidFill>
                <a:srgbClr val="6B0094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50" y="387328"/>
            <a:ext cx="7029166" cy="4125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109181"/>
            <a:ext cx="2652627" cy="178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93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109181"/>
            <a:ext cx="2652627" cy="1787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68490"/>
            <a:ext cx="73288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altLang="ru-RU" sz="2000" b="1" dirty="0">
                <a:solidFill>
                  <a:srgbClr val="FF0000"/>
                </a:solidFill>
              </a:rPr>
              <a:t>Основными социально-психологическими </a:t>
            </a:r>
            <a:br>
              <a:rPr lang="de-DE" altLang="ru-RU" sz="2000" b="1" dirty="0">
                <a:solidFill>
                  <a:srgbClr val="FF0000"/>
                </a:solidFill>
              </a:rPr>
            </a:br>
            <a:r>
              <a:rPr lang="de-DE" altLang="ru-RU" sz="2000" b="1" dirty="0">
                <a:solidFill>
                  <a:srgbClr val="FF0000"/>
                </a:solidFill>
              </a:rPr>
              <a:t>и индивидуально-психологическими характеристиками</a:t>
            </a:r>
            <a:br>
              <a:rPr lang="de-DE" altLang="ru-RU" sz="2000" b="1" dirty="0">
                <a:solidFill>
                  <a:srgbClr val="FF0000"/>
                </a:solidFill>
              </a:rPr>
            </a:br>
            <a:r>
              <a:rPr lang="de-DE" altLang="ru-RU" sz="2000" b="1" dirty="0">
                <a:solidFill>
                  <a:srgbClr val="FF0000"/>
                </a:solidFill>
              </a:rPr>
              <a:t> </a:t>
            </a:r>
            <a:r>
              <a:rPr lang="de-DE" altLang="ru-RU" sz="2000" b="1" dirty="0" smtClean="0">
                <a:solidFill>
                  <a:srgbClr val="FF0000"/>
                </a:solidFill>
              </a:rPr>
              <a:t>подростков</a:t>
            </a:r>
            <a:r>
              <a:rPr lang="ru-RU" altLang="ru-RU" sz="2000" b="1" dirty="0">
                <a:solidFill>
                  <a:srgbClr val="FF0000"/>
                </a:solidFill>
              </a:rPr>
              <a:t>,</a:t>
            </a:r>
            <a:r>
              <a:rPr lang="de-DE" altLang="ru-RU" sz="2000" b="1" dirty="0" smtClean="0">
                <a:solidFill>
                  <a:srgbClr val="FF0000"/>
                </a:solidFill>
              </a:rPr>
              <a:t> </a:t>
            </a:r>
            <a:r>
              <a:rPr lang="de-DE" altLang="ru-RU" sz="2000" b="1" dirty="0">
                <a:solidFill>
                  <a:srgbClr val="FF0000"/>
                </a:solidFill>
              </a:rPr>
              <a:t>совершающих побеги и уходы, выступают: 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0251" y="1897038"/>
            <a:ext cx="85571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altLang="ru-RU" sz="1800" b="1" dirty="0">
                <a:solidFill>
                  <a:srgbClr val="C5000B"/>
                </a:solidFill>
              </a:rPr>
              <a:t>Дисфункция детско-родительских взаимоотношений</a:t>
            </a:r>
            <a:r>
              <a:rPr lang="de-DE" altLang="ru-RU" sz="1800" b="1" dirty="0" smtClean="0"/>
              <a:t>.</a:t>
            </a:r>
            <a:r>
              <a:rPr lang="de-DE" altLang="ru-RU" sz="1800" b="1" dirty="0"/>
              <a:t/>
            </a:r>
            <a:br>
              <a:rPr lang="de-DE" altLang="ru-RU" sz="1800" b="1" dirty="0"/>
            </a:br>
            <a:r>
              <a:rPr lang="de-DE" altLang="ru-RU" sz="1800" dirty="0">
                <a:solidFill>
                  <a:srgbClr val="4700B8"/>
                </a:solidFill>
              </a:rPr>
              <a:t> Она отражается на всех сферах коммуникации </a:t>
            </a:r>
            <a:r>
              <a:rPr lang="de-DE" altLang="ru-RU" sz="1800" dirty="0" err="1">
                <a:solidFill>
                  <a:srgbClr val="4700B8"/>
                </a:solidFill>
              </a:rPr>
              <a:t>личности</a:t>
            </a:r>
            <a:r>
              <a:rPr lang="de-DE" altLang="ru-RU" sz="1800" dirty="0" smtClean="0">
                <a:solidFill>
                  <a:srgbClr val="4700B8"/>
                </a:solidFill>
              </a:rPr>
              <a:t>: </a:t>
            </a:r>
            <a:r>
              <a:rPr lang="de-DE" altLang="ru-RU" sz="1800" dirty="0">
                <a:solidFill>
                  <a:srgbClr val="4700B8"/>
                </a:solidFill>
              </a:rPr>
              <a:t>в неудовлетворенности подростков - бродяг своими </a:t>
            </a:r>
            <a:r>
              <a:rPr lang="de-DE" altLang="ru-RU" sz="1800" dirty="0" err="1">
                <a:solidFill>
                  <a:srgbClr val="4700B8"/>
                </a:solidFill>
              </a:rPr>
              <a:t>социальными</a:t>
            </a:r>
            <a:r>
              <a:rPr lang="de-DE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контактами</a:t>
            </a:r>
            <a:r>
              <a:rPr lang="de-DE" altLang="ru-RU" sz="1800" dirty="0" smtClean="0">
                <a:solidFill>
                  <a:srgbClr val="4700B8"/>
                </a:solidFill>
              </a:rPr>
              <a:t>.</a:t>
            </a:r>
            <a:endParaRPr lang="ru-RU" altLang="ru-RU" sz="1800" dirty="0">
              <a:solidFill>
                <a:srgbClr val="4700B8"/>
              </a:solidFill>
            </a:endParaRPr>
          </a:p>
          <a:p>
            <a:pPr algn="just"/>
            <a:endParaRPr lang="ru-RU" altLang="ru-RU" sz="1800" b="1" dirty="0" smtClean="0">
              <a:solidFill>
                <a:srgbClr val="4700B8"/>
              </a:solidFill>
            </a:endParaRPr>
          </a:p>
          <a:p>
            <a:pPr algn="just"/>
            <a:r>
              <a:rPr lang="de-DE" altLang="ru-RU" sz="1800" b="1" dirty="0" err="1" smtClean="0">
                <a:solidFill>
                  <a:srgbClr val="C5000B"/>
                </a:solidFill>
              </a:rPr>
              <a:t>Закрепление</a:t>
            </a:r>
            <a:r>
              <a:rPr lang="de-DE" altLang="ru-RU" sz="1800" b="1" dirty="0" smtClean="0">
                <a:solidFill>
                  <a:srgbClr val="C5000B"/>
                </a:solidFill>
              </a:rPr>
              <a:t> </a:t>
            </a:r>
            <a:r>
              <a:rPr lang="de-DE" altLang="ru-RU" sz="1800" b="1" dirty="0">
                <a:solidFill>
                  <a:srgbClr val="C5000B"/>
                </a:solidFill>
              </a:rPr>
              <a:t>инфантильных форм поведения,</a:t>
            </a:r>
            <a:br>
              <a:rPr lang="de-DE" altLang="ru-RU" sz="1800" b="1" dirty="0">
                <a:solidFill>
                  <a:srgbClr val="C5000B"/>
                </a:solidFill>
              </a:rPr>
            </a:br>
            <a:r>
              <a:rPr lang="de-DE" altLang="ru-RU" sz="1800" dirty="0">
                <a:solidFill>
                  <a:srgbClr val="4700B8"/>
                </a:solidFill>
              </a:rPr>
              <a:t> проявлением которых являются: несформированность эмоционально-волевой регуляции, отсутствие адекватных представлений о себе, заниженный уровень самооценки, отсутствие ориентации </a:t>
            </a:r>
            <a:r>
              <a:rPr lang="de-DE" altLang="ru-RU" sz="1800" dirty="0" err="1">
                <a:solidFill>
                  <a:srgbClr val="4700B8"/>
                </a:solidFill>
              </a:rPr>
              <a:t>на</a:t>
            </a:r>
            <a:r>
              <a:rPr lang="de-DE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будущее</a:t>
            </a:r>
            <a:r>
              <a:rPr lang="ru-RU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smtClean="0">
                <a:solidFill>
                  <a:srgbClr val="4700B8"/>
                </a:solidFill>
              </a:rPr>
              <a:t>у </a:t>
            </a:r>
            <a:r>
              <a:rPr lang="de-DE" altLang="ru-RU" sz="1800" dirty="0">
                <a:solidFill>
                  <a:srgbClr val="4700B8"/>
                </a:solidFill>
              </a:rPr>
              <a:t>подростков, совершающих побеги и уходы, способствует ярко выраженная фрустрированная потребность быть любимым и </a:t>
            </a:r>
            <a:r>
              <a:rPr lang="de-DE" altLang="ru-RU" sz="1800" dirty="0" err="1">
                <a:solidFill>
                  <a:srgbClr val="4700B8"/>
                </a:solidFill>
              </a:rPr>
              <a:t>нужным</a:t>
            </a:r>
            <a:r>
              <a:rPr lang="de-DE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smtClean="0">
                <a:solidFill>
                  <a:srgbClr val="4700B8"/>
                </a:solidFill>
              </a:rPr>
              <a:t>в </a:t>
            </a:r>
            <a:r>
              <a:rPr lang="de-DE" altLang="ru-RU" sz="1800" dirty="0" err="1">
                <a:solidFill>
                  <a:srgbClr val="4700B8"/>
                </a:solidFill>
              </a:rPr>
              <a:t>своей</a:t>
            </a:r>
            <a:r>
              <a:rPr lang="de-DE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семье</a:t>
            </a:r>
            <a:r>
              <a:rPr lang="de-DE" altLang="ru-RU" sz="1800" dirty="0" smtClean="0">
                <a:solidFill>
                  <a:srgbClr val="4700B8"/>
                </a:solidFill>
              </a:rPr>
              <a:t>.</a:t>
            </a:r>
            <a:endParaRPr lang="ru-RU" altLang="ru-RU" sz="1800" dirty="0" smtClean="0">
              <a:solidFill>
                <a:srgbClr val="4700B8"/>
              </a:solidFill>
            </a:endParaRPr>
          </a:p>
          <a:p>
            <a:pPr algn="just"/>
            <a:endParaRPr lang="ru-RU" altLang="ru-RU" sz="1800" dirty="0" smtClean="0">
              <a:solidFill>
                <a:srgbClr val="4700B8"/>
              </a:solidFill>
            </a:endParaRPr>
          </a:p>
          <a:p>
            <a:pPr algn="just"/>
            <a:r>
              <a:rPr lang="de-DE" altLang="ru-RU" sz="1800" b="1" dirty="0" err="1" smtClean="0">
                <a:solidFill>
                  <a:srgbClr val="C5000B"/>
                </a:solidFill>
              </a:rPr>
              <a:t>Школьная</a:t>
            </a:r>
            <a:r>
              <a:rPr lang="de-DE" altLang="ru-RU" sz="1800" b="1" dirty="0" smtClean="0">
                <a:solidFill>
                  <a:srgbClr val="C5000B"/>
                </a:solidFill>
              </a:rPr>
              <a:t> </a:t>
            </a:r>
            <a:r>
              <a:rPr lang="de-DE" altLang="ru-RU" sz="1800" b="1" dirty="0" err="1" smtClean="0">
                <a:solidFill>
                  <a:srgbClr val="C5000B"/>
                </a:solidFill>
              </a:rPr>
              <a:t>дезадаптация</a:t>
            </a:r>
            <a:endParaRPr lang="ru-RU" altLang="ru-RU" sz="1800" b="1" dirty="0" smtClean="0">
              <a:solidFill>
                <a:srgbClr val="C5000B"/>
              </a:solidFill>
            </a:endParaRPr>
          </a:p>
          <a:p>
            <a:pPr algn="just"/>
            <a:r>
              <a:rPr lang="de-DE" altLang="ru-RU" sz="1800" dirty="0" smtClean="0">
                <a:solidFill>
                  <a:srgbClr val="4700B8"/>
                </a:solidFill>
              </a:rPr>
              <a:t>подростков </a:t>
            </a:r>
            <a:r>
              <a:rPr lang="de-DE" altLang="ru-RU" sz="1800" dirty="0">
                <a:solidFill>
                  <a:srgbClr val="4700B8"/>
                </a:solidFill>
              </a:rPr>
              <a:t>- бродяг, в первую очередь, связана с потерей социального статуса в кругу сверстников, отставанием в предметных знаниях. </a:t>
            </a:r>
            <a:r>
              <a:rPr lang="ru-RU" altLang="ru-RU" sz="1800" dirty="0" smtClean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Это</a:t>
            </a:r>
            <a:r>
              <a:rPr lang="de-DE" altLang="ru-RU" sz="1800" dirty="0" smtClean="0">
                <a:solidFill>
                  <a:srgbClr val="4700B8"/>
                </a:solidFill>
              </a:rPr>
              <a:t> </a:t>
            </a:r>
            <a:r>
              <a:rPr lang="de-DE" altLang="ru-RU" sz="1800" dirty="0">
                <a:solidFill>
                  <a:srgbClr val="4700B8"/>
                </a:solidFill>
              </a:rPr>
              <a:t>обусловлено неусидчивостью, эмоционально- волевой незрелостью, а также </a:t>
            </a:r>
            <a:r>
              <a:rPr lang="de-DE" altLang="ru-RU" sz="1800" dirty="0" err="1">
                <a:solidFill>
                  <a:srgbClr val="4700B8"/>
                </a:solidFill>
              </a:rPr>
              <a:t>отсутствием</a:t>
            </a:r>
            <a:r>
              <a:rPr lang="de-DE" altLang="ru-RU" sz="1800" dirty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дополнительных</a:t>
            </a:r>
            <a:r>
              <a:rPr lang="ru-RU" altLang="ru-RU" sz="1800" dirty="0" smtClean="0">
                <a:solidFill>
                  <a:srgbClr val="4700B8"/>
                </a:solidFill>
              </a:rPr>
              <a:t> </a:t>
            </a:r>
            <a:r>
              <a:rPr lang="de-DE" altLang="ru-RU" sz="1800" dirty="0" err="1" smtClean="0">
                <a:solidFill>
                  <a:srgbClr val="4700B8"/>
                </a:solidFill>
              </a:rPr>
              <a:t>социально-психологических</a:t>
            </a:r>
            <a:r>
              <a:rPr lang="de-DE" altLang="ru-RU" sz="1800" dirty="0" smtClean="0">
                <a:solidFill>
                  <a:srgbClr val="4700B8"/>
                </a:solidFill>
              </a:rPr>
              <a:t> </a:t>
            </a:r>
            <a:r>
              <a:rPr lang="de-DE" altLang="ru-RU" sz="1800" dirty="0">
                <a:solidFill>
                  <a:srgbClr val="4700B8"/>
                </a:solidFill>
              </a:rPr>
              <a:t>ресурсов.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2418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1"/>
            <a:ext cx="2870991" cy="1897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27546"/>
            <a:ext cx="8120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Причины самовольного ухода подростков из дома: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716" y="1610436"/>
            <a:ext cx="881645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000" b="1" dirty="0">
                <a:solidFill>
                  <a:srgbClr val="FF0000"/>
                </a:solidFill>
              </a:rPr>
              <a:t>Любопытство, познать и испытать стремление как можно больше.</a:t>
            </a:r>
            <a:r>
              <a:rPr lang="ru-RU" altLang="ru-RU" sz="2000" b="1" dirty="0">
                <a:solidFill>
                  <a:srgbClr val="800000"/>
                </a:solidFill>
              </a:rPr>
              <a:t/>
            </a:r>
            <a:br>
              <a:rPr lang="ru-RU" altLang="ru-RU" sz="2000" b="1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FF0000"/>
                </a:solidFill>
              </a:rPr>
              <a:t/>
            </a:r>
            <a:br>
              <a:rPr lang="ru-RU" altLang="ru-RU" dirty="0">
                <a:solidFill>
                  <a:srgbClr val="FF0000"/>
                </a:solidFill>
              </a:rPr>
            </a:br>
            <a:r>
              <a:rPr lang="ru-RU" altLang="ru-RU" sz="2000" dirty="0" smtClean="0">
                <a:solidFill>
                  <a:srgbClr val="800000"/>
                </a:solidFill>
              </a:rPr>
              <a:t>Одна </a:t>
            </a:r>
            <a:r>
              <a:rPr lang="ru-RU" altLang="ru-RU" sz="2000" dirty="0">
                <a:solidFill>
                  <a:srgbClr val="800000"/>
                </a:solidFill>
              </a:rPr>
              <a:t>из задач развития детского возраста — исследование</a:t>
            </a:r>
            <a:r>
              <a:rPr lang="ru-RU" altLang="ru-RU" sz="2000" dirty="0" smtClean="0">
                <a:solidFill>
                  <a:srgbClr val="800000"/>
                </a:solidFill>
              </a:rPr>
              <a:t>, </a:t>
            </a:r>
            <a:r>
              <a:rPr lang="ru-RU" altLang="ru-RU" sz="2000" dirty="0">
                <a:solidFill>
                  <a:srgbClr val="800000"/>
                </a:solidFill>
              </a:rPr>
              <a:t>познание мира и себя. Это приводит к общему </a:t>
            </a:r>
            <a:r>
              <a:rPr lang="ru-RU" altLang="ru-RU" sz="2000" dirty="0" smtClean="0">
                <a:solidFill>
                  <a:srgbClr val="800000"/>
                </a:solidFill>
              </a:rPr>
              <a:t>любопытству: все </a:t>
            </a:r>
            <a:r>
              <a:rPr lang="ru-RU" altLang="ru-RU" sz="2000" dirty="0">
                <a:solidFill>
                  <a:srgbClr val="800000"/>
                </a:solidFill>
              </a:rPr>
              <a:t>познать, все испытать, все попробовать</a:t>
            </a:r>
            <a:r>
              <a:rPr lang="ru-RU" altLang="ru-RU" sz="2000" dirty="0" smtClean="0">
                <a:solidFill>
                  <a:srgbClr val="800000"/>
                </a:solidFill>
              </a:rPr>
              <a:t>. </a:t>
            </a:r>
            <a:r>
              <a:rPr lang="ru-RU" altLang="ru-RU" sz="2000" dirty="0">
                <a:solidFill>
                  <a:srgbClr val="800000"/>
                </a:solidFill>
              </a:rPr>
              <a:t>То, что необходимо </a:t>
            </a:r>
            <a:r>
              <a:rPr lang="ru-RU" altLang="ru-RU" sz="2000" dirty="0" smtClean="0">
                <a:solidFill>
                  <a:srgbClr val="800000"/>
                </a:solidFill>
              </a:rPr>
              <a:t>для </a:t>
            </a:r>
            <a:r>
              <a:rPr lang="ru-RU" altLang="ru-RU" sz="2000" dirty="0">
                <a:solidFill>
                  <a:srgbClr val="800000"/>
                </a:solidFill>
              </a:rPr>
              <a:t>расширения кругозора</a:t>
            </a:r>
            <a:r>
              <a:rPr lang="ru-RU" altLang="ru-RU" sz="2000" dirty="0" smtClean="0">
                <a:solidFill>
                  <a:srgbClr val="800000"/>
                </a:solidFill>
              </a:rPr>
              <a:t>, </a:t>
            </a:r>
            <a:r>
              <a:rPr lang="ru-RU" altLang="ru-RU" sz="2000" dirty="0">
                <a:solidFill>
                  <a:srgbClr val="800000"/>
                </a:solidFill>
              </a:rPr>
              <a:t>определения своих склонностей и интересов, выбора жизненного пути, может также приводить и к исследованию новых ощущений через любые формы отклоняющегося поведения</a:t>
            </a:r>
            <a:r>
              <a:rPr lang="ru-RU" altLang="ru-RU" sz="2000" dirty="0" smtClean="0">
                <a:solidFill>
                  <a:srgbClr val="800000"/>
                </a:solidFill>
              </a:rPr>
              <a:t>.</a:t>
            </a:r>
          </a:p>
          <a:p>
            <a:pPr algn="just"/>
            <a:endParaRPr lang="ru-RU" sz="2000" dirty="0">
              <a:solidFill>
                <a:srgbClr val="800000"/>
              </a:solidFill>
            </a:endParaRPr>
          </a:p>
          <a:p>
            <a:pPr algn="just"/>
            <a:endParaRPr lang="ru-RU" sz="2000" dirty="0"/>
          </a:p>
          <a:p>
            <a:r>
              <a:rPr lang="ru-RU" altLang="ru-RU" sz="2000" dirty="0">
                <a:solidFill>
                  <a:srgbClr val="800000"/>
                </a:solidFill>
              </a:rPr>
              <a:t/>
            </a:r>
            <a:br>
              <a:rPr lang="ru-RU" altLang="ru-RU" sz="2000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r>
              <a:rPr lang="ru-RU" altLang="ru-RU" dirty="0">
                <a:solidFill>
                  <a:srgbClr val="800000"/>
                </a:solidFill>
              </a:rPr>
              <a:t/>
            </a:r>
            <a:br>
              <a:rPr lang="ru-RU" altLang="ru-RU" dirty="0">
                <a:solidFill>
                  <a:srgbClr val="800000"/>
                </a:solidFill>
              </a:rPr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9182" y="4380425"/>
            <a:ext cx="89119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Профилактические меры: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Постарайтесь организовать свободное время ребенка, выезды на природу, маленькие путешествия, детские лагеря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3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300251"/>
            <a:ext cx="89256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2400" dirty="0">
                <a:solidFill>
                  <a:srgbClr val="FF0000"/>
                </a:solidFill>
              </a:rPr>
              <a:t>Переживание “Драйва</a:t>
            </a:r>
            <a:r>
              <a:rPr lang="en-US" altLang="ru-RU" sz="2400" dirty="0" smtClean="0">
                <a:solidFill>
                  <a:srgbClr val="FF0000"/>
                </a:solidFill>
              </a:rPr>
              <a:t>”</a:t>
            </a:r>
            <a:endParaRPr lang="ru-RU" altLang="ru-RU" sz="2400" dirty="0" smtClean="0">
              <a:solidFill>
                <a:srgbClr val="FF0000"/>
              </a:solidFill>
            </a:endParaRPr>
          </a:p>
          <a:p>
            <a:r>
              <a:rPr lang="en-US" altLang="ru-RU" sz="2400" dirty="0">
                <a:solidFill>
                  <a:srgbClr val="800000"/>
                </a:solidFill>
              </a:rPr>
              <a:t/>
            </a:r>
            <a:br>
              <a:rPr lang="en-US" altLang="ru-RU" sz="2400" dirty="0">
                <a:solidFill>
                  <a:srgbClr val="800000"/>
                </a:solidFill>
              </a:rPr>
            </a:br>
            <a:endParaRPr lang="ru-RU" altLang="ru-RU" sz="2400" dirty="0" smtClean="0">
              <a:solidFill>
                <a:srgbClr val="800000"/>
              </a:solidFill>
            </a:endParaRPr>
          </a:p>
          <a:p>
            <a:pPr algn="just"/>
            <a:r>
              <a:rPr lang="en-US" altLang="ru-RU" sz="2000" dirty="0" smtClean="0">
                <a:solidFill>
                  <a:srgbClr val="800000"/>
                </a:solidFill>
              </a:rPr>
              <a:t>Дети </a:t>
            </a:r>
            <a:r>
              <a:rPr lang="en-US" altLang="ru-RU" sz="2000" dirty="0" err="1">
                <a:solidFill>
                  <a:srgbClr val="800000"/>
                </a:solidFill>
              </a:rPr>
              <a:t>любят</a:t>
            </a:r>
            <a:r>
              <a:rPr lang="en-US" altLang="ru-RU" sz="2000" dirty="0">
                <a:solidFill>
                  <a:srgbClr val="800000"/>
                </a:solidFill>
              </a:rPr>
              <a:t> </a:t>
            </a:r>
            <a:r>
              <a:rPr lang="en-US" altLang="ru-RU" sz="2000" dirty="0" err="1" smtClean="0">
                <a:solidFill>
                  <a:srgbClr val="800000"/>
                </a:solidFill>
              </a:rPr>
              <a:t>рисковать</a:t>
            </a:r>
            <a:r>
              <a:rPr lang="en-US" altLang="ru-RU" sz="2000" dirty="0" smtClean="0">
                <a:solidFill>
                  <a:srgbClr val="800000"/>
                </a:solidFill>
              </a:rPr>
              <a:t>.</a:t>
            </a:r>
            <a:endParaRPr lang="ru-RU" altLang="ru-RU" sz="2000" dirty="0" smtClean="0">
              <a:solidFill>
                <a:srgbClr val="800000"/>
              </a:solidFill>
            </a:endParaRPr>
          </a:p>
          <a:p>
            <a:pPr algn="just"/>
            <a:r>
              <a:rPr lang="en-US" altLang="ru-RU" sz="2000" dirty="0" smtClean="0">
                <a:solidFill>
                  <a:srgbClr val="800000"/>
                </a:solidFill>
              </a:rPr>
              <a:t>К </a:t>
            </a:r>
            <a:r>
              <a:rPr lang="en-US" altLang="ru-RU" sz="2000" dirty="0">
                <a:solidFill>
                  <a:srgbClr val="800000"/>
                </a:solidFill>
              </a:rPr>
              <a:t>этому можно добавить стремление переживать напряжение определенного страха. Им хочется переживать нечто подобное, радостно-ужасное по-настоящему.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1"/>
            <a:ext cx="2870991" cy="1801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773" y="3316406"/>
            <a:ext cx="8557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Профилактические </a:t>
            </a:r>
            <a:r>
              <a:rPr lang="ru-RU" sz="2400" dirty="0" smtClean="0">
                <a:solidFill>
                  <a:srgbClr val="FF0000"/>
                </a:solidFill>
              </a:rPr>
              <a:t>меры:</a:t>
            </a:r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dirty="0">
                <a:solidFill>
                  <a:srgbClr val="800000"/>
                </a:solidFill>
              </a:rPr>
              <a:t>Стимулируйте ребенка участвовать  в соревнованиях</a:t>
            </a:r>
            <a:r>
              <a:rPr lang="ru-RU" sz="2000" dirty="0" smtClean="0">
                <a:solidFill>
                  <a:srgbClr val="800000"/>
                </a:solidFill>
              </a:rPr>
              <a:t>, походах, аттракционах. Где ребенок может почувствовать разумных «риск» Переживание подобного «риска» можно найти в спорте; бокс, дзюдо, айкидо, хоккей, футбол и т.д. Кроме того, спорт позволяет избавиться ребенку от накопившегося социального напряжения.</a:t>
            </a:r>
            <a:endParaRPr lang="ru-RU" sz="20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85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1"/>
            <a:ext cx="2870991" cy="1897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"/>
            <a:ext cx="895293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ru-RU" sz="1800" dirty="0"/>
              <a:t> </a:t>
            </a:r>
            <a:r>
              <a:rPr lang="de-DE" altLang="ru-RU" sz="2800" b="1" dirty="0" smtClean="0">
                <a:solidFill>
                  <a:srgbClr val="C00000"/>
                </a:solidFill>
              </a:rPr>
              <a:t>Скука</a:t>
            </a:r>
            <a:r>
              <a:rPr lang="de-DE" altLang="ru-RU" sz="1100" dirty="0"/>
              <a:t/>
            </a:r>
            <a:br>
              <a:rPr lang="de-DE" altLang="ru-RU" sz="1100" dirty="0"/>
            </a:br>
            <a:r>
              <a:rPr lang="de-DE" altLang="ru-RU" sz="1800" dirty="0">
                <a:solidFill>
                  <a:srgbClr val="C00000"/>
                </a:solidFill>
              </a:rPr>
              <a:t>                   </a:t>
            </a:r>
            <a:r>
              <a:rPr lang="de-DE" altLang="ru-RU" sz="1800" dirty="0" smtClean="0">
                <a:solidFill>
                  <a:srgbClr val="C00000"/>
                </a:solidFill>
              </a:rPr>
              <a:t>   </a:t>
            </a:r>
            <a:r>
              <a:rPr lang="de-DE" altLang="ru-RU" sz="2000" dirty="0">
                <a:solidFill>
                  <a:srgbClr val="C00000"/>
                </a:solidFill>
              </a:rPr>
              <a:t>Скука - это тяжелое эмоциональное состояние</a:t>
            </a:r>
            <a:r>
              <a:rPr lang="de-DE" altLang="ru-RU" sz="1800" dirty="0" smtClean="0">
                <a:solidFill>
                  <a:srgbClr val="C00000"/>
                </a:solidFill>
              </a:rPr>
              <a:t>.</a:t>
            </a:r>
            <a:endParaRPr lang="ru-RU" altLang="ru-RU" sz="1800" dirty="0" smtClean="0">
              <a:solidFill>
                <a:srgbClr val="C00000"/>
              </a:solidFill>
            </a:endParaRPr>
          </a:p>
          <a:p>
            <a:r>
              <a:rPr lang="de-DE" altLang="ru-RU" sz="1800" dirty="0">
                <a:solidFill>
                  <a:srgbClr val="C00000"/>
                </a:solidFill>
              </a:rPr>
              <a:t/>
            </a:r>
            <a:br>
              <a:rPr lang="de-DE" altLang="ru-RU" sz="1800" dirty="0">
                <a:solidFill>
                  <a:srgbClr val="C00000"/>
                </a:solidFill>
              </a:rPr>
            </a:br>
            <a:r>
              <a:rPr lang="de-DE" altLang="ru-RU" dirty="0">
                <a:solidFill>
                  <a:srgbClr val="800000"/>
                </a:solidFill>
              </a:rPr>
              <a:t> </a:t>
            </a:r>
            <a:r>
              <a:rPr lang="de-DE" altLang="ru-RU" sz="2000" dirty="0">
                <a:solidFill>
                  <a:srgbClr val="C00000"/>
                </a:solidFill>
              </a:rPr>
              <a:t>Её причины:</a:t>
            </a:r>
            <a:endParaRPr lang="ru-RU" altLang="ru-RU" sz="2000" dirty="0">
              <a:solidFill>
                <a:srgbClr val="C00000"/>
              </a:solidFill>
            </a:endParaRPr>
          </a:p>
          <a:p>
            <a:r>
              <a:rPr lang="de-DE" altLang="ru-RU" dirty="0"/>
              <a:t/>
            </a:r>
            <a:br>
              <a:rPr lang="de-DE" altLang="ru-RU" dirty="0"/>
            </a:br>
            <a:r>
              <a:rPr lang="de-DE" altLang="ru-RU" sz="2800" b="1" dirty="0">
                <a:solidFill>
                  <a:srgbClr val="FF0000"/>
                </a:solidFill>
              </a:rPr>
              <a:t>1. Отсутствие </a:t>
            </a:r>
            <a:r>
              <a:rPr lang="de-DE" altLang="ru-RU" sz="2800" b="1" dirty="0" err="1">
                <a:solidFill>
                  <a:srgbClr val="FF0000"/>
                </a:solidFill>
              </a:rPr>
              <a:t>смысла</a:t>
            </a:r>
            <a:r>
              <a:rPr lang="de-DE" altLang="ru-RU" sz="2800" b="1" dirty="0">
                <a:solidFill>
                  <a:srgbClr val="FF0000"/>
                </a:solidFill>
              </a:rPr>
              <a:t> </a:t>
            </a:r>
            <a:r>
              <a:rPr lang="de-DE" altLang="ru-RU" sz="2800" b="1" dirty="0" err="1" smtClean="0">
                <a:solidFill>
                  <a:srgbClr val="FF0000"/>
                </a:solidFill>
              </a:rPr>
              <a:t>жизни</a:t>
            </a:r>
            <a:endParaRPr lang="ru-RU" altLang="ru-RU" sz="2800" b="1" dirty="0" smtClean="0">
              <a:solidFill>
                <a:srgbClr val="FF0000"/>
              </a:solidFill>
            </a:endParaRPr>
          </a:p>
          <a:p>
            <a:endParaRPr lang="ru-RU" altLang="ru-RU" sz="2800" b="1" dirty="0" smtClean="0">
              <a:solidFill>
                <a:srgbClr val="FF0000"/>
              </a:solidFill>
            </a:endParaRPr>
          </a:p>
          <a:p>
            <a:r>
              <a:rPr lang="de-DE" altLang="ru-RU" sz="2800" b="1" dirty="0" smtClean="0">
                <a:solidFill>
                  <a:srgbClr val="FF0000"/>
                </a:solidFill>
              </a:rPr>
              <a:t>2</a:t>
            </a:r>
            <a:r>
              <a:rPr lang="de-DE" altLang="ru-RU" sz="2800" b="1" dirty="0">
                <a:solidFill>
                  <a:srgbClr val="FF0000"/>
                </a:solidFill>
              </a:rPr>
              <a:t>. Хроническое неудовлетворение важных, базовых </a:t>
            </a:r>
            <a:r>
              <a:rPr lang="de-DE" altLang="ru-RU" sz="2800" b="1" dirty="0" smtClean="0">
                <a:solidFill>
                  <a:srgbClr val="FF0000"/>
                </a:solidFill>
              </a:rPr>
              <a:t>потребностей</a:t>
            </a:r>
            <a:endParaRPr lang="ru-RU" altLang="ru-RU" sz="2800" b="1" dirty="0" smtClean="0">
              <a:solidFill>
                <a:srgbClr val="FF0000"/>
              </a:solidFill>
            </a:endParaRPr>
          </a:p>
          <a:p>
            <a:r>
              <a:rPr lang="de-DE" altLang="ru-RU" sz="2800" b="1" dirty="0">
                <a:solidFill>
                  <a:srgbClr val="FF0000"/>
                </a:solidFill>
              </a:rPr>
              <a:t/>
            </a:r>
            <a:br>
              <a:rPr lang="de-DE" altLang="ru-RU" sz="2800" b="1" dirty="0">
                <a:solidFill>
                  <a:srgbClr val="FF0000"/>
                </a:solidFill>
              </a:rPr>
            </a:br>
            <a:r>
              <a:rPr lang="de-DE" altLang="ru-RU" sz="2800" b="1" dirty="0" smtClean="0">
                <a:solidFill>
                  <a:srgbClr val="FF0000"/>
                </a:solidFill>
              </a:rPr>
              <a:t>3</a:t>
            </a:r>
            <a:r>
              <a:rPr lang="de-DE" altLang="ru-RU" sz="2800" b="1" dirty="0">
                <a:solidFill>
                  <a:srgbClr val="FF0000"/>
                </a:solidFill>
              </a:rPr>
              <a:t>. Жизнь «</a:t>
            </a:r>
            <a:r>
              <a:rPr lang="de-DE" altLang="ru-RU" sz="2800" b="1" dirty="0" smtClean="0">
                <a:solidFill>
                  <a:srgbClr val="FF0000"/>
                </a:solidFill>
              </a:rPr>
              <a:t>пока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»</a:t>
            </a:r>
          </a:p>
          <a:p>
            <a:endParaRPr lang="ru-RU" altLang="ru-RU" sz="2800" b="1" dirty="0" smtClean="0">
              <a:solidFill>
                <a:srgbClr val="FF0000"/>
              </a:solidFill>
            </a:endParaRPr>
          </a:p>
          <a:p>
            <a:r>
              <a:rPr lang="de-DE" altLang="ru-RU" sz="2800" b="1" dirty="0" smtClean="0">
                <a:solidFill>
                  <a:srgbClr val="FF0000"/>
                </a:solidFill>
              </a:rPr>
              <a:t>4</a:t>
            </a:r>
            <a:r>
              <a:rPr lang="de-DE" altLang="ru-RU" sz="2800" b="1" dirty="0">
                <a:solidFill>
                  <a:srgbClr val="FF0000"/>
                </a:solidFill>
              </a:rPr>
              <a:t>. Неразвитость творческих </a:t>
            </a:r>
            <a:r>
              <a:rPr lang="de-DE" altLang="ru-RU" sz="2800" b="1" dirty="0" smtClean="0">
                <a:solidFill>
                  <a:srgbClr val="FF0000"/>
                </a:solidFill>
              </a:rPr>
              <a:t>способностей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96702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94" y="0"/>
            <a:ext cx="2870991" cy="1951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6854" y="272955"/>
            <a:ext cx="6277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Профилактические меры скуки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024" y="1610436"/>
            <a:ext cx="85162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Создавайте ситуацию успеха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Некоторые желания ребенок должен добиваться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Мечтайте вместе с ребенком и ставьте цели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Научите ребенка пробовать свои силы везде, где ему захочется. И где он чувствует неуверенность, неуверенность должна перейти в «азарт»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Помогайте ребенку развивать лидерские качества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Развивайте творческие способности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Расскажите про мир «Воображения»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Научите ребенка большие задачи осуществлять маленькими целями, шагами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Включите в план дня с ребенком вечерние прогулки, пробежки, игру в мяч…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60063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1106</Words>
  <Application>Microsoft Office PowerPoint</Application>
  <PresentationFormat>Экран (4:3)</PresentationFormat>
  <Paragraphs>143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Arial</vt:lpstr>
      <vt:lpstr>Оформление по умолчанию</vt:lpstr>
      <vt:lpstr> Тема: «Уходы детей из дома как психолого-педагогическая и социальная проблема»  Родительское собрание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Замкнутый круг</vt:lpstr>
      <vt:lpstr>Рекомендации родителям</vt:lpstr>
      <vt:lpstr>Презентация PowerPoint</vt:lpstr>
      <vt:lpstr>    Чтобы избыжать ненужных конфликов  и ухода детей из дома,  старайтесь соблюдать следующие правила:  </vt:lpstr>
      <vt:lpstr> Если ребенок ушел из дома,  родители должны принять  следующие меры: </vt:lpstr>
      <vt:lpstr>Презентация PowerPoint</vt:lpstr>
      <vt:lpstr>Если маленькому ребенку необходим, прежде всего, хороший уход, обеспечение безопасности в окружающем мире, контроль, то с подростком родительская любовь проявляется в принятии и поддержке его  как личности, самостоятельной и индивидуальной, способной нести ответственность за свою жизнь.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«Почему подросток уходит из дома» Ро</dc:title>
  <cp:lastModifiedBy>Потемкина Юлия Сергеевна</cp:lastModifiedBy>
  <cp:revision>40</cp:revision>
  <dcterms:modified xsi:type="dcterms:W3CDTF">2022-09-29T02:33:46Z</dcterms:modified>
</cp:coreProperties>
</file>