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83" r:id="rId2"/>
    <p:sldId id="263" r:id="rId3"/>
    <p:sldId id="258" r:id="rId4"/>
    <p:sldId id="257" r:id="rId5"/>
    <p:sldId id="284" r:id="rId6"/>
    <p:sldId id="256" r:id="rId7"/>
    <p:sldId id="285" r:id="rId8"/>
    <p:sldId id="262" r:id="rId9"/>
    <p:sldId id="277" r:id="rId10"/>
    <p:sldId id="278" r:id="rId11"/>
    <p:sldId id="279" r:id="rId12"/>
    <p:sldId id="271" r:id="rId13"/>
    <p:sldId id="287" r:id="rId14"/>
    <p:sldId id="286" r:id="rId15"/>
    <p:sldId id="288" r:id="rId16"/>
    <p:sldId id="289" r:id="rId17"/>
    <p:sldId id="29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9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597597117180578E-2"/>
          <c:y val="5.5030800450469588E-3"/>
          <c:w val="0.82792444730629644"/>
          <c:h val="0.93141500321958426"/>
        </c:manualLayout>
      </c:layout>
      <c:pieChart>
        <c:varyColors val="1"/>
        <c:ser>
          <c:idx val="1"/>
          <c:order val="1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52400" h="50800" prst="softRound"/>
            </a:sp3d>
          </c:spPr>
          <c:explosion val="15"/>
          <c:dPt>
            <c:idx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c:spPr>
          </c:dPt>
          <c:dPt>
            <c:idx val="1"/>
            <c:bubble3D val="0"/>
            <c:spPr>
              <a:solidFill>
                <a:schemeClr val="accent2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c:spPr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c:spPr>
          </c:dPt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</c:numCache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prst="convex"/>
            </a:sp3d>
          </c:spPr>
          <c:explosion val="25"/>
          <c:dPt>
            <c:idx val="0"/>
            <c:bubble3D val="0"/>
            <c:explosion val="1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 prst="convex"/>
              </a:sp3d>
            </c:spPr>
          </c:dPt>
          <c:dPt>
            <c:idx val="1"/>
            <c:bubble3D val="0"/>
            <c:spPr>
              <a:solidFill>
                <a:schemeClr val="accent2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</a:sp3d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 prst="convex"/>
              </a:sp3d>
            </c:spPr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 prst="convex"/>
              </a:sp3d>
            </c:spPr>
          </c:dPt>
          <c:dPt>
            <c:idx val="4"/>
            <c:bubble3D val="0"/>
            <c:spPr>
              <a:solidFill>
                <a:schemeClr val="accent2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 prst="convex"/>
              </a:sp3d>
            </c:spPr>
          </c:dPt>
          <c:dPt>
            <c:idx val="5"/>
            <c:bubble3D val="0"/>
            <c:spPr>
              <a:solidFill>
                <a:schemeClr val="accent2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 prst="convex"/>
              </a:sp3d>
            </c:spPr>
          </c:dPt>
          <c:cat>
            <c:strRef>
              <c:f>Лист1!$A$2:$A$7</c:f>
              <c:strCache>
                <c:ptCount val="6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  <c:pt idx="4">
                  <c:v>Кв. 5</c:v>
                </c:pt>
                <c:pt idx="5">
                  <c:v>Кв. 6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5.4815290697417834E-2"/>
          <c:w val="0.8533343598644979"/>
          <c:h val="0.8982466945942090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14300" prst="artDeco"/>
            </a:sp3d>
          </c:spPr>
          <c:explosion val="11"/>
          <c:dPt>
            <c:idx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</a:sp3d>
            </c:spPr>
          </c:dPt>
          <c:dPt>
            <c:idx val="1"/>
            <c:bubble3D val="0"/>
            <c:spPr>
              <a:solidFill>
                <a:schemeClr val="accent2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</a:sp3d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</a:sp3d>
            </c:spPr>
          </c:dPt>
          <c:cat>
            <c:strRef>
              <c:f>Лист1!$A$2:$A$5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881137023246972E-2"/>
          <c:y val="6.8584996780424984E-2"/>
          <c:w val="0.82792444730629622"/>
          <c:h val="0.93141500321958404"/>
        </c:manualLayout>
      </c:layout>
      <c:pieChart>
        <c:varyColors val="1"/>
        <c:ser>
          <c:idx val="1"/>
          <c:order val="1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52400" h="50800" prst="softRound"/>
            </a:sp3d>
          </c:spPr>
          <c:explosion val="21"/>
          <c:dPt>
            <c:idx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c:spPr>
          </c:dPt>
          <c:dPt>
            <c:idx val="1"/>
            <c:bubble3D val="0"/>
            <c:spPr>
              <a:solidFill>
                <a:schemeClr val="accent2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c:spPr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c:spPr>
          </c:dPt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prst="convex"/>
            </a:sp3d>
          </c:spPr>
          <c:explosion val="25"/>
          <c:dPt>
            <c:idx val="0"/>
            <c:bubble3D val="0"/>
            <c:explosion val="1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 prst="convex"/>
              </a:sp3d>
            </c:spPr>
          </c:dPt>
          <c:dPt>
            <c:idx val="1"/>
            <c:bubble3D val="0"/>
            <c:spPr>
              <a:solidFill>
                <a:schemeClr val="accent2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 w="114300" prst="artDeco"/>
              </a:sp3d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 prst="convex"/>
              </a:sp3d>
            </c:spPr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 prst="convex"/>
              </a:sp3d>
            </c:spPr>
          </c:dPt>
          <c:dPt>
            <c:idx val="4"/>
            <c:bubble3D val="0"/>
            <c:spPr>
              <a:solidFill>
                <a:schemeClr val="accent2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 prst="convex"/>
              </a:sp3d>
            </c:spPr>
          </c:dPt>
          <c:dPt>
            <c:idx val="5"/>
            <c:bubble3D val="0"/>
            <c:spPr>
              <a:solidFill>
                <a:schemeClr val="accent2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 prst="convex"/>
              </a:sp3d>
            </c:spPr>
          </c:dPt>
          <c:cat>
            <c:strRef>
              <c:f>Лист1!$A$2:$A$7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0.62</cdr:x>
      <cdr:y>0.26</cdr:y>
    </cdr:from>
    <cdr:to>
      <cdr:x>0.6328</cdr:x>
      <cdr:y>0.28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14578" y="928694"/>
          <a:ext cx="45719" cy="714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0.62</cdr:x>
      <cdr:y>0.26</cdr:y>
    </cdr:from>
    <cdr:to>
      <cdr:x>0.6328</cdr:x>
      <cdr:y>0.28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14578" y="928694"/>
          <a:ext cx="45719" cy="714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D5A6D-207C-4498-8F56-3373473593E2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A3937D-FC8D-48FF-A6FB-D08F02C733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258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CD750-C57C-4BDA-9BA0-0713C3491B56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D425-3283-4AE7-93B1-5EB4618B7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CD750-C57C-4BDA-9BA0-0713C3491B56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D425-3283-4AE7-93B1-5EB4618B7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CD750-C57C-4BDA-9BA0-0713C3491B56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D425-3283-4AE7-93B1-5EB4618B7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CD750-C57C-4BDA-9BA0-0713C3491B56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D425-3283-4AE7-93B1-5EB4618B7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CD750-C57C-4BDA-9BA0-0713C3491B56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D425-3283-4AE7-93B1-5EB4618B7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CD750-C57C-4BDA-9BA0-0713C3491B56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D425-3283-4AE7-93B1-5EB4618B7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CD750-C57C-4BDA-9BA0-0713C3491B56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D425-3283-4AE7-93B1-5EB4618B7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CD750-C57C-4BDA-9BA0-0713C3491B56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D425-3283-4AE7-93B1-5EB4618B7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CD750-C57C-4BDA-9BA0-0713C3491B56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D425-3283-4AE7-93B1-5EB4618B7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CD750-C57C-4BDA-9BA0-0713C3491B56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D425-3283-4AE7-93B1-5EB4618B7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CD750-C57C-4BDA-9BA0-0713C3491B56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D425-3283-4AE7-93B1-5EB4618B7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CD750-C57C-4BDA-9BA0-0713C3491B56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9D425-3283-4AE7-93B1-5EB4618B7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2068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Эпиграф урока: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«Тот, кто учится самостоятельно, преуспевает в семь раз больше, чем тот, которому все объяснили».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(Артур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Гитерман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немецкий поэт)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142852"/>
            <a:ext cx="6870700" cy="1243010"/>
          </a:xfrm>
        </p:spPr>
        <p:txBody>
          <a:bodyPr/>
          <a:lstStyle/>
          <a:p>
            <a:r>
              <a:rPr lang="ru-RU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Треть.</a:t>
            </a:r>
            <a:r>
              <a:rPr lang="ru-RU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752"/>
            <a:ext cx="8229600" cy="4853211"/>
          </a:xfrm>
        </p:spPr>
        <p:txBody>
          <a:bodyPr/>
          <a:lstStyle/>
          <a:p>
            <a:pPr>
              <a:lnSpc>
                <a:spcPts val="4000"/>
              </a:lnSpc>
              <a:buFontTx/>
              <a:buNone/>
            </a:pPr>
            <a:r>
              <a:rPr lang="ru-RU" dirty="0" smtClean="0">
                <a:solidFill>
                  <a:schemeClr val="accent2"/>
                </a:solidFill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Название доли зависит от того, на сколько равных частей разделили единицу. Разделили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части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треть.</a:t>
            </a:r>
            <a:r>
              <a:rPr lang="ru-RU" sz="2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ts val="4000"/>
              </a:lnSpc>
              <a:buFontTx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Долю    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называют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третью</a:t>
            </a:r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</a:rPr>
              <a:t>.</a:t>
            </a:r>
            <a:endParaRPr lang="ru-RU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5857884" y="3573016"/>
          <a:ext cx="2571768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2708920"/>
            <a:ext cx="333375" cy="914400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1371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328" y="5589240"/>
            <a:ext cx="387970" cy="1112179"/>
          </a:xfrm>
          <a:prstGeom prst="rect">
            <a:avLst/>
          </a:prstGeom>
          <a:noFill/>
        </p:spPr>
      </p:pic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1371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3429000"/>
            <a:ext cx="387970" cy="1112179"/>
          </a:xfrm>
          <a:prstGeom prst="rect">
            <a:avLst/>
          </a:prstGeom>
          <a:noFill/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8424" y="3284984"/>
            <a:ext cx="387970" cy="1112179"/>
          </a:xfrm>
          <a:prstGeom prst="rect">
            <a:avLst/>
          </a:prstGeom>
          <a:noFill/>
        </p:spPr>
      </p:pic>
      <p:cxnSp>
        <p:nvCxnSpPr>
          <p:cNvPr id="16" name="Прямая со стрелкой 15"/>
          <p:cNvCxnSpPr/>
          <p:nvPr/>
        </p:nvCxnSpPr>
        <p:spPr>
          <a:xfrm flipH="1">
            <a:off x="7884368" y="3933056"/>
            <a:ext cx="36004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580112" y="4005064"/>
            <a:ext cx="432048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 flipV="1">
            <a:off x="7236296" y="5949280"/>
            <a:ext cx="14401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295400"/>
          </a:xfrm>
        </p:spPr>
        <p:txBody>
          <a:bodyPr/>
          <a:lstStyle/>
          <a:p>
            <a:r>
              <a:rPr lang="ru-RU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Четверть.</a:t>
            </a:r>
            <a:r>
              <a:rPr lang="ru-RU" b="1" i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196752"/>
            <a:ext cx="7174010" cy="4972261"/>
          </a:xfrm>
        </p:spPr>
        <p:txBody>
          <a:bodyPr/>
          <a:lstStyle/>
          <a:p>
            <a:pPr>
              <a:lnSpc>
                <a:spcPts val="4100"/>
              </a:lnSpc>
              <a:buFontTx/>
              <a:buNone/>
            </a:pPr>
            <a:r>
              <a:rPr lang="ru-RU" dirty="0" smtClean="0"/>
              <a:t>	</a:t>
            </a:r>
            <a:r>
              <a:rPr lang="ru-RU" sz="2800" dirty="0" smtClean="0"/>
              <a:t>Если единицу </a:t>
            </a:r>
            <a:r>
              <a:rPr lang="ru-RU" sz="2800" dirty="0"/>
              <a:t>разделили на </a:t>
            </a:r>
            <a:r>
              <a:rPr lang="ru-RU" sz="2800" b="1" dirty="0"/>
              <a:t>4 </a:t>
            </a:r>
            <a:r>
              <a:rPr lang="ru-RU" sz="2800" dirty="0"/>
              <a:t>части, </a:t>
            </a:r>
            <a:r>
              <a:rPr lang="ru-RU" sz="2800" dirty="0" smtClean="0"/>
              <a:t>то  </a:t>
            </a:r>
            <a:r>
              <a:rPr lang="ru-RU" sz="2800" dirty="0"/>
              <a:t>получается     </a:t>
            </a:r>
            <a:r>
              <a:rPr lang="ru-RU" sz="2800" dirty="0" smtClean="0"/>
              <a:t>   или </a:t>
            </a:r>
            <a:r>
              <a:rPr lang="ru-RU" sz="2800" dirty="0"/>
              <a:t>по </a:t>
            </a:r>
            <a:r>
              <a:rPr lang="ru-RU" sz="2800" dirty="0" smtClean="0"/>
              <a:t>другому </a:t>
            </a:r>
            <a:endParaRPr lang="ru-RU" sz="2800" dirty="0"/>
          </a:p>
          <a:p>
            <a:pPr>
              <a:lnSpc>
                <a:spcPts val="4100"/>
              </a:lnSpc>
              <a:buFontTx/>
              <a:buNone/>
            </a:pPr>
            <a:r>
              <a:rPr lang="ru-RU" sz="2800" dirty="0" smtClean="0"/>
              <a:t>	говорят </a:t>
            </a:r>
            <a:r>
              <a:rPr lang="ru-RU" sz="2800" b="1" dirty="0" smtClean="0">
                <a:solidFill>
                  <a:srgbClr val="FF0000"/>
                </a:solidFill>
                <a:latin typeface="Century Gothic" pitchFamily="34" charset="0"/>
              </a:rPr>
              <a:t>четверть.</a:t>
            </a:r>
            <a:endParaRPr lang="ru-RU" sz="2800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5220072" y="2780928"/>
          <a:ext cx="2500330" cy="221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1700808"/>
            <a:ext cx="286496" cy="785818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1371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360" y="4149080"/>
            <a:ext cx="360040" cy="987538"/>
          </a:xfrm>
          <a:prstGeom prst="rect">
            <a:avLst/>
          </a:prstGeom>
          <a:noFill/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9992" y="4005064"/>
            <a:ext cx="360040" cy="987538"/>
          </a:xfrm>
          <a:prstGeom prst="rect">
            <a:avLst/>
          </a:prstGeom>
          <a:noFill/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2276872"/>
            <a:ext cx="360040" cy="987538"/>
          </a:xfrm>
          <a:prstGeom prst="rect">
            <a:avLst/>
          </a:prstGeom>
          <a:noFill/>
        </p:spPr>
      </p:pic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68344" y="2132856"/>
            <a:ext cx="360040" cy="987538"/>
          </a:xfrm>
          <a:prstGeom prst="rect">
            <a:avLst/>
          </a:prstGeom>
          <a:noFill/>
        </p:spPr>
      </p:pic>
      <p:cxnSp>
        <p:nvCxnSpPr>
          <p:cNvPr id="16" name="Прямая со стрелкой 15"/>
          <p:cNvCxnSpPr/>
          <p:nvPr/>
        </p:nvCxnSpPr>
        <p:spPr>
          <a:xfrm flipH="1">
            <a:off x="7308304" y="2708920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7308304" y="4365104"/>
            <a:ext cx="288032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148064" y="2852936"/>
            <a:ext cx="266328" cy="1943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5076056" y="4509120"/>
            <a:ext cx="288032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Ирина\Desktop\картинки к презентациям\img3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380" y="332657"/>
            <a:ext cx="8283084" cy="6120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4664"/>
          <a:stretch/>
        </p:blipFill>
        <p:spPr>
          <a:xfrm>
            <a:off x="304932" y="1124744"/>
            <a:ext cx="8534135" cy="418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98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444" y="476672"/>
            <a:ext cx="8229600" cy="6192688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altLang="ru-RU" sz="3900" dirty="0" smtClean="0"/>
              <a:t>        </a:t>
            </a:r>
            <a:r>
              <a:rPr lang="ru-RU" altLang="ru-RU" sz="5700" i="1" dirty="0" smtClean="0"/>
              <a:t>При </a:t>
            </a:r>
            <a:r>
              <a:rPr lang="ru-RU" altLang="ru-RU" sz="5700" i="1" dirty="0"/>
              <a:t>чтении дробей надо помнить: числитель дроби – количественное числительное женского рода (одна, две, восемь и т.д.), а знаменатель – порядковое числительное (седьмая, сотая, двести тридцатая и т.д</a:t>
            </a:r>
            <a:r>
              <a:rPr lang="ru-RU" altLang="ru-RU" sz="5700" i="1" dirty="0" smtClean="0"/>
              <a:t>.)</a:t>
            </a:r>
          </a:p>
          <a:p>
            <a:pPr algn="just">
              <a:buNone/>
            </a:pPr>
            <a:endParaRPr lang="ru-RU" altLang="ru-RU" sz="5700" i="1" dirty="0"/>
          </a:p>
          <a:p>
            <a:pPr algn="just">
              <a:buNone/>
            </a:pPr>
            <a:r>
              <a:rPr lang="ru-RU" altLang="ru-RU" sz="5700" dirty="0"/>
              <a:t>Например:       - одна пятая;         </a:t>
            </a:r>
          </a:p>
          <a:p>
            <a:pPr algn="just">
              <a:buNone/>
            </a:pPr>
            <a:r>
              <a:rPr lang="ru-RU" altLang="ru-RU" sz="5700" dirty="0"/>
              <a:t>     </a:t>
            </a:r>
            <a:r>
              <a:rPr lang="ru-RU" altLang="ru-RU" sz="5700" dirty="0" smtClean="0"/>
              <a:t>       - </a:t>
            </a:r>
            <a:r>
              <a:rPr lang="ru-RU" altLang="ru-RU" sz="5700" dirty="0"/>
              <a:t>две шестых;</a:t>
            </a:r>
          </a:p>
          <a:p>
            <a:pPr algn="just">
              <a:buNone/>
            </a:pPr>
            <a:r>
              <a:rPr lang="ru-RU" altLang="ru-RU" sz="5700" dirty="0"/>
              <a:t>           - восемьдесят три сто</a:t>
            </a:r>
          </a:p>
          <a:p>
            <a:pPr algn="just">
              <a:buNone/>
            </a:pPr>
            <a:r>
              <a:rPr lang="ru-RU" altLang="ru-RU" sz="5700" dirty="0"/>
              <a:t>             пятьдесят вторых</a:t>
            </a:r>
          </a:p>
          <a:p>
            <a:endParaRPr lang="ru-RU" sz="5700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635321"/>
            <a:ext cx="3429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341" y="4221088"/>
            <a:ext cx="314325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86" y="5049936"/>
            <a:ext cx="60007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0675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129" y="3565525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00.infourok.ru/images/doc/319/318506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75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54868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sz="4400" dirty="0"/>
              <a:t>На уроке я узнал…</a:t>
            </a:r>
          </a:p>
          <a:p>
            <a:r>
              <a:rPr lang="ru-RU" sz="4400" dirty="0"/>
              <a:t>Мне было легко…</a:t>
            </a:r>
          </a:p>
          <a:p>
            <a:r>
              <a:rPr lang="ru-RU" sz="4400" dirty="0"/>
              <a:t>Я пока затрудняюсь…</a:t>
            </a:r>
          </a:p>
          <a:p>
            <a:r>
              <a:rPr lang="ru-RU" sz="4400" dirty="0"/>
              <a:t>Я узнал новое…</a:t>
            </a:r>
          </a:p>
          <a:p>
            <a:r>
              <a:rPr lang="ru-RU" sz="4400" dirty="0"/>
              <a:t>Я понял, мне необходимо поработать над темой…   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272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671" y="3596395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3.infourok.ru/uploads/ex/0cbb/00037ba2-31e6fadb/img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" y="30869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44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</a:t>
            </a:r>
            <a:r>
              <a:rPr lang="ru-RU" sz="6000" b="1" dirty="0" smtClean="0"/>
              <a:t>:6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0850" y="4508407"/>
            <a:ext cx="3096344" cy="71199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                   </a:t>
            </a:r>
            <a:r>
              <a:rPr lang="ru-RU" sz="6400" b="1" dirty="0" smtClean="0">
                <a:solidFill>
                  <a:schemeClr val="tx1"/>
                </a:solidFill>
              </a:rPr>
              <a:t>+46</a:t>
            </a:r>
            <a:endParaRPr lang="ru-RU" sz="6400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3528" y="1232756"/>
            <a:ext cx="1296144" cy="12601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40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1619672" y="1736812"/>
            <a:ext cx="172819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Oval 5"/>
          <p:cNvSpPr/>
          <p:nvPr/>
        </p:nvSpPr>
        <p:spPr>
          <a:xfrm>
            <a:off x="3384563" y="1371611"/>
            <a:ext cx="1224136" cy="1008112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Right Arrow 6"/>
          <p:cNvSpPr/>
          <p:nvPr/>
        </p:nvSpPr>
        <p:spPr>
          <a:xfrm>
            <a:off x="4644008" y="1731651"/>
            <a:ext cx="158417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7"/>
          <p:cNvSpPr/>
          <p:nvPr/>
        </p:nvSpPr>
        <p:spPr>
          <a:xfrm>
            <a:off x="6263493" y="1392422"/>
            <a:ext cx="1274141" cy="971615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Down Arrow 8"/>
          <p:cNvSpPr/>
          <p:nvPr/>
        </p:nvSpPr>
        <p:spPr>
          <a:xfrm>
            <a:off x="6756547" y="2387243"/>
            <a:ext cx="288032" cy="10000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Oval 9"/>
          <p:cNvSpPr/>
          <p:nvPr/>
        </p:nvSpPr>
        <p:spPr>
          <a:xfrm>
            <a:off x="6259879" y="3410533"/>
            <a:ext cx="1238287" cy="1013547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Down Arrow 10"/>
          <p:cNvSpPr/>
          <p:nvPr/>
        </p:nvSpPr>
        <p:spPr>
          <a:xfrm>
            <a:off x="6756547" y="4424080"/>
            <a:ext cx="244952" cy="9656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6158943" y="5421829"/>
            <a:ext cx="1440160" cy="10113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?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41713" y="780146"/>
            <a:ext cx="7857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:5</a:t>
            </a:r>
            <a:endParaRPr lang="ru-RU" sz="6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952831" y="930757"/>
            <a:ext cx="8803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*3</a:t>
            </a:r>
            <a:endParaRPr lang="ru-RU" sz="5400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6468" y="2568310"/>
            <a:ext cx="2426418" cy="39627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106" y="423409"/>
            <a:ext cx="1800200" cy="130100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</a:rPr>
              <a:t>128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1923994" y="953021"/>
            <a:ext cx="165618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Oval 8"/>
          <p:cNvSpPr/>
          <p:nvPr/>
        </p:nvSpPr>
        <p:spPr>
          <a:xfrm>
            <a:off x="3568161" y="440441"/>
            <a:ext cx="1728192" cy="1296144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Right Arrow 9"/>
          <p:cNvSpPr/>
          <p:nvPr/>
        </p:nvSpPr>
        <p:spPr>
          <a:xfrm>
            <a:off x="5300484" y="933511"/>
            <a:ext cx="1368152" cy="3270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Oval 10"/>
          <p:cNvSpPr/>
          <p:nvPr/>
        </p:nvSpPr>
        <p:spPr>
          <a:xfrm>
            <a:off x="6647738" y="500279"/>
            <a:ext cx="1656184" cy="1224136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Down Arrow 11"/>
          <p:cNvSpPr/>
          <p:nvPr/>
        </p:nvSpPr>
        <p:spPr>
          <a:xfrm>
            <a:off x="7331814" y="1730310"/>
            <a:ext cx="288032" cy="13876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val 12"/>
          <p:cNvSpPr/>
          <p:nvPr/>
        </p:nvSpPr>
        <p:spPr>
          <a:xfrm>
            <a:off x="6635637" y="3152274"/>
            <a:ext cx="1656184" cy="1368152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Down Arrow 13"/>
          <p:cNvSpPr/>
          <p:nvPr/>
        </p:nvSpPr>
        <p:spPr>
          <a:xfrm>
            <a:off x="7246255" y="4520426"/>
            <a:ext cx="434948" cy="1296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6444208" y="5816570"/>
            <a:ext cx="2016224" cy="10414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</a:rPr>
              <a:t>?</a:t>
            </a:r>
            <a:endParaRPr lang="ru-RU" sz="7200" b="1" dirty="0">
              <a:solidFill>
                <a:schemeClr val="tx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482" y="2374542"/>
            <a:ext cx="2426418" cy="396274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187997" y="106974"/>
            <a:ext cx="103105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/>
              <a:t>: 2</a:t>
            </a:r>
            <a:endParaRPr lang="ru-RU" sz="6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450851" y="96684"/>
            <a:ext cx="7793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:8</a:t>
            </a:r>
            <a:endParaRPr lang="ru-RU" sz="6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681203" y="2021752"/>
            <a:ext cx="14627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- 7</a:t>
            </a:r>
            <a:endParaRPr lang="ru-RU" sz="6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7823769" y="4503570"/>
            <a:ext cx="936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: 5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dirty="0"/>
              <a:t>Задача 1.</a:t>
            </a:r>
            <a:r>
              <a:rPr lang="ru-RU" sz="4000" dirty="0"/>
              <a:t> Кусок проволоки длиной 1 м  разделили на 2 части. Какова длина одной части?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1520" y="1196752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/>
              <a:t>Задача 2. </a:t>
            </a:r>
            <a:r>
              <a:rPr lang="ru-RU" sz="4000" dirty="0"/>
              <a:t>Кусок проволоки длиной 1 м разделили на 3 равные части. Какова длина одной части? </a:t>
            </a:r>
          </a:p>
        </p:txBody>
      </p:sp>
    </p:spTree>
    <p:extLst>
      <p:ext uri="{BB962C8B-B14F-4D97-AF65-F5344CB8AC3E}">
        <p14:creationId xmlns:p14="http://schemas.microsoft.com/office/powerpoint/2010/main" val="122070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73873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5589240"/>
            <a:ext cx="5040560" cy="936104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268760"/>
            <a:ext cx="828092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ДОЛИ. ОБЫКНОВЕННЫЕ ДРОБИ</a:t>
            </a:r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36912"/>
            <a:ext cx="2428875" cy="3960812"/>
          </a:xfrm>
          <a:prstGeom prst="rect">
            <a:avLst/>
          </a:prstGeom>
          <a:noFill/>
        </p:spPr>
      </p:pic>
      <p:pic>
        <p:nvPicPr>
          <p:cNvPr id="6" name="Picture 7" descr="Рисунок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9" y="2420888"/>
            <a:ext cx="2736303" cy="4149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Что </a:t>
            </a:r>
            <a:r>
              <a:rPr lang="ru-RU" dirty="0"/>
              <a:t>такое доли? 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2. Что </a:t>
            </a:r>
            <a:r>
              <a:rPr lang="ru-RU" dirty="0"/>
              <a:t>такое дробь?  </a:t>
            </a:r>
            <a:r>
              <a:rPr lang="ru-RU" dirty="0" smtClean="0"/>
              <a:t> Как </a:t>
            </a:r>
            <a:r>
              <a:rPr lang="ru-RU" dirty="0"/>
              <a:t>записывают  в математике дроби</a:t>
            </a:r>
            <a:r>
              <a:rPr lang="ru-RU" dirty="0" smtClean="0"/>
              <a:t>.</a:t>
            </a:r>
          </a:p>
          <a:p>
            <a:pPr marL="514350" indent="-514350">
              <a:buAutoNum type="arabicPeriod"/>
            </a:pPr>
            <a:endParaRPr lang="ru-RU" dirty="0"/>
          </a:p>
          <a:p>
            <a:pPr marL="0" indent="0">
              <a:buNone/>
            </a:pPr>
            <a:r>
              <a:rPr lang="ru-RU" dirty="0"/>
              <a:t>3</a:t>
            </a:r>
            <a:r>
              <a:rPr lang="ru-RU" dirty="0" smtClean="0"/>
              <a:t>. Какое </a:t>
            </a:r>
            <a:r>
              <a:rPr lang="ru-RU" dirty="0"/>
              <a:t>число называется знаменателем дроби? Что это число показывает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4</a:t>
            </a:r>
            <a:r>
              <a:rPr lang="ru-RU" dirty="0" smtClean="0"/>
              <a:t>. </a:t>
            </a:r>
            <a:r>
              <a:rPr lang="ru-RU" dirty="0"/>
              <a:t>Какое число называется числителем дроби? Что показывает числитель дроби?</a:t>
            </a:r>
          </a:p>
          <a:p>
            <a:endParaRPr lang="ru-RU" dirty="0"/>
          </a:p>
        </p:txBody>
      </p:sp>
      <p:sp>
        <p:nvSpPr>
          <p:cNvPr id="2" name="Rectangle 1">
            <a:hlinkClick r:id="rId2" action="ppaction://hlinksldjump"/>
          </p:cNvPr>
          <p:cNvSpPr/>
          <p:nvPr/>
        </p:nvSpPr>
        <p:spPr>
          <a:xfrm>
            <a:off x="6372200" y="5373216"/>
            <a:ext cx="1080120" cy="4320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96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699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/>
              <a:t/>
            </a:r>
            <a:br>
              <a:rPr lang="ru-RU" sz="3100" dirty="0" smtClean="0"/>
            </a:br>
            <a:endParaRPr lang="ru-RU" dirty="0"/>
          </a:p>
        </p:txBody>
      </p:sp>
      <p:pic>
        <p:nvPicPr>
          <p:cNvPr id="5" name="Picture 3" descr="C:\Users\Ирина\Desktop\картинки к презентациям\0006-006-Dol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476672"/>
            <a:ext cx="3550308" cy="2592288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469" y="3393597"/>
            <a:ext cx="2731245" cy="25971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6510" y="3360067"/>
            <a:ext cx="2810500" cy="26641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9983" y="3992871"/>
            <a:ext cx="2877561" cy="2414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02" y="3890468"/>
            <a:ext cx="2883658" cy="24020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81908" y="4005064"/>
            <a:ext cx="2456901" cy="2517866"/>
          </a:xfrm>
          <a:prstGeom prst="rect">
            <a:avLst/>
          </a:prstGeom>
        </p:spPr>
      </p:pic>
      <p:sp>
        <p:nvSpPr>
          <p:cNvPr id="11" name="Rectangle 10">
            <a:hlinkClick r:id="rId8" action="ppaction://hlinksldjump"/>
          </p:cNvPr>
          <p:cNvSpPr/>
          <p:nvPr/>
        </p:nvSpPr>
        <p:spPr>
          <a:xfrm>
            <a:off x="7452320" y="5990718"/>
            <a:ext cx="814004" cy="30178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219200"/>
          </a:xfrm>
        </p:spPr>
        <p:txBody>
          <a:bodyPr/>
          <a:lstStyle/>
          <a:p>
            <a:r>
              <a:rPr lang="ru-RU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Половина.</a:t>
            </a:r>
            <a:r>
              <a:rPr lang="ru-RU" b="1" i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736"/>
            <a:ext cx="8929750" cy="4414600"/>
          </a:xfrm>
        </p:spPr>
        <p:txBody>
          <a:bodyPr/>
          <a:lstStyle/>
          <a:p>
            <a:pPr>
              <a:lnSpc>
                <a:spcPts val="4000"/>
              </a:lnSpc>
              <a:buFontTx/>
              <a:buNone/>
            </a:pPr>
            <a:r>
              <a:rPr lang="ru-RU" dirty="0">
                <a:solidFill>
                  <a:schemeClr val="accent2"/>
                </a:solidFill>
              </a:rPr>
              <a:t> </a:t>
            </a:r>
            <a:r>
              <a:rPr lang="ru-RU" dirty="0" smtClean="0">
                <a:solidFill>
                  <a:schemeClr val="accent2"/>
                </a:solidFill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известная доля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конечно, половина. Слова с приставкой «пол» можно услышать часто: полчаса,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полкилометра, полведра… </a:t>
            </a:r>
          </a:p>
          <a:p>
            <a:pPr>
              <a:lnSpc>
                <a:spcPts val="4000"/>
              </a:lnSpc>
              <a:buFontTx/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Разделили единицу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части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половина.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4000"/>
              </a:lnSpc>
              <a:buFontTx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Долю     называют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половиной.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3068960"/>
            <a:ext cx="333375" cy="914400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1371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4005064"/>
            <a:ext cx="428628" cy="1175666"/>
          </a:xfrm>
          <a:prstGeom prst="rect">
            <a:avLst/>
          </a:prstGeom>
          <a:noFill/>
        </p:spPr>
      </p:pic>
      <p:graphicFrame>
        <p:nvGraphicFramePr>
          <p:cNvPr id="9" name="Диаграмма 8"/>
          <p:cNvGraphicFramePr/>
          <p:nvPr/>
        </p:nvGraphicFramePr>
        <p:xfrm>
          <a:off x="5652120" y="3573016"/>
          <a:ext cx="2500330" cy="221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16416" y="3933056"/>
            <a:ext cx="428628" cy="1175666"/>
          </a:xfrm>
          <a:prstGeom prst="rect">
            <a:avLst/>
          </a:prstGeom>
          <a:noFill/>
        </p:spPr>
      </p:pic>
      <p:cxnSp>
        <p:nvCxnSpPr>
          <p:cNvPr id="14" name="Прямая со стрелкой 13"/>
          <p:cNvCxnSpPr/>
          <p:nvPr/>
        </p:nvCxnSpPr>
        <p:spPr>
          <a:xfrm flipV="1">
            <a:off x="5364088" y="4365104"/>
            <a:ext cx="43204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7956376" y="4293096"/>
            <a:ext cx="43204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00"/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677</TotalTime>
  <Words>230</Words>
  <Application>Microsoft Office PowerPoint</Application>
  <PresentationFormat>On-screen Show (4:3)</PresentationFormat>
  <Paragraphs>49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Century Gothic</vt:lpstr>
      <vt:lpstr>Times New Roman</vt:lpstr>
      <vt:lpstr>Тема Office</vt:lpstr>
      <vt:lpstr>PowerPoint Presentation</vt:lpstr>
      <vt:lpstr>                                               :6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</vt:lpstr>
      <vt:lpstr>Половина. </vt:lpstr>
      <vt:lpstr>Треть. </vt:lpstr>
      <vt:lpstr>Четверть.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Yulia Vilper</cp:lastModifiedBy>
  <cp:revision>68</cp:revision>
  <dcterms:created xsi:type="dcterms:W3CDTF">2016-01-01T16:24:29Z</dcterms:created>
  <dcterms:modified xsi:type="dcterms:W3CDTF">2018-10-19T17:33:55Z</dcterms:modified>
</cp:coreProperties>
</file>