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56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7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90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10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657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59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93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90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75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70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6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2F172-1CDC-422E-B883-83D4EC186436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370C5-2A8F-4ED9-B4D4-3AAD21D517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752" y="1487606"/>
            <a:ext cx="106589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нормы общения с подростками в современных реалиях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125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Границы </a:t>
            </a:r>
            <a:r>
              <a:rPr lang="ru-RU" dirty="0">
                <a:solidFill>
                  <a:srgbClr val="FF0000"/>
                </a:solidFill>
              </a:rPr>
              <a:t>общения </a:t>
            </a:r>
            <a:r>
              <a:rPr lang="ru-RU" dirty="0" smtClean="0">
                <a:solidFill>
                  <a:srgbClr val="FF0000"/>
                </a:solidFill>
              </a:rPr>
              <a:t>с </a:t>
            </a:r>
            <a:r>
              <a:rPr lang="ru-RU" dirty="0">
                <a:solidFill>
                  <a:srgbClr val="FF0000"/>
                </a:solidFill>
              </a:rPr>
              <a:t>подростками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Первое, с чего стоит начать в теме границ, это определить для себя: что  можно и что недопустимо. Напишите два списка, например: «Родителям можно здороваться со мной за руку. Ученикам нельзя повышать на меня голос». Отдельно стоит обозначить время, когда можно вам звонить, когда можно получить от вас ответ в переписке и т.п. Когда вы определите границы для самих себя, на их основании стоит не только продумать правила взаимодействия с учащимися и их родителями, но и суметь их объяснить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 этого начинается авторитет педагога!!!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54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правил важно для нормальных отношений между вами и детьми,  между вами и родителями, даже между детьми и родителями. Правила должны быть адекватны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учебному заведению,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контингенту, и вашему внутреннему ощущению, и вашему профессионализму. Возможно вам нравится строгая дисциплина, но это совершенно не соответствует вашему типу личности и манере взаимодействия с детьми. Возможно ваша сильная сторона не в этом, а в создании тёплой семейной обстановки. Приглядитесь с себе, к своим способностям и возможностям. Выберите то, что подходит именно вам.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3980606" y="152400"/>
            <a:ext cx="7086600" cy="1177925"/>
          </a:xfrm>
          <a:prstGeom prst="leftArrowCallout">
            <a:avLst>
              <a:gd name="adj1" fmla="val 49861"/>
              <a:gd name="adj2" fmla="val 50000"/>
              <a:gd name="adj3" fmla="val 89769"/>
              <a:gd name="adj4" fmla="val 80153"/>
            </a:avLst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2600" b="1" dirty="0" smtClean="0">
                <a:solidFill>
                  <a:srgbClr val="000066"/>
                </a:solidFill>
              </a:rPr>
              <a:t>Этические границы в общении</a:t>
            </a:r>
            <a:endParaRPr lang="ru-RU" alt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2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6979"/>
            <a:ext cx="10515600" cy="543998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ваши правила соблюдались, вам тоже нельзя нарушать их. Например, нужно быть готовым ответить на вопросы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определенное время.  Ну конечно,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и дальше вам писать вне установленного срока, останавливать вас в коридоре, даже если у вас нет времени с ними поговорить, но они будут готовы к тому, что вы не удовлетворите их запрос немедленно.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самого первого дня пребывания в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заведении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должны понимать не только что можно и что нельзя, но и алгоритм действий в различных ситуациях. В эти основные правила, как в базу, вы можете добавлять любые другие в зависимости от специфики вашей работы и учеников. Главное, правил должно быть столько, чтобы их можно было легко запомнить и они были логичны и понятны детям.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165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Безусловно, сколько бы вы ни придумывали правил и как бы логичны они ни были, дети всегда будут их нарушать, но они им очень нужны, чтобы ощущать себя в безопасности и не испытывать постоянную тревогу.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Подростки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 помощью правил учатся договариваться и решать конфликты, а мы, взрослые, должны подавать им в этом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</a:t>
            </a:r>
          </a:p>
          <a:p>
            <a:pPr algn="just"/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можно установить следующие правила 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3980606" y="152400"/>
            <a:ext cx="7086600" cy="1177925"/>
          </a:xfrm>
          <a:prstGeom prst="leftArrowCallout">
            <a:avLst>
              <a:gd name="adj1" fmla="val 49861"/>
              <a:gd name="adj2" fmla="val 50000"/>
              <a:gd name="adj3" fmla="val 89769"/>
              <a:gd name="adj4" fmla="val 80153"/>
            </a:avLst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2600" b="1" dirty="0" smtClean="0">
                <a:solidFill>
                  <a:srgbClr val="000066"/>
                </a:solidFill>
              </a:rPr>
              <a:t>Этические границы в общении</a:t>
            </a:r>
            <a:endParaRPr lang="ru-RU" altLang="ru-RU" sz="24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96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3181353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3200" b="1" dirty="0">
                <a:solidFill>
                  <a:srgbClr val="FF0000"/>
                </a:solidFill>
                <a:latin typeface="Fira Sans Condensed"/>
                <a:ea typeface="+mn-ea"/>
                <a:cs typeface="+mn-cs"/>
              </a:rPr>
              <a:t>Рекомендации педагогам по общению с подростками</a:t>
            </a:r>
            <a:r>
              <a:rPr lang="ru-RU" sz="700" b="1" dirty="0">
                <a:solidFill>
                  <a:srgbClr val="333333"/>
                </a:solidFill>
                <a:latin typeface="Fira Sans Condensed"/>
                <a:ea typeface="+mn-ea"/>
                <a:cs typeface="+mn-cs"/>
              </a:rPr>
              <a:t/>
            </a:r>
            <a:br>
              <a:rPr lang="ru-RU" sz="700" b="1" dirty="0">
                <a:solidFill>
                  <a:srgbClr val="333333"/>
                </a:solidFill>
                <a:latin typeface="Fira Sans Condensed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47712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Беседу </a:t>
            </a:r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подростком нужно начинать с дружеского тона.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общения с подростком проявляйте к нему искренний интерес.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Лучшим словом, располагающим подростка к общению, является его имя.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 с подростком надо начинать с тех вопросов, мнения по которым совпадают.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общения старайтесь вести диалог на равных.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инициативу общения держать в своих руках.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Умейте смотреть на вещи глазами подростка.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всегда чуткими к делам детей.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Анализируйте с детьми причины их удач и неудач.</a:t>
            </a: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36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8364"/>
            <a:ext cx="10515600" cy="650998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ребенка, когда ему нелегко.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не ограждать подростка от трудностей.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подростка преодолевать трудности.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Сравнивайте ребенка только с ним самим, обязательно отмечая продвижение вперед.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даже едва возникшие потребности в знаниях, гармонии и красоте, в </a:t>
            </a:r>
            <a:r>
              <a:rPr lang="ru-RU" sz="2400" dirty="0" err="1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самоактуализации</a:t>
            </a:r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(развитии собственной личности).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Информируйте ребенка о границах материальных потребностей и напоминайте, что духовные потребности должны развиваться постоянно.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Замечайте любое положительное изменение в развитии личности ребенка.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всегда личным примером (учите делами, а не словами).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Разговаривайте с детьми как с равными, уважая их мнение, избегая нравоучений, криков, назидательности, иронии.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rgbClr val="2C3B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Советуйте ребенку следить за своей внешностью — одеждой, прической, соблюдать правила личной гигиены.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>
                <a:solidFill>
                  <a:srgbClr val="0D12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 недоверие оскорбляет!</a:t>
            </a: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080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6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28600" y="1295400"/>
            <a:ext cx="3733800" cy="5241925"/>
            <a:chOff x="3141" y="1494"/>
            <a:chExt cx="5580" cy="8136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3141" y="8910"/>
              <a:ext cx="5580" cy="7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>
                  <a:solidFill>
                    <a:srgbClr val="FFFFFF"/>
                  </a:solidFill>
                </a:rPr>
                <a:t>Базальное доверие (надежда)</a:t>
              </a:r>
              <a:endParaRPr lang="ru-RU"/>
            </a:p>
          </p:txBody>
        </p:sp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3678" y="6628"/>
              <a:ext cx="4558" cy="2243"/>
              <a:chOff x="3678" y="4972"/>
              <a:chExt cx="4558" cy="2243"/>
            </a:xfrm>
          </p:grpSpPr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3681" y="6495"/>
                <a:ext cx="4554" cy="720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FFFFFF"/>
                    </a:solidFill>
                  </a:rPr>
                  <a:t>Автономия (сила воли)</a:t>
                </a:r>
                <a:endParaRPr lang="ru-RU" sz="1600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3682" y="5734"/>
                <a:ext cx="4554" cy="72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Инициативность (цель)</a:t>
                </a:r>
                <a:endParaRPr lang="ru-RU" sz="1600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3678" y="4972"/>
                <a:ext cx="4554" cy="720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Трудолюбие (компетентность)</a:t>
                </a:r>
                <a:endParaRPr lang="ru-RU" sz="1600"/>
              </a:p>
            </p:txBody>
          </p:sp>
        </p:grp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3670" y="4346"/>
              <a:ext cx="4558" cy="2243"/>
              <a:chOff x="3678" y="4972"/>
              <a:chExt cx="4558" cy="2243"/>
            </a:xfrm>
          </p:grpSpPr>
          <p:sp>
            <p:nvSpPr>
              <p:cNvPr id="9" name="Rectangle 12"/>
              <p:cNvSpPr>
                <a:spLocks noChangeArrowheads="1"/>
              </p:cNvSpPr>
              <p:nvPr/>
            </p:nvSpPr>
            <p:spPr bwMode="auto">
              <a:xfrm>
                <a:off x="3681" y="6495"/>
                <a:ext cx="4554" cy="720"/>
              </a:xfrm>
              <a:prstGeom prst="rect">
                <a:avLst/>
              </a:prstGeom>
              <a:solidFill>
                <a:srgbClr val="00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 dirty="0">
                    <a:solidFill>
                      <a:srgbClr val="000066"/>
                    </a:solidFill>
                  </a:rPr>
                  <a:t>Эго-идентичность (верность)</a:t>
                </a:r>
                <a:endParaRPr lang="ru-RU" sz="1600" dirty="0"/>
              </a:p>
            </p:txBody>
          </p: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682" y="5734"/>
                <a:ext cx="4554" cy="720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FFFFFF"/>
                    </a:solidFill>
                  </a:rPr>
                  <a:t>Интимность (любовь)</a:t>
                </a:r>
                <a:endParaRPr lang="ru-RU" sz="1600"/>
              </a:p>
            </p:txBody>
          </p:sp>
          <p:sp>
            <p:nvSpPr>
              <p:cNvPr id="11" name="Rectangle 14"/>
              <p:cNvSpPr>
                <a:spLocks noChangeArrowheads="1"/>
              </p:cNvSpPr>
              <p:nvPr/>
            </p:nvSpPr>
            <p:spPr bwMode="auto">
              <a:xfrm>
                <a:off x="3678" y="4972"/>
                <a:ext cx="4554" cy="720"/>
              </a:xfrm>
              <a:prstGeom prst="rect">
                <a:avLst/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FFFFFF"/>
                    </a:solidFill>
                  </a:rPr>
                  <a:t>Продуктивность (забота)</a:t>
                </a:r>
                <a:endParaRPr lang="ru-RU" sz="1600"/>
              </a:p>
            </p:txBody>
          </p:sp>
        </p:grpSp>
        <p:sp>
          <p:nvSpPr>
            <p:cNvPr id="8" name="Oval 15"/>
            <p:cNvSpPr>
              <a:spLocks noChangeArrowheads="1"/>
            </p:cNvSpPr>
            <p:nvPr/>
          </p:nvSpPr>
          <p:spPr bwMode="auto">
            <a:xfrm>
              <a:off x="4419" y="1494"/>
              <a:ext cx="3060" cy="283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600" b="1"/>
            </a:p>
            <a:p>
              <a:pPr algn="ctr"/>
              <a:r>
                <a:rPr lang="ru-RU" b="1">
                  <a:solidFill>
                    <a:srgbClr val="FF0000"/>
                  </a:solidFill>
                </a:rPr>
                <a:t>Эго-интеграция</a:t>
              </a:r>
            </a:p>
            <a:p>
              <a:pPr algn="ctr"/>
              <a:r>
                <a:rPr lang="ru-RU" b="1">
                  <a:solidFill>
                    <a:srgbClr val="FF0000"/>
                  </a:solidFill>
                </a:rPr>
                <a:t>Мудрость</a:t>
              </a:r>
            </a:p>
          </p:txBody>
        </p:sp>
      </p:grpSp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7216262" y="1371600"/>
            <a:ext cx="4220570" cy="5165725"/>
            <a:chOff x="3141" y="1494"/>
            <a:chExt cx="5580" cy="8136"/>
          </a:xfrm>
        </p:grpSpPr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3141" y="8910"/>
              <a:ext cx="5580" cy="720"/>
            </a:xfrm>
            <a:prstGeom prst="rect">
              <a:avLst/>
            </a:prstGeom>
            <a:solidFill>
              <a:srgbClr val="FF939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b="1">
                  <a:solidFill>
                    <a:srgbClr val="000066"/>
                  </a:solidFill>
                </a:rPr>
                <a:t>Базальное недоверие</a:t>
              </a:r>
              <a:endParaRPr lang="ru-RU">
                <a:solidFill>
                  <a:srgbClr val="000066"/>
                </a:solidFill>
              </a:endParaRPr>
            </a:p>
          </p:txBody>
        </p:sp>
        <p:grpSp>
          <p:nvGrpSpPr>
            <p:cNvPr id="17" name="Group 18"/>
            <p:cNvGrpSpPr>
              <a:grpSpLocks/>
            </p:cNvGrpSpPr>
            <p:nvPr/>
          </p:nvGrpSpPr>
          <p:grpSpPr bwMode="auto">
            <a:xfrm>
              <a:off x="3678" y="6628"/>
              <a:ext cx="4558" cy="2243"/>
              <a:chOff x="3678" y="4972"/>
              <a:chExt cx="4558" cy="2243"/>
            </a:xfrm>
          </p:grpSpPr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3681" y="6495"/>
                <a:ext cx="4554" cy="720"/>
              </a:xfrm>
              <a:prstGeom prst="rect">
                <a:avLst/>
              </a:prstGeom>
              <a:solidFill>
                <a:srgbClr val="FFC39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Стыд, несамостоятельность</a:t>
                </a:r>
                <a:endParaRPr lang="ru-RU" sz="1600">
                  <a:solidFill>
                    <a:srgbClr val="000066"/>
                  </a:solidFill>
                </a:endParaRPr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3682" y="5734"/>
                <a:ext cx="4554" cy="720"/>
              </a:xfrm>
              <a:prstGeom prst="rect">
                <a:avLst/>
              </a:prstGeom>
              <a:solidFill>
                <a:srgbClr val="FFFF9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Безынициативность, вина</a:t>
                </a:r>
                <a:endParaRPr lang="ru-RU" sz="1600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3678" y="4972"/>
                <a:ext cx="4554" cy="720"/>
              </a:xfrm>
              <a:prstGeom prst="rect">
                <a:avLst/>
              </a:prstGeom>
              <a:solidFill>
                <a:srgbClr val="ABFFAB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Неполноценность, леность</a:t>
                </a:r>
                <a:endParaRPr lang="ru-RU" sz="1600"/>
              </a:p>
            </p:txBody>
          </p:sp>
        </p:grpSp>
        <p:grpSp>
          <p:nvGrpSpPr>
            <p:cNvPr id="18" name="Group 22"/>
            <p:cNvGrpSpPr>
              <a:grpSpLocks/>
            </p:cNvGrpSpPr>
            <p:nvPr/>
          </p:nvGrpSpPr>
          <p:grpSpPr bwMode="auto">
            <a:xfrm>
              <a:off x="3670" y="4346"/>
              <a:ext cx="4617" cy="2243"/>
              <a:chOff x="3678" y="4972"/>
              <a:chExt cx="4617" cy="2243"/>
            </a:xfrm>
          </p:grpSpPr>
          <p:sp>
            <p:nvSpPr>
              <p:cNvPr id="20" name="Rectangle 23"/>
              <p:cNvSpPr>
                <a:spLocks noChangeArrowheads="1"/>
              </p:cNvSpPr>
              <p:nvPr/>
            </p:nvSpPr>
            <p:spPr bwMode="auto">
              <a:xfrm>
                <a:off x="3681" y="6495"/>
                <a:ext cx="4554" cy="720"/>
              </a:xfrm>
              <a:prstGeom prst="rect">
                <a:avLst/>
              </a:prstGeom>
              <a:solidFill>
                <a:srgbClr val="9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Эго-диффузия, ролевое смешение</a:t>
                </a:r>
                <a:endParaRPr lang="ru-RU" sz="1600"/>
              </a:p>
            </p:txBody>
          </p:sp>
          <p:sp>
            <p:nvSpPr>
              <p:cNvPr id="21" name="Rectangle 24"/>
              <p:cNvSpPr>
                <a:spLocks noChangeArrowheads="1"/>
              </p:cNvSpPr>
              <p:nvPr/>
            </p:nvSpPr>
            <p:spPr bwMode="auto">
              <a:xfrm>
                <a:off x="3741" y="5712"/>
                <a:ext cx="4554" cy="720"/>
              </a:xfrm>
              <a:prstGeom prst="rect">
                <a:avLst/>
              </a:prstGeom>
              <a:solidFill>
                <a:srgbClr val="AFA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Избегание интимности, изоляция</a:t>
                </a:r>
                <a:endParaRPr lang="ru-RU" sz="1600">
                  <a:solidFill>
                    <a:srgbClr val="000066"/>
                  </a:solidFill>
                </a:endParaRPr>
              </a:p>
            </p:txBody>
          </p:sp>
          <p:sp>
            <p:nvSpPr>
              <p:cNvPr id="22" name="Rectangle 25"/>
              <p:cNvSpPr>
                <a:spLocks noChangeArrowheads="1"/>
              </p:cNvSpPr>
              <p:nvPr/>
            </p:nvSpPr>
            <p:spPr bwMode="auto">
              <a:xfrm>
                <a:off x="3678" y="4972"/>
                <a:ext cx="4554" cy="720"/>
              </a:xfrm>
              <a:prstGeom prst="rect">
                <a:avLst/>
              </a:prstGeom>
              <a:solidFill>
                <a:srgbClr val="FF9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solidFill>
                      <a:srgbClr val="000066"/>
                    </a:solidFill>
                  </a:rPr>
                  <a:t>Застой, эгоцентризм</a:t>
                </a:r>
                <a:endParaRPr lang="ru-RU" sz="1600">
                  <a:solidFill>
                    <a:srgbClr val="000066"/>
                  </a:solidFill>
                </a:endParaRPr>
              </a:p>
            </p:txBody>
          </p:sp>
        </p:grpSp>
        <p:sp>
          <p:nvSpPr>
            <p:cNvPr id="19" name="Oval 26"/>
            <p:cNvSpPr>
              <a:spLocks noChangeArrowheads="1"/>
            </p:cNvSpPr>
            <p:nvPr/>
          </p:nvSpPr>
          <p:spPr bwMode="auto">
            <a:xfrm>
              <a:off x="4419" y="1494"/>
              <a:ext cx="3060" cy="2832"/>
            </a:xfrm>
            <a:prstGeom prst="ellipse">
              <a:avLst/>
            </a:prstGeom>
            <a:solidFill>
              <a:srgbClr val="E0E0E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1600" b="1" dirty="0"/>
            </a:p>
            <a:p>
              <a:pPr algn="ctr"/>
              <a:r>
                <a:rPr lang="ru-RU" b="1" dirty="0"/>
                <a:t>Непринятие жизни/смерти</a:t>
              </a:r>
            </a:p>
            <a:p>
              <a:pPr algn="ctr"/>
              <a:r>
                <a:rPr lang="ru-RU" b="1" dirty="0"/>
                <a:t>Застой </a:t>
              </a:r>
              <a:endParaRPr lang="ru-RU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 rot="167316">
            <a:off x="3131329" y="223546"/>
            <a:ext cx="84239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</a:rPr>
              <a:t>Два варианта развития личности подростка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0533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Общение с подростком через зоны общения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Зона ближайшего развития подростка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Зона актуального развития подростка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0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928135"/>
              </p:ext>
            </p:extLst>
          </p:nvPr>
        </p:nvGraphicFramePr>
        <p:xfrm>
          <a:off x="1569490" y="1341438"/>
          <a:ext cx="9144000" cy="515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Диаграмма" r:id="rId3" imgW="5648310" imgH="3152689" progId="MSGraph.Chart.8">
                  <p:embed/>
                </p:oleObj>
              </mc:Choice>
              <mc:Fallback>
                <p:oleObj name="Диаграмма" r:id="rId3" imgW="5648310" imgH="3152689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9490" y="1341438"/>
                        <a:ext cx="9144000" cy="5157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9250" y="260350"/>
            <a:ext cx="935355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 b="1" dirty="0">
                <a:solidFill>
                  <a:srgbClr val="000066"/>
                </a:solidFill>
                <a:latin typeface="Times New Roman" panose="02020603050405020304" pitchFamily="18" charset="0"/>
              </a:rPr>
              <a:t>Теория психогенетической модели личности Ю.В. </a:t>
            </a:r>
            <a:r>
              <a:rPr lang="ru-RU" altLang="ru-RU" sz="3200" b="1" dirty="0" err="1">
                <a:solidFill>
                  <a:srgbClr val="000066"/>
                </a:solidFill>
                <a:latin typeface="Times New Roman" panose="02020603050405020304" pitchFamily="18" charset="0"/>
              </a:rPr>
              <a:t>Валентика</a:t>
            </a:r>
            <a:endParaRPr lang="ru-RU" altLang="ru-RU" sz="3200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84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337532"/>
              </p:ext>
            </p:extLst>
          </p:nvPr>
        </p:nvGraphicFramePr>
        <p:xfrm>
          <a:off x="1235798" y="1293642"/>
          <a:ext cx="9144000" cy="512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Диаграмма" r:id="rId3" imgW="5648310" imgH="3152689" progId="MSGraph.Chart.8">
                  <p:embed/>
                </p:oleObj>
              </mc:Choice>
              <mc:Fallback>
                <p:oleObj name="Диаграмма" r:id="rId3" imgW="5648310" imgH="3152689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798" y="1293642"/>
                        <a:ext cx="9144000" cy="5127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372276" y="3904061"/>
            <a:ext cx="4319588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0066"/>
                </a:solidFill>
              </a:rPr>
              <a:t>Патологическая личность </a:t>
            </a:r>
            <a:endParaRPr lang="ru-RU" altLang="ru-RU" sz="2400" b="1" dirty="0" smtClean="0">
              <a:solidFill>
                <a:srgbClr val="000066"/>
              </a:solidFill>
            </a:endParaRPr>
          </a:p>
          <a:p>
            <a:pPr algn="ctr"/>
            <a:endParaRPr lang="ru-RU" altLang="ru-RU" sz="2400" b="1" dirty="0">
              <a:solidFill>
                <a:srgbClr val="000066"/>
              </a:solidFill>
            </a:endParaRPr>
          </a:p>
          <a:p>
            <a:pPr algn="ctr"/>
            <a:r>
              <a:rPr lang="ru-RU" altLang="ru-RU" sz="2400" b="1" dirty="0">
                <a:solidFill>
                  <a:srgbClr val="000066"/>
                </a:solidFill>
              </a:rPr>
              <a:t>Патологическое социальное </a:t>
            </a:r>
          </a:p>
          <a:p>
            <a:pPr algn="ctr"/>
            <a:r>
              <a:rPr lang="ru-RU" altLang="ru-RU" sz="2400" b="1" dirty="0">
                <a:solidFill>
                  <a:srgbClr val="000066"/>
                </a:solidFill>
              </a:rPr>
              <a:t>функционирование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70" y="5686211"/>
            <a:ext cx="1409772" cy="938139"/>
          </a:xfrm>
          <a:prstGeom prst="rect">
            <a:avLst/>
          </a:prstGeom>
        </p:spPr>
      </p:pic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6808919" y="115888"/>
            <a:ext cx="5327650" cy="1296987"/>
          </a:xfrm>
          <a:prstGeom prst="wedgeRectCallout">
            <a:avLst>
              <a:gd name="adj1" fmla="val -30245"/>
              <a:gd name="adj2" fmla="val 113037"/>
            </a:avLst>
          </a:prstGeom>
          <a:solidFill>
            <a:srgbClr val="66CCFF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>
                <a:solidFill>
                  <a:srgbClr val="000066"/>
                </a:solidFill>
              </a:rPr>
              <a:t>Деформированные, </a:t>
            </a:r>
            <a:r>
              <a:rPr lang="ru-RU" altLang="ru-RU" sz="2400" b="1" dirty="0" err="1">
                <a:solidFill>
                  <a:srgbClr val="000066"/>
                </a:solidFill>
              </a:rPr>
              <a:t>депривированные</a:t>
            </a:r>
            <a:r>
              <a:rPr lang="ru-RU" altLang="ru-RU" sz="2400" b="1" dirty="0">
                <a:solidFill>
                  <a:srgbClr val="000066"/>
                </a:solidFill>
              </a:rPr>
              <a:t> нормативные личностные статусы</a:t>
            </a:r>
            <a:r>
              <a:rPr lang="ru-RU" alt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654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" grpId="0"/>
      <p:bldP spid="7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051050" y="2068513"/>
          <a:ext cx="4537075" cy="432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Диаграмма" r:id="rId3" imgW="2638349" imgH="2514478" progId="MSGraph.Chart.8">
                  <p:embed/>
                </p:oleObj>
              </mc:Choice>
              <mc:Fallback>
                <p:oleObj name="Диаграмма" r:id="rId3" imgW="2638349" imgH="2514478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068513"/>
                        <a:ext cx="4537075" cy="4325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1B1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79388" y="3284538"/>
            <a:ext cx="3960812" cy="2160587"/>
          </a:xfrm>
          <a:prstGeom prst="rightArrowCallout">
            <a:avLst>
              <a:gd name="adj1" fmla="val 32991"/>
              <a:gd name="adj2" fmla="val 25000"/>
              <a:gd name="adj3" fmla="val 35858"/>
              <a:gd name="adj4" fmla="val 54588"/>
            </a:avLst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000066"/>
                </a:solidFill>
              </a:rPr>
              <a:t>Патологический ЛС  </a:t>
            </a:r>
          </a:p>
          <a:p>
            <a:pPr algn="ctr"/>
            <a:r>
              <a:rPr lang="ru-RU" altLang="ru-RU" b="1" dirty="0" smtClean="0">
                <a:solidFill>
                  <a:srgbClr val="000066"/>
                </a:solidFill>
              </a:rPr>
              <a:t>Я-дисфункция</a:t>
            </a:r>
            <a:endParaRPr lang="ru-RU" altLang="ru-RU" b="1" dirty="0">
              <a:solidFill>
                <a:srgbClr val="000066"/>
              </a:solidFill>
            </a:endParaRPr>
          </a:p>
          <a:p>
            <a:pPr algn="ctr"/>
            <a:r>
              <a:rPr lang="ru-RU" altLang="ru-RU" b="1" dirty="0" smtClean="0">
                <a:solidFill>
                  <a:srgbClr val="000066"/>
                </a:solidFill>
              </a:rPr>
              <a:t>Я-зависимый</a:t>
            </a:r>
            <a:endParaRPr lang="ru-RU" altLang="ru-RU" b="1" dirty="0">
              <a:solidFill>
                <a:srgbClr val="000066"/>
              </a:solidFill>
            </a:endParaRPr>
          </a:p>
          <a:p>
            <a:pPr algn="ctr"/>
            <a:r>
              <a:rPr lang="ru-RU" altLang="ru-RU" b="1" dirty="0">
                <a:solidFill>
                  <a:srgbClr val="000066"/>
                </a:solidFill>
              </a:rPr>
              <a:t>Я-невротик</a:t>
            </a:r>
          </a:p>
          <a:p>
            <a:pPr algn="ctr"/>
            <a:r>
              <a:rPr lang="ru-RU" altLang="ru-RU" b="1" dirty="0" smtClean="0">
                <a:solidFill>
                  <a:srgbClr val="000066"/>
                </a:solidFill>
              </a:rPr>
              <a:t>Я-неудачник</a:t>
            </a:r>
          </a:p>
          <a:p>
            <a:pPr algn="ctr"/>
            <a:r>
              <a:rPr lang="ru-RU" altLang="ru-RU" b="1" dirty="0" smtClean="0">
                <a:solidFill>
                  <a:srgbClr val="000066"/>
                </a:solidFill>
                <a:latin typeface="Arial" panose="020B0604020202020204" pitchFamily="34" charset="0"/>
              </a:rPr>
              <a:t>Я – ничего не хочу</a:t>
            </a:r>
            <a:r>
              <a:rPr lang="ru-RU" altLang="ru-RU" dirty="0" smtClean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endParaRPr lang="ru-RU" altLang="ru-RU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947486" y="2672854"/>
            <a:ext cx="2879725" cy="1152525"/>
          </a:xfrm>
          <a:prstGeom prst="leftArrowCallout">
            <a:avLst>
              <a:gd name="adj1" fmla="val 25065"/>
              <a:gd name="adj2" fmla="val 24931"/>
              <a:gd name="adj3" fmla="val 41597"/>
              <a:gd name="adj4" fmla="val 70361"/>
            </a:avLst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66"/>
                </a:solidFill>
              </a:rPr>
              <a:t>Нормативные ЛС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1416505">
            <a:off x="5915009" y="4239743"/>
            <a:ext cx="3095625" cy="1546225"/>
          </a:xfrm>
          <a:prstGeom prst="leftArrowCallout">
            <a:avLst>
              <a:gd name="adj1" fmla="val 27926"/>
              <a:gd name="adj2" fmla="val 28032"/>
              <a:gd name="adj3" fmla="val 43610"/>
              <a:gd name="adj4" fmla="val 58403"/>
            </a:avLst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66"/>
                </a:solidFill>
              </a:rPr>
              <a:t>Свойства </a:t>
            </a:r>
          </a:p>
          <a:p>
            <a:pPr algn="ctr"/>
            <a:r>
              <a:rPr lang="ru-RU" altLang="ru-RU" sz="2400" b="1">
                <a:solidFill>
                  <a:srgbClr val="000066"/>
                </a:solidFill>
              </a:rPr>
              <a:t>психологического</a:t>
            </a:r>
          </a:p>
          <a:p>
            <a:pPr algn="ctr"/>
            <a:r>
              <a:rPr lang="ru-RU" altLang="ru-RU" sz="2400" b="1">
                <a:solidFill>
                  <a:srgbClr val="000066"/>
                </a:solidFill>
              </a:rPr>
              <a:t>здоровья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11300" y="260350"/>
            <a:ext cx="7632700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30000"/>
              </a:spcBef>
            </a:pPr>
            <a:r>
              <a:rPr lang="ru-RU" altLang="ru-RU" sz="2200" b="1" dirty="0">
                <a:solidFill>
                  <a:srgbClr val="000066"/>
                </a:solidFill>
              </a:rPr>
              <a:t/>
            </a:r>
            <a:br>
              <a:rPr lang="ru-RU" altLang="ru-RU" sz="2200" b="1" dirty="0">
                <a:solidFill>
                  <a:srgbClr val="000066"/>
                </a:solidFill>
              </a:rPr>
            </a:br>
            <a:r>
              <a:rPr lang="ru-RU" altLang="ru-RU" sz="2200" b="1" dirty="0">
                <a:solidFill>
                  <a:srgbClr val="000066"/>
                </a:solidFill>
              </a:rPr>
              <a:t>М</a:t>
            </a:r>
            <a:r>
              <a:rPr lang="ru-RU" altLang="ru-RU" sz="2200" b="1" dirty="0" smtClean="0">
                <a:solidFill>
                  <a:srgbClr val="000066"/>
                </a:solidFill>
              </a:rPr>
              <a:t>одель или стратегии общения, </a:t>
            </a:r>
            <a:endParaRPr lang="ru-RU" altLang="ru-RU" sz="2200" b="1" dirty="0">
              <a:solidFill>
                <a:srgbClr val="000066"/>
              </a:solidFill>
            </a:endParaRPr>
          </a:p>
          <a:p>
            <a:pPr algn="ctr"/>
            <a:r>
              <a:rPr lang="ru-RU" altLang="ru-RU" sz="2200" b="1" dirty="0">
                <a:solidFill>
                  <a:srgbClr val="000066"/>
                </a:solidFill>
              </a:rPr>
              <a:t>ориентированные на восстановление прежних способностей </a:t>
            </a:r>
          </a:p>
          <a:p>
            <a:pPr algn="ctr"/>
            <a:r>
              <a:rPr lang="ru-RU" altLang="ru-RU" sz="2200" b="1" dirty="0" smtClean="0">
                <a:solidFill>
                  <a:srgbClr val="000066"/>
                </a:solidFill>
              </a:rPr>
              <a:t>Или развитие здоровых профессиональных возможностей подростка</a:t>
            </a:r>
          </a:p>
          <a:p>
            <a:pPr algn="ctr"/>
            <a:r>
              <a:rPr lang="ru-RU" altLang="ru-RU" sz="2200" b="1" dirty="0">
                <a:solidFill>
                  <a:srgbClr val="000066"/>
                </a:solidFill>
              </a:rPr>
              <a:t/>
            </a:r>
            <a:br>
              <a:rPr lang="ru-RU" altLang="ru-RU" sz="2200" b="1" dirty="0">
                <a:solidFill>
                  <a:srgbClr val="000066"/>
                </a:solidFill>
              </a:rPr>
            </a:br>
            <a:endParaRPr lang="ru-RU" altLang="ru-RU" sz="22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95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OleChart spid="4" grpId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277134" y="-247650"/>
            <a:ext cx="2134806" cy="1816100"/>
            <a:chOff x="758" y="1093"/>
            <a:chExt cx="2340" cy="2633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auto">
            <a:xfrm>
              <a:off x="981" y="1494"/>
              <a:ext cx="1917" cy="190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 sz="1600" dirty="0"/>
            </a:p>
            <a:p>
              <a:pPr algn="ctr"/>
              <a:r>
                <a:rPr lang="ru-RU" altLang="ru-RU" sz="1600" b="1" dirty="0">
                  <a:solidFill>
                    <a:srgbClr val="FF0000"/>
                  </a:solidFill>
                </a:rPr>
                <a:t>Мишень</a:t>
              </a:r>
            </a:p>
            <a:p>
              <a:pPr algn="ctr"/>
              <a:r>
                <a:rPr lang="ru-RU" altLang="ru-RU" sz="1600" b="1" dirty="0" smtClean="0">
                  <a:solidFill>
                    <a:srgbClr val="FF0000"/>
                  </a:solidFill>
                </a:rPr>
                <a:t>подросток</a:t>
              </a:r>
              <a:endParaRPr lang="ru-RU" altLang="ru-RU" sz="1600" dirty="0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926" y="1093"/>
              <a:ext cx="11" cy="2633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758" y="2445"/>
              <a:ext cx="2340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296" y="1754"/>
              <a:ext cx="1323" cy="139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701" y="2214"/>
              <a:ext cx="540" cy="5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856338" y="152400"/>
            <a:ext cx="6934200" cy="1177925"/>
          </a:xfrm>
          <a:prstGeom prst="leftArrowCallout">
            <a:avLst>
              <a:gd name="adj1" fmla="val 50000"/>
              <a:gd name="adj2" fmla="val 50000"/>
              <a:gd name="adj3" fmla="val 105826"/>
              <a:gd name="adj4" fmla="val 77125"/>
            </a:avLst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2600" b="1" dirty="0">
                <a:solidFill>
                  <a:srgbClr val="000066"/>
                </a:solidFill>
              </a:rPr>
              <a:t>Мотивация на </a:t>
            </a:r>
            <a:r>
              <a:rPr lang="ru-RU" altLang="ru-RU" sz="2600" b="1" dirty="0" smtClean="0">
                <a:solidFill>
                  <a:srgbClr val="000066"/>
                </a:solidFill>
              </a:rPr>
              <a:t>приобретение проф. опыта         </a:t>
            </a:r>
            <a:endParaRPr lang="ru-RU" altLang="ru-RU" sz="2600" b="1" dirty="0">
              <a:solidFill>
                <a:srgbClr val="000066"/>
              </a:solidFill>
            </a:endParaRPr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685800" y="1524000"/>
            <a:ext cx="83058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Bef>
                <a:spcPct val="50000"/>
              </a:spcBef>
              <a:buFontTx/>
              <a:buBlip>
                <a:blip r:embed="rId2"/>
              </a:buBlip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Ключевые положения мотивационного общения 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мотивация к изменениям исходит от подростка;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сформулировать и разрешить амбивалентность - это задача как подростка, так педагога;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прямое убеждение не является эффективным методом этического общения;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стиль общения должен быть спокойным и располагающим;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педагог помогает подростку исследовать и разрешить амбивалентность (двойственность);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готовность измениться - это нестойкий результат межличностного взаимодействия;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отношения между педагогом и подростком носят партнерский характер.</a:t>
            </a:r>
            <a:endParaRPr lang="ru-RU" altLang="ru-RU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8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 txBox="1">
            <a:spLocks noChangeArrowheads="1"/>
          </p:cNvSpPr>
          <p:nvPr/>
        </p:nvSpPr>
        <p:spPr>
          <a:xfrm>
            <a:off x="1066799" y="1752600"/>
            <a:ext cx="7913427" cy="464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2"/>
              </a:buBlip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Ключевые стратегии 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развитие противоречий между позициями подростка через выявление вербальной, мимической, поведенческой амбивалентности в процессе образовательной системы;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участие в проф. проблемах подростка;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сопереживание/</a:t>
            </a:r>
            <a:r>
              <a:rPr lang="ru-RU" altLang="ru-RU" b="1" dirty="0" err="1" smtClean="0">
                <a:solidFill>
                  <a:srgbClr val="000066"/>
                </a:solidFill>
                <a:latin typeface="Times New Roman" panose="02020603050405020304" pitchFamily="18" charset="0"/>
              </a:rPr>
              <a:t>эмпатия</a:t>
            </a: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поддерживающее (подкрепляющее) поведение;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умение найти основания для изменений подростка в </a:t>
            </a:r>
            <a:r>
              <a:rPr lang="ru-RU" altLang="ru-RU" b="1" dirty="0" err="1" smtClean="0">
                <a:solidFill>
                  <a:srgbClr val="000066"/>
                </a:solidFill>
                <a:latin typeface="Times New Roman" panose="02020603050405020304" pitchFamily="18" charset="0"/>
              </a:rPr>
              <a:t>проф.среде</a:t>
            </a: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оптимизм в отношении позитивных изменений;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 умение вовремя вселить уверенность.</a:t>
            </a:r>
            <a:endParaRPr lang="ru-RU" altLang="ru-RU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017827" y="-247650"/>
            <a:ext cx="2121157" cy="1816100"/>
            <a:chOff x="758" y="1093"/>
            <a:chExt cx="2340" cy="2633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>
              <a:off x="981" y="1494"/>
              <a:ext cx="1917" cy="190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 sz="1600" dirty="0"/>
            </a:p>
            <a:p>
              <a:pPr algn="ctr"/>
              <a:r>
                <a:rPr lang="ru-RU" altLang="ru-RU" sz="1600" b="1" dirty="0">
                  <a:solidFill>
                    <a:srgbClr val="FF0000"/>
                  </a:solidFill>
                </a:rPr>
                <a:t>Мишень</a:t>
              </a:r>
            </a:p>
            <a:p>
              <a:pPr algn="ctr"/>
              <a:r>
                <a:rPr lang="ru-RU" altLang="ru-RU" sz="1600" b="1" dirty="0" smtClean="0">
                  <a:solidFill>
                    <a:srgbClr val="FF0000"/>
                  </a:solidFill>
                </a:rPr>
                <a:t>подросток</a:t>
              </a:r>
              <a:endParaRPr lang="ru-RU" altLang="ru-RU" sz="1600" dirty="0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1926" y="1093"/>
              <a:ext cx="11" cy="2633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758" y="2445"/>
              <a:ext cx="2340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296" y="1754"/>
              <a:ext cx="1323" cy="139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701" y="2214"/>
              <a:ext cx="540" cy="5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3095770" y="152400"/>
            <a:ext cx="6934200" cy="1177925"/>
          </a:xfrm>
          <a:prstGeom prst="leftArrowCallout">
            <a:avLst>
              <a:gd name="adj1" fmla="val 50000"/>
              <a:gd name="adj2" fmla="val 50000"/>
              <a:gd name="adj3" fmla="val 105826"/>
              <a:gd name="adj4" fmla="val 77125"/>
            </a:avLst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2600" b="1" dirty="0">
                <a:solidFill>
                  <a:srgbClr val="000066"/>
                </a:solidFill>
              </a:rPr>
              <a:t>Мотивация на </a:t>
            </a:r>
            <a:r>
              <a:rPr lang="ru-RU" altLang="ru-RU" sz="2600" b="1" dirty="0" smtClean="0">
                <a:solidFill>
                  <a:srgbClr val="000066"/>
                </a:solidFill>
              </a:rPr>
              <a:t>профессиональное взаимодействие     </a:t>
            </a:r>
            <a:endParaRPr lang="ru-RU" altLang="ru-RU" sz="26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3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3980606" y="152400"/>
            <a:ext cx="7086600" cy="1177925"/>
          </a:xfrm>
          <a:prstGeom prst="leftArrowCallout">
            <a:avLst>
              <a:gd name="adj1" fmla="val 49861"/>
              <a:gd name="adj2" fmla="val 50000"/>
              <a:gd name="adj3" fmla="val 89769"/>
              <a:gd name="adj4" fmla="val 80153"/>
            </a:avLst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altLang="ru-RU" sz="2600" b="1" dirty="0" smtClean="0">
                <a:solidFill>
                  <a:srgbClr val="000066"/>
                </a:solidFill>
              </a:rPr>
              <a:t>Этика проф. Общения с подростком</a:t>
            </a:r>
            <a:r>
              <a:rPr lang="ru-RU" altLang="ru-RU" sz="2400" b="1" dirty="0" smtClean="0">
                <a:solidFill>
                  <a:srgbClr val="000066"/>
                </a:solidFill>
              </a:rPr>
              <a:t>       </a:t>
            </a:r>
            <a:endParaRPr lang="ru-RU" altLang="ru-RU" sz="2400" b="1" dirty="0">
              <a:solidFill>
                <a:srgbClr val="000066"/>
              </a:solidFill>
            </a:endParaRPr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1121392" y="1752600"/>
            <a:ext cx="7696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  <a:buFontTx/>
              <a:buBlip>
                <a:blip r:embed="rId2"/>
              </a:buBlip>
            </a:pPr>
            <a:r>
              <a:rPr lang="ru-RU" alt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ru-RU" alt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Неприемлемое общение в образовательном процессе:</a:t>
            </a:r>
            <a:endParaRPr lang="ru-RU" altLang="ru-RU" sz="2600" b="1" dirty="0" smtClean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8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осуждение, обвинение подростка;</a:t>
            </a:r>
          </a:p>
          <a:p>
            <a:pPr>
              <a:lnSpc>
                <a:spcPct val="8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конфронтация, противостояние мнению подростка;</a:t>
            </a:r>
          </a:p>
          <a:p>
            <a:pPr>
              <a:lnSpc>
                <a:spcPct val="8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навешивание на подростка ярлыков;</a:t>
            </a:r>
          </a:p>
          <a:p>
            <a:pPr>
              <a:lnSpc>
                <a:spcPct val="8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ошибочное оценивание деятельности подростка;</a:t>
            </a:r>
          </a:p>
          <a:p>
            <a:pPr>
              <a:lnSpc>
                <a:spcPct val="8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r>
              <a:rPr lang="ru-RU" altLang="ru-RU" b="1" dirty="0" smtClean="0">
                <a:solidFill>
                  <a:srgbClr val="000066"/>
                </a:solidFill>
                <a:latin typeface="Times New Roman" panose="02020603050405020304" pitchFamily="18" charset="0"/>
              </a:rPr>
              <a:t>  неадекватное направление в работе с подростком.</a:t>
            </a:r>
            <a:endParaRPr lang="ru-RU" altLang="ru-RU" b="1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57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604</Words>
  <Application>Microsoft Office PowerPoint</Application>
  <PresentationFormat>Широкоэкранный</PresentationFormat>
  <Paragraphs>107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Fira Sans Condensed</vt:lpstr>
      <vt:lpstr>Times New Roman</vt:lpstr>
      <vt:lpstr>Тема Office</vt:lpstr>
      <vt:lpstr>Диаграмма</vt:lpstr>
      <vt:lpstr>Презентация PowerPoint</vt:lpstr>
      <vt:lpstr>Презентация PowerPoint</vt:lpstr>
      <vt:lpstr>Общение с подростком через зоны общения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Границы общения с подростками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педагогам по общению с подростками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Рохман</dc:creator>
  <cp:lastModifiedBy>Потемкина Юлия Сергеевна</cp:lastModifiedBy>
  <cp:revision>16</cp:revision>
  <cp:lastPrinted>2022-12-03T05:04:06Z</cp:lastPrinted>
  <dcterms:created xsi:type="dcterms:W3CDTF">2022-12-02T08:33:34Z</dcterms:created>
  <dcterms:modified xsi:type="dcterms:W3CDTF">2022-12-03T05:04:30Z</dcterms:modified>
</cp:coreProperties>
</file>