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54"/>
  </p:notesMasterIdLst>
  <p:handoutMasterIdLst>
    <p:handoutMasterId r:id="rId55"/>
  </p:handoutMasterIdLst>
  <p:sldIdLst>
    <p:sldId id="383" r:id="rId5"/>
    <p:sldId id="384" r:id="rId6"/>
    <p:sldId id="385" r:id="rId7"/>
    <p:sldId id="387" r:id="rId8"/>
    <p:sldId id="386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404" r:id="rId18"/>
    <p:sldId id="397" r:id="rId19"/>
    <p:sldId id="398" r:id="rId20"/>
    <p:sldId id="399" r:id="rId21"/>
    <p:sldId id="400" r:id="rId22"/>
    <p:sldId id="401" r:id="rId23"/>
    <p:sldId id="402" r:id="rId24"/>
    <p:sldId id="405" r:id="rId25"/>
    <p:sldId id="406" r:id="rId26"/>
    <p:sldId id="407" r:id="rId27"/>
    <p:sldId id="408" r:id="rId28"/>
    <p:sldId id="409" r:id="rId29"/>
    <p:sldId id="410" r:id="rId30"/>
    <p:sldId id="411" r:id="rId31"/>
    <p:sldId id="412" r:id="rId32"/>
    <p:sldId id="413" r:id="rId33"/>
    <p:sldId id="414" r:id="rId34"/>
    <p:sldId id="415" r:id="rId35"/>
    <p:sldId id="416" r:id="rId36"/>
    <p:sldId id="417" r:id="rId37"/>
    <p:sldId id="418" r:id="rId38"/>
    <p:sldId id="419" r:id="rId39"/>
    <p:sldId id="420" r:id="rId40"/>
    <p:sldId id="421" r:id="rId41"/>
    <p:sldId id="422" r:id="rId42"/>
    <p:sldId id="423" r:id="rId43"/>
    <p:sldId id="424" r:id="rId44"/>
    <p:sldId id="425" r:id="rId45"/>
    <p:sldId id="426" r:id="rId46"/>
    <p:sldId id="427" r:id="rId47"/>
    <p:sldId id="428" r:id="rId48"/>
    <p:sldId id="429" r:id="rId49"/>
    <p:sldId id="430" r:id="rId50"/>
    <p:sldId id="431" r:id="rId51"/>
    <p:sldId id="432" r:id="rId52"/>
    <p:sldId id="433" r:id="rId53"/>
  </p:sldIdLst>
  <p:sldSz cx="12192000" cy="6858000"/>
  <p:notesSz cx="9388475" cy="710247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B8A5285-AEB9-40C0-BD60-8FF641D651AC}">
          <p14:sldIdLst>
            <p14:sldId id="383"/>
            <p14:sldId id="384"/>
            <p14:sldId id="385"/>
            <p14:sldId id="387"/>
            <p14:sldId id="386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404"/>
            <p14:sldId id="397"/>
            <p14:sldId id="398"/>
            <p14:sldId id="399"/>
            <p14:sldId id="400"/>
            <p14:sldId id="401"/>
            <p14:sldId id="402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E6E6E6"/>
    <a:srgbClr val="DC5924"/>
    <a:srgbClr val="B7472A"/>
    <a:srgbClr val="000000"/>
    <a:srgbClr val="FFFFFF"/>
    <a:srgbClr val="75D1FF"/>
    <a:srgbClr val="11161C"/>
    <a:srgbClr val="7F7F7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4972" autoAdjust="0"/>
  </p:normalViewPr>
  <p:slideViewPr>
    <p:cSldViewPr snapToGrid="0">
      <p:cViewPr varScale="1">
        <p:scale>
          <a:sx n="68" d="100"/>
          <a:sy n="68" d="100"/>
        </p:scale>
        <p:origin x="780" y="66"/>
      </p:cViewPr>
      <p:guideLst/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1482"/>
    </p:cViewPr>
  </p:sorterViewPr>
  <p:notesViewPr>
    <p:cSldViewPr snapToGrid="0">
      <p:cViewPr varScale="1">
        <p:scale>
          <a:sx n="127" d="100"/>
          <a:sy n="127" d="100"/>
        </p:scale>
        <p:origin x="198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pPr rtl="0"/>
            <a:fld id="{A5484A8C-32F5-4EA2-89BC-F4F20C2F1F2B}" type="datetime1">
              <a:rPr lang="ru-RU" noProof="1" smtClean="0"/>
              <a:t>19.01.2023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DBAA5490-FD59-4087-AC7E-016E8A4124C4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635349BE-49F4-4400-AFD2-1EF78FE6C96A}" type="datetime1">
              <a:rPr lang="ru-RU" noProof="1" smtClean="0"/>
              <a:pPr/>
              <a:t>19.01.2023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pPr rtl="0"/>
            <a:fld id="{4CBCEA92-F142-4D57-B507-37BDAF44710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76836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552708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65265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31634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31685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82543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295518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85000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55519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60215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19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10723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95727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7553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71523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556388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75226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12438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63055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924992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520780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401886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29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58040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0384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38143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20924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839258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5634891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200470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2387897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34299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456074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187499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39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19515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36777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40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4234419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3953994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873856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11219146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44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392945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033335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849910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3103314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592780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49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77427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5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6745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6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74166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7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72853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8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644247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noProof="1"/>
              <a:t>Чтобы использовать этот слайд анимированного заголовка с новым изображением: 1) Переместите верхнюю полупрозрачную фигуру в сторону. 2) Удалите изображение. 3) Щелкните значок рисунка, чтобы добавить новый рисунок. 4) Верните полупрозрачную фигуру в исходное положение. 5) Измените текст на слайде.</a:t>
            </a:r>
          </a:p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CBCEA92-F142-4D57-B507-37BDAF44710C}" type="slidenum">
              <a:rPr lang="ru-RU" noProof="1" smtClean="0"/>
              <a:t>9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1562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nealanalytics.com/creative/" TargetMode="External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ЗАГОЛОВОК ИЛИ ПЕРЕХ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2264723"/>
          </a:xfrm>
        </p:spPr>
        <p:txBody>
          <a:bodyPr wrap="square" lIns="146304" rIns="146304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529137"/>
          </a:xfrm>
        </p:spPr>
        <p:txBody>
          <a:bodyPr lIns="182880" tIns="146304" rIns="182880" rtlCol="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5" name="Текст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529137"/>
          </a:xfrm>
        </p:spPr>
        <p:txBody>
          <a:bodyPr lIns="182880" tIns="146304" rIns="91440" rtlCol="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1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 rtlCol="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4168631" y="2598128"/>
            <a:ext cx="3840480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8158238" y="2598128"/>
            <a:ext cx="3773077" cy="2524794"/>
          </a:xfrm>
        </p:spPr>
        <p:txBody>
          <a:bodyPr lIns="91440" rIns="91440" rtlCol="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Второй уровень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Третий уровень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Четвертый уровень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11" name="Полилиния: Фигура 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978729"/>
          </a:xfrm>
        </p:spPr>
        <p:txBody>
          <a:bodyPr rtlCol="0"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ЩЕЛКНИТЕ, ЧТОБЫ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2879003" y="419101"/>
            <a:ext cx="9084398" cy="1364786"/>
          </a:xfrm>
        </p:spPr>
        <p:txBody>
          <a:bodyPr rtlCol="0"/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7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5 столбцов текста меньшего разме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Объект 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Объект 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1870769"/>
          </a:xfrm>
        </p:spPr>
        <p:txBody>
          <a:bodyPr lIns="146304" rIns="146304" rtlCol="0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 rtlCol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7" name="Объект 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8" name="Объект 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 rtlCol="0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#</a:t>
            </a:r>
          </a:p>
        </p:txBody>
      </p:sp>
      <p:sp>
        <p:nvSpPr>
          <p:cNvPr id="19" name="Объект 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0" name="Объект 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  <p:sp>
        <p:nvSpPr>
          <p:cNvPr id="21" name="Объект 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 rtl="0"/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изображения, или перейдите в сеть...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802836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2" name="Номер слайда 7" hidden="1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fld id="{4997E989-D798-4C62-8E93-3D2D613C2488}" type="slidenum">
              <a:rPr lang="ru-RU" noProof="1" smtClean="0">
                <a:solidFill>
                  <a:schemeClr val="bg1"/>
                </a:solidFill>
              </a:rPr>
              <a:pPr/>
              <a:t>‹#›</a:t>
            </a:fld>
            <a:endParaRPr lang="ru-RU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0-50 Прав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Текст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0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909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текста</a:t>
            </a:r>
          </a:p>
        </p:txBody>
      </p:sp>
      <p:sp>
        <p:nvSpPr>
          <p:cNvPr id="11" name="Объект 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2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Фотомакет 50/50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rtlCol="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rtlCol="0"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9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чис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 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Нижний колонтитул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rtl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ru-RU" noProof="1"/>
              <a:t>СТИЛЬ ОБРАЗЦА ЗАГОЛОВКА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904350"/>
          </a:xfrm>
        </p:spPr>
        <p:txBody>
          <a:bodyPr rtlCol="0"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1"/>
              <a:t>Добавьте здесь заголовок раздела</a:t>
            </a:r>
          </a:p>
          <a:p>
            <a:pPr lvl="1" rtl="0"/>
            <a:r>
              <a:rPr lang="ru-RU" noProof="1"/>
              <a:t>1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757130"/>
          </a:xfrm>
        </p:spPr>
        <p:txBody>
          <a:bodyPr lIns="457200" rIns="45720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400" b="0" i="0" u="none" strike="noStrike" kern="1200" cap="none" spc="0" normalizeH="0" noProof="1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Добавьте краткое обобщающее предложение, посвященное заголовку или высказыванию выше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rtlCol="0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1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0-50 Левый фотомакет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rtlCol="0" anchor="ctr" anchorCtr="0">
            <a:noAutofit/>
          </a:bodyPr>
          <a:lstStyle>
            <a:lvl1pPr algn="r">
              <a:defRPr baseline="0"/>
            </a:lvl1pPr>
          </a:lstStyle>
          <a:p>
            <a:pPr rtl="0"/>
            <a:r>
              <a:rPr lang="ru-RU" noProof="1"/>
              <a:t>Изображение без полей</a:t>
            </a:r>
          </a:p>
        </p:txBody>
      </p:sp>
      <p:sp>
        <p:nvSpPr>
          <p:cNvPr id="7" name="Объект 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 rtlCol="0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 rtl="0"/>
            <a:r>
              <a:rPr lang="ru-RU" noProof="1"/>
              <a:t>#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rtlCol="0"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 rtlCol="0"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ru-RU" noProof="1"/>
              <a:t>Заголовок</a:t>
            </a:r>
          </a:p>
        </p:txBody>
      </p:sp>
      <p:sp>
        <p:nvSpPr>
          <p:cNvPr id="13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 lIns="9144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3748719"/>
          </a:xfrm>
          <a:prstGeom prst="rect">
            <a:avLst/>
          </a:prstGeom>
        </p:spPr>
        <p:txBody>
          <a:bodyPr rtlCol="0"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1421928"/>
          </a:xfrm>
        </p:spPr>
        <p:txBody>
          <a:bodyPr rtlCol="0"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 noProof="1"/>
              <a:t>ИЗМЕНИТЬ 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0"/>
            <a:ext cx="12066954" cy="6858000"/>
          </a:xfrm>
        </p:spPr>
        <p:txBody>
          <a:bodyPr rtlCol="0"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шаг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"/>
            <a:ext cx="12191998" cy="68516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5AE1514C-5E56-4738-A1FF-4B1CFD2A3E36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6" name="Надпись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434662" y="93791"/>
            <a:ext cx="3322677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0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050" b="1" i="0" u="none" strike="noStrike" kern="0" cap="none" spc="0" normalizeH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7" name="Надпись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tx1"/>
                </a:solidFill>
              </a:rPr>
              <a:t>Neal Creative </a:t>
            </a:r>
            <a:r>
              <a:rPr lang="ru-RU" sz="900" kern="12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tx1"/>
                </a:solidFill>
              </a:rPr>
              <a:t> </a:t>
            </a:r>
            <a:endParaRPr lang="ru-RU" sz="1000" b="1" noProof="1">
              <a:solidFill>
                <a:schemeClr val="tx1"/>
              </a:solidFill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4118082"/>
            <a:ext cx="1800444" cy="1927264"/>
            <a:chOff x="5976075" y="3634505"/>
            <a:chExt cx="1800444" cy="1927264"/>
          </a:xfrm>
        </p:grpSpPr>
        <p:pic>
          <p:nvPicPr>
            <p:cNvPr id="9" name="Рисунок 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282988"/>
              <a:ext cx="860601" cy="1278781"/>
            </a:xfrm>
            <a:prstGeom prst="rect">
              <a:avLst/>
            </a:prstGeom>
          </p:spPr>
        </p:pic>
        <p:sp>
          <p:nvSpPr>
            <p:cNvPr id="10" name="Надпись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8004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/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СОВЕТ 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Используйте встроенную ц</a:t>
              </a:r>
              <a:r>
                <a:rPr lang="ru-RU" sz="900" noProof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ветовую палитру с зеленым и желтым цветом для выносок и выделений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ЛИ ПЕРЕХ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9939" y="24239"/>
            <a:ext cx="9107555" cy="4524315"/>
          </a:xfrm>
          <a:prstGeom prst="rect">
            <a:avLst/>
          </a:prstGeom>
          <a:noFill/>
        </p:spPr>
        <p:txBody>
          <a:bodyPr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8" name="Надпись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000" b="1" noProof="1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2264723"/>
          </a:xfrm>
        </p:spPr>
        <p:txBody>
          <a:bodyPr wrap="square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 rtlCol="0"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rtlCol="0" anchor="ctr" anchorCtr="0">
            <a:noAutofit/>
          </a:bodyPr>
          <a:lstStyle/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2" name="Надпись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3401624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0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| Щелкните, чтобы </a:t>
            </a:r>
            <a:r>
              <a:rPr lang="ru-RU" sz="1100" b="1" i="0" u="none" strike="noStrike" kern="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узнать больше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590931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11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13" name="Надпись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ru-RU" sz="900" kern="1200" noProof="1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ru-RU" sz="1000" noProof="1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ru-RU" sz="1000" b="1" noProof="1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 С КОЛЬЦЕВОЙ ОСНОВ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8777" y="2183824"/>
            <a:ext cx="5208335" cy="2431435"/>
          </a:xfrm>
          <a:prstGeom prst="rect">
            <a:avLst/>
          </a:prstGeom>
        </p:spPr>
        <p:txBody>
          <a:bodyPr rtlCol="0"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ЩЕЛКНИТЕ, ЧТОБЫ ИЗМЕНИТЬ ЗАГОЛОВОК</a:t>
            </a:r>
          </a:p>
        </p:txBody>
      </p:sp>
      <p:sp>
        <p:nvSpPr>
          <p:cNvPr id="9" name="точки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мный вариант цитаты (ВЫРАВНИВАНИЕ 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мн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мный вариант цитаты (ВЫРАВНИВАНИЕ СЛЕ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 ПОЛУЖИРНЫЙ</a:t>
            </a:r>
          </a:p>
        </p:txBody>
      </p:sp>
      <p:sp>
        <p:nvSpPr>
          <p:cNvPr id="7" name="Полилиния: Фигура 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ветлый вариант цитаты (ПО ЦЕНТР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адпись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ru-RU" sz="11500" noProof="1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ru-RU" sz="2800" noProof="1">
              <a:solidFill>
                <a:schemeClr val="accent4"/>
              </a:solidFill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 rtlCol="0"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 rtl="0"/>
            <a:r>
              <a:rPr lang="ru-RU" noProof="1"/>
              <a:t>— Имя и компанию или источник можно разместить здесь</a:t>
            </a:r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rtlCol="0"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 rtl="0"/>
            <a:r>
              <a:rPr lang="ru-RU" noProof="1"/>
              <a:t>"ЦИТАТА".</a:t>
            </a:r>
          </a:p>
          <a:p>
            <a:pPr lvl="1" rtl="0"/>
            <a:r>
              <a:rPr lang="ru-RU" noProof="1"/>
              <a:t>ПОЛУЖИРНЫЙ</a:t>
            </a:r>
          </a:p>
        </p:txBody>
      </p:sp>
      <p:sp>
        <p:nvSpPr>
          <p:cNvPr id="7" name="Номер слайда 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мная 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 rtlCol="0"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Выноска с небольшим текстом (без маркер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2031325"/>
          </a:xfrm>
        </p:spPr>
        <p:txBody>
          <a:bodyPr wrap="square" lIns="91440" r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rtl="0"/>
            <a:r>
              <a:rPr lang="ru-RU" noProof="1"/>
              <a:t>Короткое введение</a:t>
            </a:r>
            <a:br>
              <a:rPr lang="ru-RU" noProof="1"/>
            </a:br>
            <a:r>
              <a:rPr lang="ru-RU" noProof="1"/>
              <a:t>для данных с представлением</a:t>
            </a:r>
            <a:br>
              <a:rPr lang="ru-RU" noProof="1"/>
            </a:br>
            <a:r>
              <a:rPr lang="ru-RU" noProof="1"/>
              <a:t>пунктов по одному улучшает понимание.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5AE1514C-5E56-4738-A1FF-4B1CFD2A3E36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5244" y="0"/>
            <a:ext cx="4083304" cy="914096"/>
          </a:xfrm>
          <a:prstGeom prst="rect">
            <a:avLst/>
          </a:prstGeom>
        </p:spPr>
        <p:txBody>
          <a:bodyPr lIns="146304" tIns="420624" rIns="146304" rtlCol="0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noProof="1"/>
              <a:t>Образец заголовка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 rtlCol="0"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rtl="0"/>
            <a:r>
              <a:rPr lang="ru-RU" noProof="1"/>
              <a:t>Образец текста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4997E989-D798-4C62-8E93-3D2D613C248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4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1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6.jpe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9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16.xml"/><Relationship Id="rId9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2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9.jpg"/><Relationship Id="rId7" Type="http://schemas.openxmlformats.org/officeDocument/2006/relationships/slide" Target="slide2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3.xml"/><Relationship Id="rId5" Type="http://schemas.openxmlformats.org/officeDocument/2006/relationships/slide" Target="slide14.xml"/><Relationship Id="rId4" Type="http://schemas.openxmlformats.org/officeDocument/2006/relationships/hyperlink" Target="&#1051;&#1080;&#1083;&#1103;" TargetMode="External"/><Relationship Id="rId9" Type="http://schemas.openxmlformats.org/officeDocument/2006/relationships/slide" Target="slide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jpe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2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4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5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6.jpeg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30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1.jpe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2.jpe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4.jpeg"/><Relationship Id="rId5" Type="http://schemas.openxmlformats.org/officeDocument/2006/relationships/slide" Target="slide34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6.jpeg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7.jpeg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8.jpe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9.jpeg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0.xml"/><Relationship Id="rId4" Type="http://schemas.openxmlformats.org/officeDocument/2006/relationships/image" Target="../media/image5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5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1.xml"/><Relationship Id="rId4" Type="http://schemas.openxmlformats.org/officeDocument/2006/relationships/image" Target="../media/image5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2.xml"/><Relationship Id="rId4" Type="http://schemas.openxmlformats.org/officeDocument/2006/relationships/image" Target="../media/image5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3.xml"/><Relationship Id="rId4" Type="http://schemas.openxmlformats.org/officeDocument/2006/relationships/image" Target="../media/image5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4.xml"/><Relationship Id="rId4" Type="http://schemas.openxmlformats.org/officeDocument/2006/relationships/image" Target="../media/image54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5.xml"/><Relationship Id="rId4" Type="http://schemas.openxmlformats.org/officeDocument/2006/relationships/image" Target="../media/image55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6.xml"/><Relationship Id="rId4" Type="http://schemas.openxmlformats.org/officeDocument/2006/relationships/image" Target="../media/image56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7.xml"/><Relationship Id="rId4" Type="http://schemas.openxmlformats.org/officeDocument/2006/relationships/image" Target="../media/image57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8.xml"/><Relationship Id="rId4" Type="http://schemas.openxmlformats.org/officeDocument/2006/relationships/image" Target="../media/image5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48.xml"/><Relationship Id="rId4" Type="http://schemas.openxmlformats.org/officeDocument/2006/relationships/image" Target="../media/image5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9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02004" y="991815"/>
            <a:ext cx="11148968" cy="2529923"/>
          </a:xfrm>
        </p:spPr>
        <p:txBody>
          <a:bodyPr rtlCol="0"/>
          <a:lstStyle/>
          <a:p>
            <a:pPr rtl="0"/>
            <a:r>
              <a:rPr lang="ru-RU" noProof="1">
                <a:solidFill>
                  <a:srgbClr val="FF0000"/>
                </a:solidFill>
              </a:rPr>
              <a:t>САНКТ-</a:t>
            </a:r>
            <a:br>
              <a:rPr lang="ru-RU" noProof="1"/>
            </a:br>
            <a:r>
              <a:rPr lang="ru-RU" noProof="1">
                <a:solidFill>
                  <a:srgbClr val="FF0000"/>
                </a:solidFill>
              </a:rPr>
              <a:t>ПЕТЕРБУРГ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02003" y="3336262"/>
            <a:ext cx="10555763" cy="2529923"/>
          </a:xfrm>
        </p:spPr>
        <p:txBody>
          <a:bodyPr rtlCol="0"/>
          <a:lstStyle/>
          <a:p>
            <a:pPr rtl="0"/>
            <a:r>
              <a:rPr lang="ru-RU" sz="8800" spc="-300" noProof="1">
                <a:solidFill>
                  <a:srgbClr val="FF0000"/>
                </a:solidFill>
              </a:rPr>
              <a:t>Культурная</a:t>
            </a:r>
            <a:r>
              <a:rPr lang="ru-RU" sz="8800" spc="-300" noProof="1"/>
              <a:t> </a:t>
            </a:r>
            <a:r>
              <a:rPr lang="ru-RU" sz="8800" spc="-300" noProof="1">
                <a:solidFill>
                  <a:srgbClr val="FF0000"/>
                </a:solidFill>
              </a:rPr>
              <a:t>столица</a:t>
            </a:r>
            <a:r>
              <a:rPr lang="ru-RU" sz="8800" spc="-300" noProof="1"/>
              <a:t>!</a:t>
            </a:r>
            <a:r>
              <a:rPr lang="ru-RU" noProof="1"/>
              <a:t> </a:t>
            </a: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7066536" y="4361548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</a:t>
            </a:fld>
            <a:endParaRPr lang="ru-RU" noProof="1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FDD9187-1DB7-4530-A545-BCC324E1F278}"/>
              </a:ext>
            </a:extLst>
          </p:cNvPr>
          <p:cNvSpPr/>
          <p:nvPr/>
        </p:nvSpPr>
        <p:spPr>
          <a:xfrm>
            <a:off x="8737192" y="6269835"/>
            <a:ext cx="3509294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noProof="1">
                <a:solidFill>
                  <a:srgbClr val="FF0000"/>
                </a:solidFill>
              </a:rPr>
              <a:t>Валентина Павловна Клушина  </a:t>
            </a:r>
          </a:p>
          <a:p>
            <a:pPr lvl="0" algn="ctr">
              <a:lnSpc>
                <a:spcPct val="90000"/>
              </a:lnSpc>
            </a:pPr>
            <a:r>
              <a:rPr lang="ru-RU" noProof="1">
                <a:solidFill>
                  <a:srgbClr val="FF0000"/>
                </a:solidFill>
              </a:rPr>
              <a:t>Учитель: Гршина А.В</a:t>
            </a:r>
          </a:p>
        </p:txBody>
      </p:sp>
      <p:sp>
        <p:nvSpPr>
          <p:cNvPr id="2" name="Управляющая кнопка: &quot;Вперед&quot; или &quot;Следующий&quot;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FEFD03-2713-4FB6-A839-BCEA39EFFC97}"/>
              </a:ext>
            </a:extLst>
          </p:cNvPr>
          <p:cNvSpPr/>
          <p:nvPr/>
        </p:nvSpPr>
        <p:spPr>
          <a:xfrm>
            <a:off x="11046654" y="512950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en-US" dirty="0"/>
              <a:t>2</a:t>
            </a:r>
          </a:p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5656443" y="5384556"/>
            <a:ext cx="5075482" cy="8519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	Экскурсия</a:t>
            </a:r>
          </a:p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По достопримечательностям </a:t>
            </a:r>
          </a:p>
        </p:txBody>
      </p:sp>
    </p:spTree>
    <p:extLst>
      <p:ext uri="{BB962C8B-B14F-4D97-AF65-F5344CB8AC3E}">
        <p14:creationId xmlns:p14="http://schemas.microsoft.com/office/powerpoint/2010/main" val="178832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10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ru-RU" altLang="ru-RU" sz="3200" dirty="0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062D01C2-09FD-48FD-BDC1-51F12C1F84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02018" y="592095"/>
            <a:ext cx="11658600" cy="618631"/>
          </a:xfrm>
        </p:spPr>
        <p:txBody>
          <a:bodyPr/>
          <a:lstStyle/>
          <a:p>
            <a:r>
              <a:rPr lang="ru-RU" altLang="ru-RU" sz="3800" dirty="0">
                <a:hlinkClick r:id="rId4" action="ppaction://hlinksldjump"/>
              </a:rPr>
              <a:t>Александринский</a:t>
            </a:r>
            <a:r>
              <a:rPr lang="ru-RU" altLang="ru-RU" sz="3800" dirty="0"/>
              <a:t> театр</a:t>
            </a:r>
          </a:p>
        </p:txBody>
      </p:sp>
      <p:pic>
        <p:nvPicPr>
          <p:cNvPr id="20" name="Picture 4" descr="александринский">
            <a:extLst>
              <a:ext uri="{FF2B5EF4-FFF2-40B4-BE49-F238E27FC236}">
                <a16:creationId xmlns:a16="http://schemas.microsoft.com/office/drawing/2014/main" id="{4385A64D-3175-4DC8-8254-51684FD42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1290647"/>
            <a:ext cx="914400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правляющая кнопка: &quot;Назад&quot; или &quot;Предыдущий&quot;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6FD56FA-04D9-4C26-8129-DB9C84D6DA93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E0709C9-BA89-405B-BB38-A4CD0EFD04C2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62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11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ru-RU" altLang="ru-RU" sz="3200" dirty="0"/>
          </a:p>
        </p:txBody>
      </p:sp>
      <p:pic>
        <p:nvPicPr>
          <p:cNvPr id="21" name="Picture 4" descr="александринский 2">
            <a:extLst>
              <a:ext uri="{FF2B5EF4-FFF2-40B4-BE49-F238E27FC236}">
                <a16:creationId xmlns:a16="http://schemas.microsoft.com/office/drawing/2014/main" id="{63AB4DC1-9AAF-486D-A61C-C72F29E62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-2749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5B4B1DE-451C-4196-952A-A2CE12848373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9A8D91C-1C09-4A95-92C3-420665995C98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12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303016-7654-4725-9A3F-31B0237B405E}"/>
              </a:ext>
            </a:extLst>
          </p:cNvPr>
          <p:cNvSpPr txBox="1"/>
          <p:nvPr/>
        </p:nvSpPr>
        <p:spPr>
          <a:xfrm>
            <a:off x="10972061" y="587229"/>
            <a:ext cx="1042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Вид.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16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12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000" dirty="0">
                <a:hlinkClick r:id="rId4" action="ppaction://hlinksldjump"/>
              </a:rPr>
              <a:t>Александринский</a:t>
            </a:r>
            <a:r>
              <a:rPr lang="ru-RU" altLang="ru-RU" sz="2000" dirty="0"/>
              <a:t> театр располагается на площади Островского, близ Невского проспекта. Первый театр возник здесь ещё в 1801 году. Архитектором В. Бренной тогда был перестроен один из садовых павильонов усадьбы Аничкова дворца для нужд антрепренёра </a:t>
            </a:r>
            <a:r>
              <a:rPr lang="ru-RU" altLang="ru-RU" sz="2000" dirty="0" err="1"/>
              <a:t>Казасси</a:t>
            </a:r>
            <a:r>
              <a:rPr lang="ru-RU" altLang="ru-RU" sz="2000" dirty="0"/>
              <a:t>. Заведение тогда стал названо театром </a:t>
            </a:r>
            <a:r>
              <a:rPr lang="ru-RU" altLang="ru-RU" sz="2000" dirty="0" err="1"/>
              <a:t>Казасси</a:t>
            </a:r>
            <a:r>
              <a:rPr lang="ru-RU" altLang="ru-RU" sz="2000" dirty="0"/>
              <a:t>. После пожара в Большом театре в 1811 году зодчий Тома де </a:t>
            </a:r>
            <a:r>
              <a:rPr lang="ru-RU" altLang="ru-RU" sz="2000" dirty="0" err="1"/>
              <a:t>Томон</a:t>
            </a:r>
            <a:r>
              <a:rPr lang="ru-RU" altLang="ru-RU" sz="2000" dirty="0"/>
              <a:t> предлагал перестроить этот театр, расширив его сцену и зал. Но этому помешала война 1812 года. Несмотря на отказ от строительства театра, проект площади с новым зданием в 1810-х годах составил Карл Росси, занимавшийся переделкой интерьеров Аничкова дворца.</a:t>
            </a:r>
            <a:br>
              <a:rPr lang="ru-RU" altLang="ru-RU" sz="2000" dirty="0"/>
            </a:br>
            <a:r>
              <a:rPr lang="ru-RU" altLang="ru-RU" sz="2000" dirty="0"/>
              <a:t>Проект Росси начал воплощаться в жизнь с приходом к власти Николая I. Император пожелал перестроить площадь перед великокняжеским дворцом, что и было поручено архитектору. 5 апреля 1828 года проект был утверждён, а на следующий день создана Комиссия "для построения каменного театра и позади оного двух корпусов". Во главе комиссии встал Н. Селявин, вице-президент Кабинета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6ECCEA8E-DA5C-41CF-91D5-980B7D1C0CB4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CA648EC-48EB-491C-858C-B18D49FC3C15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44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13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0EEA2E79-CE63-4352-9551-5A04FA51243C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600200"/>
            <a:ext cx="8229600" cy="45307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gradFill>
                  <a:gsLst>
                    <a:gs pos="15000">
                      <a:schemeClr val="tx1"/>
                    </a:gs>
                    <a:gs pos="47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dirty="0">
                <a:hlinkClick r:id="rId4" action="ppaction://hlinksldjump"/>
              </a:rPr>
              <a:t>Александра</a:t>
            </a:r>
            <a:r>
              <a:rPr lang="ru-RU" altLang="ru-RU" dirty="0"/>
              <a:t> Федоровна</a:t>
            </a:r>
          </a:p>
        </p:txBody>
      </p:sp>
      <p:pic>
        <p:nvPicPr>
          <p:cNvPr id="20" name="Picture 4" descr="280px-Alexandra_Feodorovna,_1856_Hermitage">
            <a:extLst>
              <a:ext uri="{FF2B5EF4-FFF2-40B4-BE49-F238E27FC236}">
                <a16:creationId xmlns:a16="http://schemas.microsoft.com/office/drawing/2014/main" id="{FBFF4A9F-0F50-4F0B-8AFC-796B78E99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75" y="0"/>
            <a:ext cx="46577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правляющая кнопка: &quot;Назад&quot; или &quot;Предыдущий&quot;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6152FCE5-7436-475E-8481-D8E01FC56730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12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732EC29-0A4D-41D6-92B1-241802C874F2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43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14</a:t>
            </a:fld>
            <a:endParaRPr lang="ru-RU" noProof="1"/>
          </a:p>
        </p:txBody>
      </p:sp>
      <p:sp>
        <p:nvSpPr>
          <p:cNvPr id="32" name="Заголовок 5">
            <a:extLst>
              <a:ext uri="{FF2B5EF4-FFF2-40B4-BE49-F238E27FC236}">
                <a16:creationId xmlns:a16="http://schemas.microsoft.com/office/drawing/2014/main" id="{B9D25D74-1AEA-4022-ADB8-39C1D00E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475" y="2567613"/>
            <a:ext cx="8468542" cy="3748719"/>
          </a:xfrm>
        </p:spPr>
        <p:txBody>
          <a:bodyPr/>
          <a:lstStyle/>
          <a:p>
            <a:r>
              <a:rPr lang="ru-RU" dirty="0">
                <a:hlinkClick r:id="rId4" action="ppaction://hlinksldjump"/>
              </a:rPr>
              <a:t>Музеи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Санкт-Петербурга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177E750-CBAC-444F-BA66-655528A88FB0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13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1502714-2F6B-426C-8035-2E596532F646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15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BCE844-4C55-4B89-962A-56BBD1F30ABB}"/>
              </a:ext>
            </a:extLst>
          </p:cNvPr>
          <p:cNvSpPr txBox="1"/>
          <p:nvPr/>
        </p:nvSpPr>
        <p:spPr>
          <a:xfrm>
            <a:off x="9771017" y="366472"/>
            <a:ext cx="195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 Оглавление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71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15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A0E5CFD-5216-4569-99AA-B6BE9BFA468F}"/>
              </a:ext>
            </a:extLst>
          </p:cNvPr>
          <p:cNvSpPr/>
          <p:nvPr/>
        </p:nvSpPr>
        <p:spPr>
          <a:xfrm>
            <a:off x="1703512" y="116633"/>
            <a:ext cx="8712968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Arial"/>
              </a:rPr>
              <a:t>В </a:t>
            </a:r>
            <a:r>
              <a:rPr lang="ru-RU" sz="3200" u="sng" dirty="0">
                <a:latin typeface="Arial"/>
              </a:rPr>
              <a:t>Санкт-Петербурге</a:t>
            </a:r>
            <a:r>
              <a:rPr lang="ru-RU" sz="3200" dirty="0">
                <a:latin typeface="Arial"/>
              </a:rPr>
              <a:t> </a:t>
            </a:r>
            <a:r>
              <a:rPr lang="ru-RU" sz="3200" dirty="0">
                <a:latin typeface="Arial"/>
                <a:hlinkClick r:id="rId4" action="ppaction://hlinksldjump"/>
              </a:rPr>
              <a:t>имеется</a:t>
            </a:r>
            <a:r>
              <a:rPr lang="ru-RU" sz="3200" dirty="0">
                <a:latin typeface="Arial"/>
              </a:rPr>
              <a:t> свыше 200 музеев и их филиалов</a:t>
            </a:r>
            <a:r>
              <a:rPr lang="ru-RU" dirty="0">
                <a:latin typeface="Arial"/>
              </a:rPr>
              <a:t>.</a:t>
            </a: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>
              <a:solidFill>
                <a:srgbClr val="252525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AE83C7F-C568-46BC-BAA9-32A75D2E5B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3850019"/>
            <a:ext cx="4692979" cy="296971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F6951CE-6C0B-4F2D-ABE3-7717C2677C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519" y="1270567"/>
            <a:ext cx="2986454" cy="263118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D44BB24-6022-402E-A86B-BC471616F5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1" y="3880835"/>
            <a:ext cx="4051127" cy="293890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C5BF60B-44A1-45EB-B3D2-E7342249732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703" y="1252960"/>
            <a:ext cx="3735461" cy="280159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62E493A-F10C-415B-B8DC-555C483657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1265949"/>
            <a:ext cx="2570509" cy="2585565"/>
          </a:xfrm>
          <a:prstGeom prst="rect">
            <a:avLst/>
          </a:prstGeom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B4A6753-D7BE-48D7-9275-EB6EAE80E780}"/>
              </a:ext>
            </a:extLst>
          </p:cNvPr>
          <p:cNvSpPr/>
          <p:nvPr/>
        </p:nvSpPr>
        <p:spPr>
          <a:xfrm>
            <a:off x="268448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  <a:endParaRPr lang="ru-RU" dirty="0"/>
          </a:p>
        </p:txBody>
      </p:sp>
      <p:sp>
        <p:nvSpPr>
          <p:cNvPr id="27" name="Управляющая кнопка: &quot;Вперед&quot; или &quot;Следующий&quot; 2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9DB8A4D-7EBC-4C01-BCF4-0251579CC4E2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63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16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tahoma"/>
              </a:rPr>
              <a:t>Их можно разделить на </a:t>
            </a:r>
            <a:r>
              <a:rPr lang="ru-RU" sz="2000" dirty="0">
                <a:solidFill>
                  <a:srgbClr val="FF0000"/>
                </a:solidFill>
                <a:latin typeface="tahoma"/>
              </a:rPr>
              <a:t>девять</a:t>
            </a:r>
            <a:r>
              <a:rPr lang="ru-RU" sz="2000" dirty="0">
                <a:latin typeface="tahoma"/>
              </a:rPr>
              <a:t> категории:</a:t>
            </a:r>
            <a:br>
              <a:rPr lang="ru-RU" sz="2000" dirty="0"/>
            </a:br>
            <a:br>
              <a:rPr lang="ru-RU" sz="2000" dirty="0"/>
            </a:br>
            <a:r>
              <a:rPr lang="ru-RU" sz="2000" dirty="0">
                <a:latin typeface="tahoma"/>
              </a:rPr>
              <a:t>1. Художественные </a:t>
            </a:r>
            <a:r>
              <a:rPr lang="ru-RU" sz="2000" dirty="0">
                <a:latin typeface="tahoma"/>
                <a:hlinkClick r:id="rId4" action="ppaction://hlinksldjump"/>
              </a:rPr>
              <a:t>музеи</a:t>
            </a:r>
            <a:r>
              <a:rPr lang="ru-RU" sz="2000" dirty="0">
                <a:latin typeface="tahoma"/>
              </a:rPr>
              <a:t>: Государственный </a:t>
            </a:r>
            <a:r>
              <a:rPr lang="ru-RU" sz="2000" dirty="0" err="1">
                <a:latin typeface="tahoma"/>
              </a:rPr>
              <a:t>Эрмитаж,Музей</a:t>
            </a:r>
            <a:r>
              <a:rPr lang="ru-RU" sz="2000" dirty="0">
                <a:latin typeface="tahoma"/>
              </a:rPr>
              <a:t> фарфора, Государственный Русский музей, Государственный музей городской скульптуры, 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Научно-исследовательский музей Российской академии художеств,</a:t>
            </a:r>
            <a:br>
              <a:rPr lang="ru-RU" sz="2000" dirty="0"/>
            </a:br>
            <a:r>
              <a:rPr lang="ru-RU" sz="2000" dirty="0" err="1">
                <a:latin typeface="tahoma"/>
              </a:rPr>
              <a:t>Елагиноостровский</a:t>
            </a:r>
            <a:r>
              <a:rPr lang="ru-RU" sz="2000" dirty="0">
                <a:latin typeface="tahoma"/>
              </a:rPr>
              <a:t> дворец-музей декоративно-прикладного искусства и интерьера XVIII-XXI вв.</a:t>
            </a: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2. Историко-культурные музеи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3 Историко-археологические музеи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4 Музеи-памятники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5 Литературно-мемориальные музеи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6 Музеи-квартиры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7 Дворцово-парковые музеи-заповедники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8 Технические и военные музеи</a:t>
            </a:r>
            <a:br>
              <a:rPr lang="ru-RU" sz="2000" dirty="0"/>
            </a:br>
            <a:r>
              <a:rPr lang="ru-RU" sz="2000" dirty="0">
                <a:latin typeface="tahoma"/>
              </a:rPr>
              <a:t>9 Прочие музеи</a:t>
            </a:r>
            <a:r>
              <a:rPr lang="ru-RU" sz="2800" dirty="0">
                <a:latin typeface="tahoma"/>
              </a:rPr>
              <a:t> </a:t>
            </a:r>
            <a:endParaRPr lang="ru-RU" altLang="ru-RU" sz="2600" dirty="0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F8EFEF4-D3EF-46A7-BF4E-E5DCAFFCCF8F}"/>
              </a:ext>
            </a:extLst>
          </p:cNvPr>
          <p:cNvSpPr/>
          <p:nvPr/>
        </p:nvSpPr>
        <p:spPr>
          <a:xfrm>
            <a:off x="268448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15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3589AED-2F98-4EE6-875A-426CFF1FC63E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1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17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ABD10CA2-8F2C-4EE6-8118-AEC48D74F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74638"/>
            <a:ext cx="11290487" cy="1143000"/>
          </a:xfrm>
        </p:spPr>
        <p:txBody>
          <a:bodyPr>
            <a:normAutofit fontScale="90000"/>
          </a:bodyPr>
          <a:lstStyle/>
          <a:p>
            <a:r>
              <a:rPr lang="ru-RU" sz="28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Первым</a:t>
            </a:r>
            <a:r>
              <a:rPr lang="ru-RU" sz="28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музеем Петербурга и России является </a:t>
            </a:r>
            <a:r>
              <a:rPr lang="ru-RU" sz="2800" b="0" i="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Кунсткамера</a:t>
            </a:r>
            <a:r>
              <a:rPr lang="ru-RU" sz="28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была основана императором Петром I.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Verdana"/>
              </a:rPr>
              <a:t> Музей знаменит уникальной коллекцией из более 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Verdana"/>
              </a:rPr>
              <a:t>миллиона экспонатов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2" descr="C:\Users\Елена\Pictures\kunstkamera01.jpg">
            <a:extLst>
              <a:ext uri="{FF2B5EF4-FFF2-40B4-BE49-F238E27FC236}">
                <a16:creationId xmlns:a16="http://schemas.microsoft.com/office/drawing/2014/main" id="{35CCDB05-2772-4279-A2CD-624B6755C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259" y="1961898"/>
            <a:ext cx="773430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правляющая кнопка: &quot;Назад&quot; или &quot;Предыдущий&quot;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06C890D-8147-4820-944B-CDA6B3DF7727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DFCF8DC-949E-42A3-A275-AAA80C30D7A5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64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18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B85007A-A58A-44E6-A35D-1542123AA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826" y="811283"/>
            <a:ext cx="8229600" cy="4199273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700" dirty="0"/>
              <a:t>Самый </a:t>
            </a:r>
            <a:r>
              <a:rPr lang="ru-RU" sz="2700" dirty="0">
                <a:hlinkClick r:id="rId4" action="ppaction://hlinksldjump"/>
              </a:rPr>
              <a:t>известный</a:t>
            </a:r>
            <a:r>
              <a:rPr lang="ru-RU" sz="2700" dirty="0"/>
              <a:t> музей в Санкт-Петербурге – </a:t>
            </a:r>
            <a:r>
              <a:rPr lang="ru-RU" sz="2700" dirty="0">
                <a:solidFill>
                  <a:srgbClr val="FF0000"/>
                </a:solidFill>
              </a:rPr>
              <a:t>Эрмитаж</a:t>
            </a:r>
            <a:r>
              <a:rPr lang="ru-RU" sz="2700" dirty="0"/>
              <a:t>, который входит в число самых крупных музеев мира. </a:t>
            </a:r>
            <a:r>
              <a:rPr lang="ru-RU" sz="2800" dirty="0"/>
              <a:t>Собрание Эрмитажа насчитывает порядка </a:t>
            </a:r>
            <a:r>
              <a:rPr lang="ru-RU" sz="2800" dirty="0">
                <a:solidFill>
                  <a:srgbClr val="FF0000"/>
                </a:solidFill>
              </a:rPr>
              <a:t>3 миллионов </a:t>
            </a:r>
            <a:r>
              <a:rPr lang="ru-RU" sz="2800" dirty="0"/>
              <a:t>экспонатов, размещенных в </a:t>
            </a:r>
            <a:r>
              <a:rPr lang="ru-RU" sz="2800" dirty="0">
                <a:solidFill>
                  <a:srgbClr val="FF0000"/>
                </a:solidFill>
              </a:rPr>
              <a:t>365</a:t>
            </a:r>
            <a:r>
              <a:rPr lang="ru-RU" sz="2800" dirty="0"/>
              <a:t> залах шести зданий. Чтобы осмотреть всю коллекцию, задерживаясь у каждого экспоната всего </a:t>
            </a:r>
            <a:r>
              <a:rPr lang="ru-RU" sz="2800" dirty="0">
                <a:solidFill>
                  <a:srgbClr val="FF0000"/>
                </a:solidFill>
              </a:rPr>
              <a:t>1 минуту</a:t>
            </a:r>
            <a:r>
              <a:rPr lang="ru-RU" sz="2800" dirty="0"/>
              <a:t>, Вам придётся потратить почти </a:t>
            </a:r>
            <a:r>
              <a:rPr lang="ru-RU" sz="2800" dirty="0">
                <a:solidFill>
                  <a:srgbClr val="FF0000"/>
                </a:solidFill>
              </a:rPr>
              <a:t>6 лет </a:t>
            </a:r>
            <a:r>
              <a:rPr lang="ru-RU" sz="2800" dirty="0"/>
              <a:t>жизни и пройти около </a:t>
            </a:r>
            <a:r>
              <a:rPr lang="ru-RU" sz="2800" dirty="0">
                <a:solidFill>
                  <a:srgbClr val="FF0000"/>
                </a:solidFill>
              </a:rPr>
              <a:t>25 километров</a:t>
            </a:r>
            <a:r>
              <a:rPr lang="ru-RU" sz="2800" dirty="0"/>
              <a:t>.</a:t>
            </a:r>
            <a:br>
              <a:rPr lang="ru-RU" sz="2800" dirty="0"/>
            </a:br>
            <a:endParaRPr lang="ru-RU" sz="2700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7526349-E282-4EE7-8D45-94D00530C619}"/>
              </a:ext>
            </a:extLst>
          </p:cNvPr>
          <p:cNvSpPr/>
          <p:nvPr/>
        </p:nvSpPr>
        <p:spPr>
          <a:xfrm>
            <a:off x="1543228" y="4635937"/>
            <a:ext cx="8695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Подсчитано, что во дворце </a:t>
            </a:r>
            <a:r>
              <a:rPr lang="ru-RU" sz="2400" dirty="0">
                <a:solidFill>
                  <a:srgbClr val="FF0000"/>
                </a:solidFill>
              </a:rPr>
              <a:t>1786 дверей</a:t>
            </a:r>
            <a:r>
              <a:rPr lang="ru-RU" sz="2400" dirty="0"/>
              <a:t>, </a:t>
            </a:r>
            <a:r>
              <a:rPr lang="ru-RU" sz="2400" dirty="0">
                <a:solidFill>
                  <a:srgbClr val="FF0000"/>
                </a:solidFill>
              </a:rPr>
              <a:t>1945 окон, 1500 комнат и 117 лестниц</a:t>
            </a:r>
            <a:r>
              <a:rPr lang="ru-RU" sz="2400" dirty="0"/>
              <a:t>. Длина главного фасада </a:t>
            </a:r>
            <a:r>
              <a:rPr lang="ru-RU" sz="2400" dirty="0">
                <a:solidFill>
                  <a:srgbClr val="FF0000"/>
                </a:solidFill>
              </a:rPr>
              <a:t>150 метров, а высота – 30.</a:t>
            </a:r>
            <a:br>
              <a:rPr lang="ru-RU" dirty="0">
                <a:solidFill>
                  <a:srgbClr val="FF0000"/>
                </a:solidFill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6F407BF-F3BC-4127-AD38-A48A2AE00A48}"/>
              </a:ext>
            </a:extLst>
          </p:cNvPr>
          <p:cNvSpPr/>
          <p:nvPr/>
        </p:nvSpPr>
        <p:spPr>
          <a:xfrm>
            <a:off x="268448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17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9EC9605-7F6B-4211-876A-F58F1CC1F586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64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19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45FCC012-BE1A-4158-8A97-C616AE5B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939" y="278259"/>
            <a:ext cx="9861103" cy="185821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Open Sans"/>
              </a:rPr>
              <a:t>В Горном музее </a:t>
            </a:r>
            <a:r>
              <a:rPr lang="ru-RU" sz="2800" dirty="0">
                <a:solidFill>
                  <a:schemeClr val="tx1"/>
                </a:solidFill>
                <a:latin typeface="Open Sans"/>
              </a:rPr>
              <a:t>города выставлен самый большой кусок </a:t>
            </a:r>
            <a:r>
              <a:rPr lang="ru-RU" sz="2800" dirty="0">
                <a:solidFill>
                  <a:schemeClr val="tx1"/>
                </a:solidFill>
                <a:latin typeface="Open Sans"/>
                <a:hlinkClick r:id="rId4" action="ppaction://hlinksldjump"/>
              </a:rPr>
              <a:t>малахита</a:t>
            </a:r>
            <a:r>
              <a:rPr lang="ru-RU" sz="2800" dirty="0">
                <a:solidFill>
                  <a:schemeClr val="tx1"/>
                </a:solidFill>
                <a:latin typeface="Open Sans"/>
              </a:rPr>
              <a:t> в мире. Он был привезен с Урала еще в 1787 году. Масса камня — </a:t>
            </a:r>
            <a:r>
              <a:rPr lang="ru-RU" sz="2800" dirty="0">
                <a:solidFill>
                  <a:srgbClr val="FF0000"/>
                </a:solidFill>
                <a:latin typeface="Open Sans"/>
              </a:rPr>
              <a:t>1504 килограмма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.</a:t>
            </a:r>
            <a:endParaRPr lang="ru-RU" sz="2800" dirty="0"/>
          </a:p>
        </p:txBody>
      </p:sp>
      <p:pic>
        <p:nvPicPr>
          <p:cNvPr id="22" name="Picture 2" descr="C:\Users\Елена\Pictures\0_365b2_954f9c45_XL.jpg">
            <a:extLst>
              <a:ext uri="{FF2B5EF4-FFF2-40B4-BE49-F238E27FC236}">
                <a16:creationId xmlns:a16="http://schemas.microsoft.com/office/drawing/2014/main" id="{501B3B79-CF31-499D-8F49-219F0EDE1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060849"/>
            <a:ext cx="4427983" cy="480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Елена\Pictures\Малахит.jpeg">
            <a:extLst>
              <a:ext uri="{FF2B5EF4-FFF2-40B4-BE49-F238E27FC236}">
                <a16:creationId xmlns:a16="http://schemas.microsoft.com/office/drawing/2014/main" id="{DB37F278-0CBE-423C-86AC-218F5373F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2060848"/>
            <a:ext cx="4608513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136BABD-B1D6-423B-B5E4-1328E101E7C8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18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AC305E5-ADA6-47D4-8932-1CEC0B05B87B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2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>
            <a:hlinkClick r:id="rId4" action="ppaction://hlinkfile"/>
          </p:cNvPr>
          <p:cNvSpPr/>
          <p:nvPr/>
        </p:nvSpPr>
        <p:spPr>
          <a:xfrm flipH="1">
            <a:off x="6360687" y="829809"/>
            <a:ext cx="3836432" cy="1602580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5" action="ppaction://hlinksldjump"/>
              </a:rPr>
              <a:t>Музей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1679957" y="3280601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7066536" y="4361548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</a:t>
            </a:fld>
            <a:endParaRPr lang="ru-RU" noProof="1"/>
          </a:p>
        </p:txBody>
      </p:sp>
      <p:sp>
        <p:nvSpPr>
          <p:cNvPr id="21" name="Прямоугольник 20">
            <a:hlinkClick r:id="rId4" action="ppaction://hlinkfile"/>
            <a:extLst>
              <a:ext uri="{FF2B5EF4-FFF2-40B4-BE49-F238E27FC236}">
                <a16:creationId xmlns:a16="http://schemas.microsoft.com/office/drawing/2014/main" id="{1112CDBA-B9D7-445E-B466-491B762521D8}"/>
              </a:ext>
            </a:extLst>
          </p:cNvPr>
          <p:cNvSpPr/>
          <p:nvPr/>
        </p:nvSpPr>
        <p:spPr>
          <a:xfrm flipH="1">
            <a:off x="1822238" y="829809"/>
            <a:ext cx="3836432" cy="160258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6" action="ppaction://hlinksldjump"/>
              </a:rPr>
              <a:t>Театр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04F25E3-EA4C-429E-91F5-E0CE0F65C185}"/>
              </a:ext>
            </a:extLst>
          </p:cNvPr>
          <p:cNvSpPr/>
          <p:nvPr/>
        </p:nvSpPr>
        <p:spPr>
          <a:xfrm flipH="1">
            <a:off x="6360687" y="2910281"/>
            <a:ext cx="3836432" cy="1602580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7" action="ppaction://hlinksldjump"/>
              </a:rPr>
              <a:t>Религиозные сооружения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2D884CE-CD05-49D4-AEA7-BA23C5CBFFFE}"/>
              </a:ext>
            </a:extLst>
          </p:cNvPr>
          <p:cNvSpPr/>
          <p:nvPr/>
        </p:nvSpPr>
        <p:spPr>
          <a:xfrm flipH="1">
            <a:off x="1815247" y="2894901"/>
            <a:ext cx="3836432" cy="1602580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8" action="ppaction://hlinksldjump"/>
              </a:rPr>
              <a:t>Памятники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F3A3C27-1574-4B95-AA68-F6458E3401D7}"/>
              </a:ext>
            </a:extLst>
          </p:cNvPr>
          <p:cNvSpPr/>
          <p:nvPr/>
        </p:nvSpPr>
        <p:spPr>
          <a:xfrm flipH="1">
            <a:off x="4055110" y="4933428"/>
            <a:ext cx="3836432" cy="1602580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9" action="ppaction://hlinksldjump"/>
              </a:rPr>
              <a:t>Панорамы города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2" name="Управляющая кнопка: &quot;Назад&quot; или &quot;Предыдущий&quot; 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D0773D6-B452-43F9-8C47-5399396E5011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ru-RU" dirty="0"/>
          </a:p>
        </p:txBody>
      </p:sp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3FC078B-A716-4792-8018-EBB62B359404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D009E6-8F38-4462-82EE-3B27B124C458}"/>
              </a:ext>
            </a:extLst>
          </p:cNvPr>
          <p:cNvSpPr txBox="1"/>
          <p:nvPr/>
        </p:nvSpPr>
        <p:spPr>
          <a:xfrm>
            <a:off x="9515919" y="6317749"/>
            <a:ext cx="122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6" action="ppaction://hlinksldjump"/>
              </a:rPr>
              <a:t>Начнем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3946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"/>
                            </p:stCondLst>
                            <p:childTnLst>
                              <p:par>
                                <p:cTn id="6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50"/>
                            </p:stCondLst>
                            <p:childTnLst>
                              <p:par>
                                <p:cTn id="6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50"/>
                            </p:stCondLst>
                            <p:childTnLst>
                              <p:par>
                                <p:cTn id="7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 animBg="1"/>
      <p:bldP spid="19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20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36E33DB-317A-4905-8BBA-57452F57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938" y="2567613"/>
            <a:ext cx="8551079" cy="3748719"/>
          </a:xfrm>
        </p:spPr>
        <p:txBody>
          <a:bodyPr/>
          <a:lstStyle/>
          <a:p>
            <a:r>
              <a:rPr lang="ru-RU" dirty="0">
                <a:hlinkClick r:id="rId4" action="ppaction://hlinksldjump"/>
              </a:rPr>
              <a:t>Памятники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Санкт-Петербурга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BAB5A77-A5EB-4775-934E-BF94F62A6F72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19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86EC2BC-B4C5-44A7-AE7C-89E8DEC8701B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21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9347F8-C53A-458A-80AD-E4F25ABFA644}"/>
              </a:ext>
            </a:extLst>
          </p:cNvPr>
          <p:cNvSpPr txBox="1"/>
          <p:nvPr/>
        </p:nvSpPr>
        <p:spPr>
          <a:xfrm>
            <a:off x="10226180" y="318782"/>
            <a:ext cx="166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 оглавление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53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21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B3FCE2-F3BF-4266-AD72-0B7D93D7FDA5}"/>
              </a:ext>
            </a:extLst>
          </p:cNvPr>
          <p:cNvSpPr txBox="1"/>
          <p:nvPr/>
        </p:nvSpPr>
        <p:spPr>
          <a:xfrm>
            <a:off x="5667372" y="117693"/>
            <a:ext cx="4857784" cy="6794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latin typeface="Arial" pitchFamily="34" charset="0"/>
                <a:cs typeface="Arial" pitchFamily="34" charset="0"/>
              </a:rPr>
              <a:t>В Санкт-Петербурге много всего необычного и таинственного. В том числе, есть очень </a:t>
            </a:r>
            <a:r>
              <a:rPr lang="ru-RU" sz="1500" dirty="0">
                <a:latin typeface="Arial" pitchFamily="34" charset="0"/>
                <a:cs typeface="Arial" pitchFamily="34" charset="0"/>
                <a:hlinkClick r:id="rId4" action="ppaction://hlinksldjump"/>
              </a:rPr>
              <a:t>оригинальные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памятники. О них пойдет речь. 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Среди сотен петербургских памятников есть необычные и затейливые, огромные и еле заметные, футуристические и похожие на невиданных зверей, мистические и исполняющие заветные желания. </a:t>
            </a:r>
          </a:p>
          <a:p>
            <a:endParaRPr lang="ru-RU" sz="1500" dirty="0">
              <a:latin typeface="Arial" pitchFamily="34" charset="0"/>
              <a:cs typeface="Arial" pitchFamily="34" charset="0"/>
            </a:endParaRP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Одним из интереснейших здешних мест является Заячий остров, представляющий собой историческое сердце Санкт-Петербурга. Заячьим же остров стал с легкой руки Петра I. </a:t>
            </a:r>
          </a:p>
          <a:p>
            <a:r>
              <a:rPr lang="ru-RU" sz="1500" dirty="0">
                <a:latin typeface="Arial" pitchFamily="34" charset="0"/>
                <a:cs typeface="Arial" pitchFamily="34" charset="0"/>
              </a:rPr>
              <a:t>Согласно преданию, возводившие Санкт-Петербург строители трудились очень медленно. Царь разгневался и прибыл на остров, чтобы сурово наказать нерадивых работников. Но в тот момент, когда Петр Первый высаживался из лодки, на его сапог неожиданно прыгнул заяц. Царя это очень позабавило и привело в доброе расположение духа, благодаря чему он отменил все наказания и нарек остров Заячьим. К слову, неподалеку от него на одной из опор </a:t>
            </a:r>
            <a:r>
              <a:rPr lang="ru-RU" sz="1500" dirty="0" err="1">
                <a:latin typeface="Arial" pitchFamily="34" charset="0"/>
                <a:cs typeface="Arial" pitchFamily="34" charset="0"/>
              </a:rPr>
              <a:t>Иоанновского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моста установили небольшой памятник «зайчику, спасшемуся от наводнения», высота которого составляет всего 58 см. Туристы, посещающие Заячий остров, бросают к памятнику монетку, чтобы вернуться сюда еще раз. </a:t>
            </a:r>
          </a:p>
          <a:p>
            <a:endParaRPr lang="ru-RU" sz="1550" dirty="0"/>
          </a:p>
        </p:txBody>
      </p:sp>
      <p:pic>
        <p:nvPicPr>
          <p:cNvPr id="20" name="Рисунок 19" descr="заяц 2.jpg">
            <a:extLst>
              <a:ext uri="{FF2B5EF4-FFF2-40B4-BE49-F238E27FC236}">
                <a16:creationId xmlns:a16="http://schemas.microsoft.com/office/drawing/2014/main" id="{B56C9EE9-35F8-4A75-98F9-A96F47FBE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1" y="0"/>
            <a:ext cx="3932261" cy="6794168"/>
          </a:xfrm>
          <a:prstGeom prst="rect">
            <a:avLst/>
          </a:prstGeom>
        </p:spPr>
      </p:pic>
      <p:sp>
        <p:nvSpPr>
          <p:cNvPr id="21" name="Управляющая кнопка: &quot;Назад&quot; или &quot;Предыдущий&quot;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7461553-C1DF-4B50-8EC6-FD2A87E789B7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335ECC1-A6EC-42A1-A300-CA7D48B4F0C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149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22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pic>
        <p:nvPicPr>
          <p:cNvPr id="23" name="Рисунок 22" descr="0_1ca52e_79940b8f_orig.jpg">
            <a:extLst>
              <a:ext uri="{FF2B5EF4-FFF2-40B4-BE49-F238E27FC236}">
                <a16:creationId xmlns:a16="http://schemas.microsoft.com/office/drawing/2014/main" id="{5125A6F9-8E86-4570-9884-0D076E2113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1" y="0"/>
            <a:ext cx="3038687" cy="4071942"/>
          </a:xfrm>
          <a:prstGeom prst="rect">
            <a:avLst/>
          </a:prstGeom>
        </p:spPr>
      </p:pic>
      <p:pic>
        <p:nvPicPr>
          <p:cNvPr id="24" name="Рисунок 23" descr="0_1ca52f_9af4dff3_orig.jpg">
            <a:extLst>
              <a:ext uri="{FF2B5EF4-FFF2-40B4-BE49-F238E27FC236}">
                <a16:creationId xmlns:a16="http://schemas.microsoft.com/office/drawing/2014/main" id="{9AD10FA7-E6C1-4AA5-AE6C-7C1DC02F61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314" y="0"/>
            <a:ext cx="3038687" cy="4071942"/>
          </a:xfrm>
          <a:prstGeom prst="rect">
            <a:avLst/>
          </a:prstGeom>
        </p:spPr>
      </p:pic>
      <p:pic>
        <p:nvPicPr>
          <p:cNvPr id="25" name="Рисунок 24" descr="0_1ca52c_5beda0c_orig.jpg">
            <a:extLst>
              <a:ext uri="{FF2B5EF4-FFF2-40B4-BE49-F238E27FC236}">
                <a16:creationId xmlns:a16="http://schemas.microsoft.com/office/drawing/2014/main" id="{9001A111-359D-4AC9-B4F8-98B7C5E60A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60" y="4000502"/>
            <a:ext cx="4286248" cy="2783285"/>
          </a:xfrm>
          <a:prstGeom prst="rect">
            <a:avLst/>
          </a:prstGeom>
        </p:spPr>
      </p:pic>
      <p:sp>
        <p:nvSpPr>
          <p:cNvPr id="26" name="Rectangle 1">
            <a:extLst>
              <a:ext uri="{FF2B5EF4-FFF2-40B4-BE49-F238E27FC236}">
                <a16:creationId xmlns:a16="http://schemas.microsoft.com/office/drawing/2014/main" id="{1313B692-0363-4305-9646-03B3A2F31927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595802" y="22445"/>
            <a:ext cx="300039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Так как </a:t>
            </a: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  <a:hlinkClick r:id="rId7" action="ppaction://hlinksldjump"/>
              </a:rPr>
              <a:t>остров</a:t>
            </a: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Заячий, то должны быть на нем зайцы. Так и есть. Причем разные.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Но особенно понравилась композиция "Зайцы во время наводнения"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8F9360-8E17-4C06-8032-D373E1BDCA7A}"/>
              </a:ext>
            </a:extLst>
          </p:cNvPr>
          <p:cNvSpPr txBox="1"/>
          <p:nvPr/>
        </p:nvSpPr>
        <p:spPr>
          <a:xfrm>
            <a:off x="1524000" y="371475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 вот такие.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CDEE03-CF51-4EE1-A602-2C2A43007795}"/>
              </a:ext>
            </a:extLst>
          </p:cNvPr>
          <p:cNvSpPr txBox="1"/>
          <p:nvPr/>
        </p:nvSpPr>
        <p:spPr>
          <a:xfrm>
            <a:off x="9167834" y="407194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 такие.</a:t>
            </a:r>
            <a:endParaRPr lang="ru-RU" dirty="0"/>
          </a:p>
        </p:txBody>
      </p:sp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F363BE6-E5AA-4A9B-B009-65FF1C972734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21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5455FB1-E2A1-4110-AB1B-9B11C4AC944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4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23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pic>
        <p:nvPicPr>
          <p:cNvPr id="20" name="Рисунок 19" descr="чижик - пыжик.jpg">
            <a:extLst>
              <a:ext uri="{FF2B5EF4-FFF2-40B4-BE49-F238E27FC236}">
                <a16:creationId xmlns:a16="http://schemas.microsoft.com/office/drawing/2014/main" id="{F2FD5722-1999-424E-84AD-3A75A9C9E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1" y="0"/>
            <a:ext cx="7689549" cy="492919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B257F2C-6ADA-4A8D-81B6-A12E5D83D3B2}"/>
              </a:ext>
            </a:extLst>
          </p:cNvPr>
          <p:cNvSpPr txBox="1"/>
          <p:nvPr/>
        </p:nvSpPr>
        <p:spPr>
          <a:xfrm>
            <a:off x="1524000" y="5143513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Несмотря на свой маленький рост - всего 11 сантиметров - Чижик известен всем петербуржцам. Бронзовая птичка гарантирует премии и выигрыши тем, кто попадет по ее клюву монеткой. Каждый хоть раз, но пытал счастья у маленького пернатого жителя Петербурга.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DB262E-8634-46F3-8117-C35430484A2B}"/>
              </a:ext>
            </a:extLst>
          </p:cNvPr>
          <p:cNvSpPr txBox="1"/>
          <p:nvPr/>
        </p:nvSpPr>
        <p:spPr>
          <a:xfrm>
            <a:off x="9310710" y="142852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  <a:hlinkClick r:id="rId5" action="ppaction://hlinksldjump"/>
              </a:rPr>
              <a:t>Чижик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-пыжик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0D79094-8B44-48B8-9BD5-2A63281FFAB7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22</a:t>
            </a:r>
            <a:endParaRPr lang="ru-RU" dirty="0"/>
          </a:p>
        </p:txBody>
      </p:sp>
      <p:sp>
        <p:nvSpPr>
          <p:cNvPr id="23" name="Управляющая кнопка: &quot;Вперед&quot; или &quot;Следующий&quot;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A6CEB50-0C66-4616-92A0-57422B62816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8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24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pic>
        <p:nvPicPr>
          <p:cNvPr id="17" name="Рисунок 16" descr="царь - плотник 2.jpg">
            <a:extLst>
              <a:ext uri="{FF2B5EF4-FFF2-40B4-BE49-F238E27FC236}">
                <a16:creationId xmlns:a16="http://schemas.microsoft.com/office/drawing/2014/main" id="{55723A08-7F91-45F8-ADD2-F52D16CD33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6355080" cy="685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00FC5D2-0C68-4973-8E82-4C1E4D0C19EB}"/>
              </a:ext>
            </a:extLst>
          </p:cNvPr>
          <p:cNvSpPr txBox="1"/>
          <p:nvPr/>
        </p:nvSpPr>
        <p:spPr>
          <a:xfrm>
            <a:off x="7953388" y="1000109"/>
            <a:ext cx="25717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Памятники Петру I давно стали достоянием Северной столицы. Однако в Петербурге все же имеется нетривиальная скульптура великого императора. Статуя установлена в 1910 году в период празднования двухсотлетия Санкт-Петербурга.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5957E5-9774-4D69-84B0-729DFD7A70D4}"/>
              </a:ext>
            </a:extLst>
          </p:cNvPr>
          <p:cNvSpPr txBox="1"/>
          <p:nvPr/>
        </p:nvSpPr>
        <p:spPr>
          <a:xfrm>
            <a:off x="7953388" y="142853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  <a:hlinkClick r:id="rId5" action="ppaction://hlinksldjump"/>
              </a:rPr>
              <a:t>Царь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-плотник</a:t>
            </a:r>
            <a:endParaRPr lang="ru-RU" sz="2400" dirty="0"/>
          </a:p>
        </p:txBody>
      </p:sp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E7886DC-FEE3-48A7-9B41-05F8508BA858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23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E2D48BA-1CFD-4E1D-A4E6-8A8180C5D8A3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93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25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36E33DB-317A-4905-8BBA-57452F574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051" y="1504927"/>
            <a:ext cx="8563966" cy="4967514"/>
          </a:xfrm>
        </p:spPr>
        <p:txBody>
          <a:bodyPr/>
          <a:lstStyle/>
          <a:p>
            <a:r>
              <a:rPr lang="ru-RU" dirty="0">
                <a:hlinkClick r:id="rId4" action="ppaction://hlinksldjump"/>
              </a:rPr>
              <a:t>Религиозные</a:t>
            </a:r>
            <a:r>
              <a:rPr lang="ru-RU" dirty="0"/>
              <a:t> сооружения </a:t>
            </a:r>
            <a:br>
              <a:rPr lang="ru-RU" dirty="0"/>
            </a:br>
            <a:r>
              <a:rPr lang="ru-RU" dirty="0"/>
              <a:t>Санкт-Петербурга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3E8A01E-57D8-42E2-AD3B-E2E6677BB36F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24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4A2A368-20C0-4320-9133-E028D3D45D5D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26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71B6F2-DDFD-4644-BE6D-AD3B84A1633F}"/>
              </a:ext>
            </a:extLst>
          </p:cNvPr>
          <p:cNvSpPr txBox="1"/>
          <p:nvPr/>
        </p:nvSpPr>
        <p:spPr>
          <a:xfrm>
            <a:off x="10209402" y="352338"/>
            <a:ext cx="1599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 оглавление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5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26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174733-697B-42C5-9CB5-62FCE8615604}"/>
              </a:ext>
            </a:extLst>
          </p:cNvPr>
          <p:cNvSpPr txBox="1"/>
          <p:nvPr/>
        </p:nvSpPr>
        <p:spPr>
          <a:xfrm>
            <a:off x="1524001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 первых лет своей жизни Санкт-Петербург создавался как город, открытый для всех. Сюда приезжали люди различных национальностей. Так складывалось 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население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Санкт-Петербурга – города, в котором люди всегда жили в мире и ладили друг с другом. </a:t>
            </a:r>
          </a:p>
        </p:txBody>
      </p:sp>
      <p:pic>
        <p:nvPicPr>
          <p:cNvPr id="20" name="Picture 6" descr="Картинка 32 из 155626">
            <a:extLst>
              <a:ext uri="{FF2B5EF4-FFF2-40B4-BE49-F238E27FC236}">
                <a16:creationId xmlns:a16="http://schemas.microsoft.com/office/drawing/2014/main" id="{95B8F239-454A-4750-B684-A5B8DEAF9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41793" y="2758741"/>
            <a:ext cx="6191250" cy="409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8" descr="Картинка 52 из 155625">
            <a:extLst>
              <a:ext uri="{FF2B5EF4-FFF2-40B4-BE49-F238E27FC236}">
                <a16:creationId xmlns:a16="http://schemas.microsoft.com/office/drawing/2014/main" id="{8F68E0CA-3A47-4763-B0B8-25009B1B2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271" y="2513205"/>
            <a:ext cx="3851920" cy="4260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Управляющая кнопка: &quot;Назад&quot; или &quot;Предыдущий&quot;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C6DEF54-ACDB-48F8-A717-EBD8186C96AC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25</a:t>
            </a:r>
            <a:endParaRPr lang="ru-RU" dirty="0"/>
          </a:p>
        </p:txBody>
      </p:sp>
      <p:sp>
        <p:nvSpPr>
          <p:cNvPr id="23" name="Управляющая кнопка: &quot;Вперед&quot; или &quot;Следующий&quot;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EC67487-FA1E-4649-AF59-D44E5606152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99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27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CF9B68-1486-4F92-8DB4-0BE10CA942BA}"/>
              </a:ext>
            </a:extLst>
          </p:cNvPr>
          <p:cNvSpPr txBox="1"/>
          <p:nvPr/>
        </p:nvSpPr>
        <p:spPr>
          <a:xfrm>
            <a:off x="1524001" y="1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Приезжая из разных мест, люди привозили свои обычаи и культуру, свой образ жизни и свою веру. Один за другим строились в Петербурге 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храмы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 Многие из них очень красивы. Это большие соборы, и маленькие церкви. </a:t>
            </a:r>
          </a:p>
        </p:txBody>
      </p:sp>
      <p:pic>
        <p:nvPicPr>
          <p:cNvPr id="25" name="Picture 4" descr="Картинка 98 из 155623">
            <a:extLst>
              <a:ext uri="{FF2B5EF4-FFF2-40B4-BE49-F238E27FC236}">
                <a16:creationId xmlns:a16="http://schemas.microsoft.com/office/drawing/2014/main" id="{13884AA0-B422-47D3-A917-C203D7734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9009" y="2294003"/>
            <a:ext cx="433636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6" descr="Картинка 146 из 155622">
            <a:extLst>
              <a:ext uri="{FF2B5EF4-FFF2-40B4-BE49-F238E27FC236}">
                <a16:creationId xmlns:a16="http://schemas.microsoft.com/office/drawing/2014/main" id="{C878CDFE-BD4A-4445-A241-045421B5B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t="4429" b="9200"/>
          <a:stretch>
            <a:fillRect/>
          </a:stretch>
        </p:blipFill>
        <p:spPr bwMode="auto">
          <a:xfrm>
            <a:off x="7836774" y="2304349"/>
            <a:ext cx="406794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8" descr="Картинка 226 из 155618">
            <a:extLst>
              <a:ext uri="{FF2B5EF4-FFF2-40B4-BE49-F238E27FC236}">
                <a16:creationId xmlns:a16="http://schemas.microsoft.com/office/drawing/2014/main" id="{ED6EFEE4-923F-4E67-BF13-73A6FEE9C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8110" y="3082356"/>
            <a:ext cx="2520280" cy="3367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35F824B-C44D-45A5-92B3-BFA7B3DE0501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26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173AFC6-EA7E-43F9-8EDC-ABF41DAC084D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667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28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8CA9ED-673F-488B-8C5E-6B0C284E4C48}"/>
              </a:ext>
            </a:extLst>
          </p:cNvPr>
          <p:cNvSpPr txBox="1"/>
          <p:nvPr/>
        </p:nvSpPr>
        <p:spPr>
          <a:xfrm>
            <a:off x="1524000" y="692696"/>
            <a:ext cx="41399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Петроградской стороне есть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татарская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мечеть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 Издалека видны её стройные </a:t>
            </a:r>
          </a:p>
          <a:p>
            <a:pPr algn="ct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башни-минареты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и яркий сине-голубой купол. 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Портал храма украшают геометрические узоры.  </a:t>
            </a:r>
          </a:p>
        </p:txBody>
      </p:sp>
      <p:pic>
        <p:nvPicPr>
          <p:cNvPr id="21" name="Picture 4" descr="Картинка 24 из 5640">
            <a:extLst>
              <a:ext uri="{FF2B5EF4-FFF2-40B4-BE49-F238E27FC236}">
                <a16:creationId xmlns:a16="http://schemas.microsoft.com/office/drawing/2014/main" id="{6FB47826-A1A1-465B-A570-0569A0E15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4355" y="1"/>
            <a:ext cx="51336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Стрелка вправо 7">
            <a:extLst>
              <a:ext uri="{FF2B5EF4-FFF2-40B4-BE49-F238E27FC236}">
                <a16:creationId xmlns:a16="http://schemas.microsoft.com/office/drawing/2014/main" id="{73BC874F-650E-4EB7-9CAC-6E18604A61D4}"/>
              </a:ext>
            </a:extLst>
          </p:cNvPr>
          <p:cNvSpPr/>
          <p:nvPr/>
        </p:nvSpPr>
        <p:spPr>
          <a:xfrm rot="19807421">
            <a:off x="4754492" y="2410648"/>
            <a:ext cx="3043056" cy="515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Стрелка вправо 8">
            <a:extLst>
              <a:ext uri="{FF2B5EF4-FFF2-40B4-BE49-F238E27FC236}">
                <a16:creationId xmlns:a16="http://schemas.microsoft.com/office/drawing/2014/main" id="{A9116620-ABE7-4E6D-8348-A75476B62F67}"/>
              </a:ext>
            </a:extLst>
          </p:cNvPr>
          <p:cNvSpPr/>
          <p:nvPr/>
        </p:nvSpPr>
        <p:spPr>
          <a:xfrm rot="19002856">
            <a:off x="4658261" y="2584744"/>
            <a:ext cx="1369960" cy="130559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&quot;Назад&quot; или &quot;Предыдущий&quot; 2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055DB9-BF83-4410-AA60-D0BA724701A2}"/>
              </a:ext>
            </a:extLst>
          </p:cNvPr>
          <p:cNvSpPr/>
          <p:nvPr/>
        </p:nvSpPr>
        <p:spPr>
          <a:xfrm>
            <a:off x="268448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27</a:t>
            </a:r>
            <a:endParaRPr lang="ru-RU" dirty="0"/>
          </a:p>
        </p:txBody>
      </p:sp>
      <p:sp>
        <p:nvSpPr>
          <p:cNvPr id="25" name="Управляющая кнопка: &quot;Вперед&quot; или &quot;Следующий&quot; 2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45174ED-2FD4-498A-8077-D30E23485601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9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29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pic>
        <p:nvPicPr>
          <p:cNvPr id="24" name="Picture 2" descr="http://img-fotki.yandex.ru/get/4408/ludka-ch.f/0_5e2f5_dda68512_XL.jpg">
            <a:extLst>
              <a:ext uri="{FF2B5EF4-FFF2-40B4-BE49-F238E27FC236}">
                <a16:creationId xmlns:a16="http://schemas.microsoft.com/office/drawing/2014/main" id="{E3544B8E-94E8-4EBC-96FC-AD0E061B4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5769" y="366472"/>
            <a:ext cx="4623978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6" descr="http://okno-v-piter.narod.ru/doma/pictures/me4et-04.jpg">
            <a:extLst>
              <a:ext uri="{FF2B5EF4-FFF2-40B4-BE49-F238E27FC236}">
                <a16:creationId xmlns:a16="http://schemas.microsoft.com/office/drawing/2014/main" id="{57F40B5A-DCEA-4855-9D40-B443E8A7B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932" y="498505"/>
            <a:ext cx="4649164" cy="619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C99007F-FE69-4792-9791-57A7C6837E7D}"/>
              </a:ext>
            </a:extLst>
          </p:cNvPr>
          <p:cNvSpPr txBox="1"/>
          <p:nvPr/>
        </p:nvSpPr>
        <p:spPr>
          <a:xfrm>
            <a:off x="1524000" y="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Ниша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входного портала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F0CBC5C-DA9D-4923-8B79-4DEE000BCD5D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28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CE4DA69-99FC-46C9-B432-9F8DE292E67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29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4563585" y="2748131"/>
            <a:ext cx="5266698" cy="1602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4" action="ppaction://hlinksldjump"/>
              </a:rPr>
              <a:t>Александринский театр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</a:t>
            </a:fld>
            <a:endParaRPr lang="ru-RU" noProof="1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112CDBA-B9D7-445E-B466-491B762521D8}"/>
              </a:ext>
            </a:extLst>
          </p:cNvPr>
          <p:cNvSpPr/>
          <p:nvPr/>
        </p:nvSpPr>
        <p:spPr>
          <a:xfrm flipH="1">
            <a:off x="1823998" y="799370"/>
            <a:ext cx="3836432" cy="1602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5" action="ppaction://hlinksldjump"/>
              </a:rPr>
              <a:t>Эрмитажный теарт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2D884CE-CD05-49D4-AEA7-BA23C5CBFFFE}"/>
              </a:ext>
            </a:extLst>
          </p:cNvPr>
          <p:cNvSpPr/>
          <p:nvPr/>
        </p:nvSpPr>
        <p:spPr>
          <a:xfrm flipH="1">
            <a:off x="5942422" y="1683941"/>
            <a:ext cx="3836432" cy="1602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>
              <a:lnSpc>
                <a:spcPct val="90000"/>
              </a:lnSpc>
            </a:pPr>
            <a:r>
              <a:rPr lang="ru-RU" sz="2800" noProof="1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hlinkClick r:id="rId6" action="ppaction://hlinksldjump"/>
              </a:rPr>
              <a:t>Мариинский театр</a:t>
            </a:r>
            <a:endParaRPr lang="ru-RU" sz="2800" noProof="1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  <p:sp>
        <p:nvSpPr>
          <p:cNvPr id="32" name="Заголовок 5">
            <a:extLst>
              <a:ext uri="{FF2B5EF4-FFF2-40B4-BE49-F238E27FC236}">
                <a16:creationId xmlns:a16="http://schemas.microsoft.com/office/drawing/2014/main" id="{B9D25D74-1AEA-4022-ADB8-39C1D00EE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374" y="1854548"/>
            <a:ext cx="7699176" cy="3748719"/>
          </a:xfrm>
        </p:spPr>
        <p:txBody>
          <a:bodyPr/>
          <a:lstStyle/>
          <a:p>
            <a:r>
              <a:rPr lang="ru-RU" dirty="0">
                <a:hlinkClick r:id="rId5" action="ppaction://hlinksldjump"/>
              </a:rPr>
              <a:t>Театры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Санкт-Петербурга</a:t>
            </a:r>
          </a:p>
        </p:txBody>
      </p:sp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CEC1845-D68A-4A7B-9B6D-05EE6511E8CB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D5E2C05-BE5F-4FCD-9E5B-2439E3BC6A1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7DE2F9-6F00-415C-8C19-212A71672797}"/>
              </a:ext>
            </a:extLst>
          </p:cNvPr>
          <p:cNvSpPr txBox="1"/>
          <p:nvPr/>
        </p:nvSpPr>
        <p:spPr>
          <a:xfrm>
            <a:off x="9778854" y="369116"/>
            <a:ext cx="1968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7" action="ppaction://hlinksldjump"/>
              </a:rPr>
              <a:t>В Оглавление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62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"/>
                            </p:stCondLst>
                            <p:childTnLst>
                              <p:par>
                                <p:cTn id="6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50"/>
                            </p:stCondLst>
                            <p:childTnLst>
                              <p:par>
                                <p:cTn id="6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46" grpId="0"/>
      <p:bldP spid="19" grpId="0" animBg="1"/>
      <p:bldP spid="21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30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D654EF-7B1D-44C0-A554-304535260343}"/>
              </a:ext>
            </a:extLst>
          </p:cNvPr>
          <p:cNvSpPr txBox="1"/>
          <p:nvPr/>
        </p:nvSpPr>
        <p:spPr>
          <a:xfrm>
            <a:off x="1927659" y="1215064"/>
            <a:ext cx="38519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Авторы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проекта – Николай Васильевич Васильев, 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Александр Иванович Гоген, 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Степан Самойлович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Кричинский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" name="Picture 4" descr="Картинка 30 из 389">
            <a:extLst>
              <a:ext uri="{FF2B5EF4-FFF2-40B4-BE49-F238E27FC236}">
                <a16:creationId xmlns:a16="http://schemas.microsoft.com/office/drawing/2014/main" id="{A93459BC-EF9E-4DAD-A2D7-6EB4966AE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1547" y="3176759"/>
            <a:ext cx="2880320" cy="348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6" descr="Картинка 3 из 135">
            <a:extLst>
              <a:ext uri="{FF2B5EF4-FFF2-40B4-BE49-F238E27FC236}">
                <a16:creationId xmlns:a16="http://schemas.microsoft.com/office/drawing/2014/main" id="{DDD04A4B-FAB9-414D-96D1-419F7E3A1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4159" y="783016"/>
            <a:ext cx="28575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Управляющая кнопка: &quot;Назад&quot; или &quot;Предыдущий&quot;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F806553-F0AB-4E96-9428-5F1AAD96EFB8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29</a:t>
            </a:r>
            <a:endParaRPr lang="ru-RU" dirty="0"/>
          </a:p>
        </p:txBody>
      </p:sp>
      <p:sp>
        <p:nvSpPr>
          <p:cNvPr id="23" name="Управляющая кнопка: &quot;Вперед&quot; или &quot;Следующий&quot;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ABFC750-5F3A-44FB-984F-2744920BDC0C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03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31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F2CABA-BFFF-4587-B7F0-46BC8B5D2D13}"/>
              </a:ext>
            </a:extLst>
          </p:cNvPr>
          <p:cNvSpPr txBox="1"/>
          <p:nvPr/>
        </p:nvSpPr>
        <p:spPr>
          <a:xfrm>
            <a:off x="1560773" y="1124744"/>
            <a:ext cx="3995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Рядом с Театральной площадью расположен 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Никольский Морской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собор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Это православный храм. Он назван в честь Святого Николая – покровителя моряков и путешественников. </a:t>
            </a:r>
          </a:p>
        </p:txBody>
      </p:sp>
      <p:pic>
        <p:nvPicPr>
          <p:cNvPr id="23" name="Picture 3" descr="http://s017.radikal.ru/i441/1110/62/60934d4b6d44.jpg">
            <a:extLst>
              <a:ext uri="{FF2B5EF4-FFF2-40B4-BE49-F238E27FC236}">
                <a16:creationId xmlns:a16="http://schemas.microsoft.com/office/drawing/2014/main" id="{43237ABD-3019-43BA-A47A-8CCB34B29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1254" y="-19651"/>
            <a:ext cx="4572000" cy="687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FA0A83D-38F3-443A-87D9-A2908811DB74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30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A4D8EBA-A524-4260-B181-5136B7B5333F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96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32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969F47-726E-46F9-9C90-47B526B84B55}"/>
              </a:ext>
            </a:extLst>
          </p:cNvPr>
          <p:cNvSpPr txBox="1"/>
          <p:nvPr/>
        </p:nvSpPr>
        <p:spPr>
          <a:xfrm>
            <a:off x="7071456" y="123570"/>
            <a:ext cx="385192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Собор очень нарядный. 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Его небесно-голубые стены украшены белыми колоннами, высокие окна – лепными наличниками. 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Храм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имеет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пять глав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 Каждая глава покрыта золочёным куполом. На каждом куполе – башенка, луковка и крест. </a:t>
            </a:r>
          </a:p>
        </p:txBody>
      </p:sp>
      <p:pic>
        <p:nvPicPr>
          <p:cNvPr id="20" name="Picture 4" descr="Картинка 24 из 5912">
            <a:extLst>
              <a:ext uri="{FF2B5EF4-FFF2-40B4-BE49-F238E27FC236}">
                <a16:creationId xmlns:a16="http://schemas.microsoft.com/office/drawing/2014/main" id="{C6364307-8341-4911-B03D-E45747784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12285" t="3600" r="8336" b="9144"/>
          <a:stretch>
            <a:fillRect/>
          </a:stretch>
        </p:blipFill>
        <p:spPr bwMode="auto">
          <a:xfrm>
            <a:off x="1779376" y="1248314"/>
            <a:ext cx="5328592" cy="4612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Управляющая кнопка: &quot;Назад&quot; или &quot;Предыдущий&quot; 2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38106F1-9172-45EC-96E0-D4F50295CA6F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31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2FF0D0C-1D97-4FEB-8263-E4B4986D08AA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50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33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pic>
        <p:nvPicPr>
          <p:cNvPr id="21" name="Picture 4" descr="http://img-fotki.yandex.ru/get/52/simona8658.7/0_10f45_a3c5f0bc_-1-L">
            <a:extLst>
              <a:ext uri="{FF2B5EF4-FFF2-40B4-BE49-F238E27FC236}">
                <a16:creationId xmlns:a16="http://schemas.microsoft.com/office/drawing/2014/main" id="{F4E4506A-6ED5-4160-BF2C-FD6D8C157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4316" y="3286125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6C1EBB5-E76D-4B88-A7D8-0B5E95845347}"/>
              </a:ext>
            </a:extLst>
          </p:cNvPr>
          <p:cNvSpPr/>
          <p:nvPr/>
        </p:nvSpPr>
        <p:spPr>
          <a:xfrm>
            <a:off x="591080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Морской </a:t>
            </a:r>
            <a:r>
              <a:rPr lang="ru-RU" b="1" dirty="0">
                <a:hlinkClick r:id="rId5" action="ppaction://hlinksldjump"/>
              </a:rPr>
              <a:t>якорь</a:t>
            </a:r>
            <a:r>
              <a:rPr lang="ru-RU" b="1" dirty="0"/>
              <a:t>. Фрагмент ворот Никольского собора</a:t>
            </a:r>
          </a:p>
        </p:txBody>
      </p:sp>
      <p:pic>
        <p:nvPicPr>
          <p:cNvPr id="23" name="Picture 6" descr="http://img-fotki.yandex.ru/get/3/simona8658.7/0_10f44_36449d66_-1-L">
            <a:extLst>
              <a:ext uri="{FF2B5EF4-FFF2-40B4-BE49-F238E27FC236}">
                <a16:creationId xmlns:a16="http://schemas.microsoft.com/office/drawing/2014/main" id="{1E892542-6D9D-4559-AEB9-062FA8D1E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82816" y="188640"/>
            <a:ext cx="4788024" cy="6384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8" descr="Картинка 56 из 4091">
            <a:extLst>
              <a:ext uri="{FF2B5EF4-FFF2-40B4-BE49-F238E27FC236}">
                <a16:creationId xmlns:a16="http://schemas.microsoft.com/office/drawing/2014/main" id="{EFD724E5-0BFC-477B-9519-F8DF7DC1D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42848" y="188640"/>
            <a:ext cx="4094317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161D440-319A-4A52-B795-55455E567B1F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32</a:t>
            </a:r>
            <a:endParaRPr lang="ru-RU" dirty="0"/>
          </a:p>
        </p:txBody>
      </p:sp>
      <p:sp>
        <p:nvSpPr>
          <p:cNvPr id="25" name="Управляющая кнопка: &quot;Вперед&quot; или &quot;Следующий&quot; 2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E63F666-6B01-4944-B805-0087233B1D40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2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34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163A293-0B2C-47AE-B4FB-4A23466CC342}"/>
              </a:ext>
            </a:extLst>
          </p:cNvPr>
          <p:cNvSpPr/>
          <p:nvPr/>
        </p:nvSpPr>
        <p:spPr>
          <a:xfrm>
            <a:off x="1754664" y="1867404"/>
            <a:ext cx="3995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Проект церкви создал архитектор</a:t>
            </a:r>
          </a:p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Александр Павлович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Брюллов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000" b="1" dirty="0"/>
          </a:p>
        </p:txBody>
      </p:sp>
      <p:pic>
        <p:nvPicPr>
          <p:cNvPr id="25" name="Picture 2" descr="Картинка 2 из 3469">
            <a:extLst>
              <a:ext uri="{FF2B5EF4-FFF2-40B4-BE49-F238E27FC236}">
                <a16:creationId xmlns:a16="http://schemas.microsoft.com/office/drawing/2014/main" id="{83298CC6-9DD0-424A-A83E-D1DAF606C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6114" y="160122"/>
            <a:ext cx="5162550" cy="6648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1D9B253-FFD8-46EE-9DD9-6083C57AF41C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33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E4761CA-F9DD-44F4-B45A-DB90B803CFBC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9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35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2DB680-C96E-4B38-9B38-D06F3C33D7DE}"/>
              </a:ext>
            </a:extLst>
          </p:cNvPr>
          <p:cNvSpPr txBox="1"/>
          <p:nvPr/>
        </p:nvSpPr>
        <p:spPr>
          <a:xfrm>
            <a:off x="1507527" y="123570"/>
            <a:ext cx="91440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Будды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Приморском проспекте – такой же, какие строили монахи на Тибете – высоких горах Азии.</a:t>
            </a:r>
          </a:p>
        </p:txBody>
      </p:sp>
      <p:pic>
        <p:nvPicPr>
          <p:cNvPr id="21" name="Picture 7" descr="Картинка 44 из 5446">
            <a:extLst>
              <a:ext uri="{FF2B5EF4-FFF2-40B4-BE49-F238E27FC236}">
                <a16:creationId xmlns:a16="http://schemas.microsoft.com/office/drawing/2014/main" id="{78E83808-25A8-4C27-9E7B-E9B94AC52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5111" y="1608354"/>
            <a:ext cx="7675619" cy="5092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EC016BB-BA8E-4EAB-8646-DBC29A3E823A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34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AC0F47F-0987-4B31-BC89-27E43F16AE0C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02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36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8482CC-2C54-4B25-A4E7-0096FEE8C679}"/>
              </a:ext>
            </a:extLst>
          </p:cNvPr>
          <p:cNvSpPr txBox="1"/>
          <p:nvPr/>
        </p:nvSpPr>
        <p:spPr>
          <a:xfrm>
            <a:off x="1359249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главном 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фасаде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храма – портик из четырёх бронзовых колонн. Каждая колонна имеет 4 грани. </a:t>
            </a:r>
          </a:p>
        </p:txBody>
      </p:sp>
      <p:pic>
        <p:nvPicPr>
          <p:cNvPr id="22" name="Picture 2" descr="http://www.union-travel.ru/assets/files/russia/excursion/sankt-peterburg/buddiiskii-hram1.jpg">
            <a:extLst>
              <a:ext uri="{FF2B5EF4-FFF2-40B4-BE49-F238E27FC236}">
                <a16:creationId xmlns:a16="http://schemas.microsoft.com/office/drawing/2014/main" id="{EED24501-37DF-4181-B3D2-F77F857AC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27000" t="30000" r="23501" b="7001"/>
          <a:stretch>
            <a:fillRect/>
          </a:stretch>
        </p:blipFill>
        <p:spPr bwMode="auto">
          <a:xfrm>
            <a:off x="2880739" y="980728"/>
            <a:ext cx="6157140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D41C071-B28F-41BF-AB52-F46CA3B5BCB2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35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68993B9-6235-4243-B11C-27D61879C19D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36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37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8E99E1-4763-405F-AD0E-837703E66AE6}"/>
              </a:ext>
            </a:extLst>
          </p:cNvPr>
          <p:cNvSpPr txBox="1"/>
          <p:nvPr/>
        </p:nvSpPr>
        <p:spPr>
          <a:xfrm>
            <a:off x="1585033" y="498433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3000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портиком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разделённый на части круг – символ буддизма. По сторонам от него укреплены фигурки медных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газелей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– быстроногих антилоп. </a:t>
            </a:r>
          </a:p>
        </p:txBody>
      </p:sp>
      <p:pic>
        <p:nvPicPr>
          <p:cNvPr id="21" name="Picture 2" descr="http://img-fotki.yandex.ru/get/3202/merily.c/0_1dbef_11290857_L">
            <a:extLst>
              <a:ext uri="{FF2B5EF4-FFF2-40B4-BE49-F238E27FC236}">
                <a16:creationId xmlns:a16="http://schemas.microsoft.com/office/drawing/2014/main" id="{456126C9-6C76-4D50-AD85-7951FBD28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r="-799" b="63713"/>
          <a:stretch>
            <a:fillRect/>
          </a:stretch>
        </p:blipFill>
        <p:spPr bwMode="auto">
          <a:xfrm>
            <a:off x="1980568" y="2271249"/>
            <a:ext cx="8346926" cy="400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3D6E379-EA93-45B9-89D5-549C47900AB6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36</a:t>
            </a:r>
            <a:endParaRPr lang="ru-RU" dirty="0"/>
          </a:p>
        </p:txBody>
      </p:sp>
      <p:sp>
        <p:nvSpPr>
          <p:cNvPr id="22" name="Управляющая кнопка: &quot;Вперед&quot; или &quot;Следующи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147B09F-A5AB-44C6-B704-71BB01F0DEA4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40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38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23" name="Заголовок 5">
            <a:extLst>
              <a:ext uri="{FF2B5EF4-FFF2-40B4-BE49-F238E27FC236}">
                <a16:creationId xmlns:a16="http://schemas.microsoft.com/office/drawing/2014/main" id="{7B289546-0B27-4D71-85D1-3B45EB25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652" y="1504927"/>
            <a:ext cx="8804365" cy="3748719"/>
          </a:xfrm>
        </p:spPr>
        <p:txBody>
          <a:bodyPr/>
          <a:lstStyle/>
          <a:p>
            <a:r>
              <a:rPr lang="ru-RU" dirty="0">
                <a:hlinkClick r:id="rId4" action="ppaction://hlinksldjump"/>
              </a:rPr>
              <a:t>Панорамы</a:t>
            </a:r>
            <a:br>
              <a:rPr lang="ru-RU" dirty="0"/>
            </a:br>
            <a:r>
              <a:rPr lang="ru-RU" dirty="0"/>
              <a:t>Санкт-Петербурга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BC409DF-5CFD-4996-8006-D888BA6187C9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37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959F2BB-68FC-49D3-9087-F32B9F9BF13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39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F5DA31-6DD6-4453-ACA7-002E84E00527}"/>
              </a:ext>
            </a:extLst>
          </p:cNvPr>
          <p:cNvSpPr txBox="1"/>
          <p:nvPr/>
        </p:nvSpPr>
        <p:spPr>
          <a:xfrm>
            <a:off x="10444529" y="310393"/>
            <a:ext cx="176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 оглавление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22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10688B-D93E-46EA-91D6-A4F0AABC226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9" r="10089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39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77080D8-F422-48E0-BC67-82491C9A94D3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38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ACEE8DD-728D-46BA-92F0-E5FDE7839EA6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A7D566-F4B4-4AD8-AFEC-E8DC43481072}"/>
              </a:ext>
            </a:extLst>
          </p:cNvPr>
          <p:cNvSpPr txBox="1"/>
          <p:nvPr/>
        </p:nvSpPr>
        <p:spPr>
          <a:xfrm>
            <a:off x="10427516" y="318782"/>
            <a:ext cx="85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41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04B6A6-2D0C-417D-A6A3-870E22551F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878"/>
          <a:stretch/>
        </p:blipFill>
        <p:spPr>
          <a:xfrm>
            <a:off x="1671909" y="1640506"/>
            <a:ext cx="9006967" cy="5142213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</a:t>
            </a:fld>
            <a:endParaRPr lang="ru-RU" noProof="1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79A264E-99CA-487B-A7E5-16918E15F62B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37913E2-8D8A-4354-AFA8-4BB8683D3D81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0D2F5C44-62CD-4949-8D0C-41216034F6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55844" y="419100"/>
            <a:ext cx="9107556" cy="757130"/>
          </a:xfrm>
          <a:noFill/>
        </p:spPr>
        <p:txBody>
          <a:bodyPr/>
          <a:lstStyle/>
          <a:p>
            <a:r>
              <a:rPr lang="ru-RU" altLang="ru-RU" sz="4800" dirty="0">
                <a:hlinkClick r:id="rId5" action="ppaction://hlinksldjump"/>
              </a:rPr>
              <a:t>Эрмитажный</a:t>
            </a:r>
            <a:r>
              <a:rPr lang="ru-RU" altLang="ru-RU" sz="4800" dirty="0"/>
              <a:t> театр</a:t>
            </a:r>
          </a:p>
        </p:txBody>
      </p:sp>
    </p:spTree>
    <p:extLst>
      <p:ext uri="{BB962C8B-B14F-4D97-AF65-F5344CB8AC3E}">
        <p14:creationId xmlns:p14="http://schemas.microsoft.com/office/powerpoint/2010/main" val="23515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5AAD4A-9A2E-4D29-830E-AAA2E1E3B36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4" r="10444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40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47A4719-0E83-43B4-A942-2071AE74858E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39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0FFB649-1662-41A8-9599-87E254F06C2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41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8332D7-2751-44B4-9E5A-A30D6D8D9801}"/>
              </a:ext>
            </a:extLst>
          </p:cNvPr>
          <p:cNvSpPr txBox="1"/>
          <p:nvPr/>
        </p:nvSpPr>
        <p:spPr>
          <a:xfrm>
            <a:off x="10511406" y="276837"/>
            <a:ext cx="68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31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51FAC7-2BB4-4F6C-BB6E-E473C5B00BE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4" r="9704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41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61DE02C0-F78B-47A4-8D4D-46E78D7C2814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40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B621767-0E07-4148-ADF9-729539046B4D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42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499BE3-6222-429A-9949-8B5DE0970D65}"/>
              </a:ext>
            </a:extLst>
          </p:cNvPr>
          <p:cNvSpPr txBox="1"/>
          <p:nvPr/>
        </p:nvSpPr>
        <p:spPr>
          <a:xfrm>
            <a:off x="11026770" y="385894"/>
            <a:ext cx="52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43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D26563-C617-4DDC-A429-A8A8E93F99D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3333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42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ABD5077-1B98-41AA-95C6-265930483AB5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41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06EBD1A-B524-4F33-9BD1-E1B2997B29FC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43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839B3B-70EF-417B-B9B6-06DAA31162AA}"/>
              </a:ext>
            </a:extLst>
          </p:cNvPr>
          <p:cNvSpPr txBox="1"/>
          <p:nvPr/>
        </p:nvSpPr>
        <p:spPr>
          <a:xfrm>
            <a:off x="10570128" y="327171"/>
            <a:ext cx="830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16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300698-A7EA-492A-9AFC-1E5092E9D78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6" b="7786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43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55C7A4D-D677-4A9A-B1A2-5E2E12CB4746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42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0C8DB05-8542-41FF-9158-55CA4CF0261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44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32CA1C-09EE-4DA2-ABC7-F35182974353}"/>
              </a:ext>
            </a:extLst>
          </p:cNvPr>
          <p:cNvSpPr txBox="1"/>
          <p:nvPr/>
        </p:nvSpPr>
        <p:spPr>
          <a:xfrm>
            <a:off x="10766166" y="352338"/>
            <a:ext cx="65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99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DFD821-CF87-443D-A830-70674B86E7D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6" r="11926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44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EFB1E6A-908A-4331-9945-7D843CEDA770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43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7C831B4-0BDC-4620-B3CB-0EA419C47838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45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DA1B92-21AA-4087-A443-B38CAE939BDE}"/>
              </a:ext>
            </a:extLst>
          </p:cNvPr>
          <p:cNvSpPr txBox="1"/>
          <p:nvPr/>
        </p:nvSpPr>
        <p:spPr>
          <a:xfrm>
            <a:off x="10766166" y="335560"/>
            <a:ext cx="52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20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880646-4500-40B8-9EF1-F40F45181FF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45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2A5E64A-580B-4319-8A05-8DC3ADCCC30B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44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CD5D23A-3E0F-47F1-AFCA-4FBC951C5064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46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D78831-0BD3-4639-99BE-0663F1359BA7}"/>
              </a:ext>
            </a:extLst>
          </p:cNvPr>
          <p:cNvSpPr txBox="1"/>
          <p:nvPr/>
        </p:nvSpPr>
        <p:spPr>
          <a:xfrm>
            <a:off x="11039912" y="302004"/>
            <a:ext cx="507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16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259D19-D8E0-46B4-A9B9-00ECCF61004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r="15764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46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E7063B2-98DF-4115-A4CB-1964E04EB8AB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45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EE7BB1D-2AB5-4EDA-A386-42DD464784AD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47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F1D33E-912E-490E-908E-06BCBA7FE3F9}"/>
              </a:ext>
            </a:extLst>
          </p:cNvPr>
          <p:cNvSpPr txBox="1"/>
          <p:nvPr/>
        </p:nvSpPr>
        <p:spPr>
          <a:xfrm>
            <a:off x="10536572" y="478172"/>
            <a:ext cx="528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83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F8529E-ADCA-4A56-88FC-78AFF4DE88E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" r="785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47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4CF8C73-6FBC-4F65-B185-A7A6C1948213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46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BBA749E-4B36-4732-AD96-9033D69609F8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48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75029-B132-48ED-B1EF-21EDD8C47614}"/>
              </a:ext>
            </a:extLst>
          </p:cNvPr>
          <p:cNvSpPr txBox="1"/>
          <p:nvPr/>
        </p:nvSpPr>
        <p:spPr>
          <a:xfrm>
            <a:off x="11020661" y="411061"/>
            <a:ext cx="478172" cy="377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64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62C7A8-4D1A-451B-923C-FBEF50B42CC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8" r="16258"/>
          <a:stretch>
            <a:fillRect/>
          </a:stretch>
        </p:blipFill>
        <p:spPr/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48</a:t>
            </a:fld>
            <a:endParaRPr lang="ru-RU" noProof="1"/>
          </a:p>
        </p:txBody>
      </p:sp>
      <p:sp>
        <p:nvSpPr>
          <p:cNvPr id="13" name="Управляющая кнопка: &quot;Назад&quot; или &quot;Предыдущий&quot;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03A3835-44DF-403C-ADEE-89243641E64F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47</a:t>
            </a:r>
            <a:endParaRPr lang="ru-RU" dirty="0"/>
          </a:p>
        </p:txBody>
      </p:sp>
      <p:sp>
        <p:nvSpPr>
          <p:cNvPr id="17" name="Управляющая кнопка: &quot;Вперед&quot; или &quot;Следующий&quot; 1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1238CEE-A6FD-4566-BFD2-17A5EB518B7C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49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DD96F-C7FA-4764-89F7-031E09C6AB1B}"/>
              </a:ext>
            </a:extLst>
          </p:cNvPr>
          <p:cNvSpPr txBox="1"/>
          <p:nvPr/>
        </p:nvSpPr>
        <p:spPr>
          <a:xfrm>
            <a:off x="10905688" y="360727"/>
            <a:ext cx="562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71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49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27494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ru-RU" sz="2600" dirty="0"/>
          </a:p>
        </p:txBody>
      </p:sp>
      <p:sp>
        <p:nvSpPr>
          <p:cNvPr id="17" name="Заголовок 5">
            <a:extLst>
              <a:ext uri="{FF2B5EF4-FFF2-40B4-BE49-F238E27FC236}">
                <a16:creationId xmlns:a16="http://schemas.microsoft.com/office/drawing/2014/main" id="{6852AA0A-4B5D-4C24-8D27-1218FAF61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652" y="1504927"/>
            <a:ext cx="8804365" cy="2529923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20" name="Управляющая кнопка: &quot;Назад&quot; или &quot;Предыдущий&quot; 1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D039673-AF07-4788-8B01-32D000D4E4F2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48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8A1715-0724-48EA-97CF-29897C028C5C}"/>
              </a:ext>
            </a:extLst>
          </p:cNvPr>
          <p:cNvSpPr txBox="1"/>
          <p:nvPr/>
        </p:nvSpPr>
        <p:spPr>
          <a:xfrm>
            <a:off x="10159068" y="343949"/>
            <a:ext cx="1501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4" action="ppaction://hlinksldjump"/>
              </a:rPr>
              <a:t>В начало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82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8F03AF-E889-45DC-A3BC-2C0E6F0146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020" y="55937"/>
            <a:ext cx="9019855" cy="6764891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5</a:t>
            </a:fld>
            <a:endParaRPr lang="ru-RU" noProof="1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E494D25-8527-41B6-9BBD-3D229914EFCC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44C496F-5CAA-4D37-82B8-C520333E62DB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FDD0C1-D3A5-4D04-8FA5-50091129D2B0}"/>
              </a:ext>
            </a:extLst>
          </p:cNvPr>
          <p:cNvSpPr txBox="1"/>
          <p:nvPr/>
        </p:nvSpPr>
        <p:spPr>
          <a:xfrm>
            <a:off x="10905688" y="453006"/>
            <a:ext cx="96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Вид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373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-109058"/>
            <a:ext cx="12192000" cy="6967057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altLang="ru-RU" sz="3000" b="1" dirty="0">
                <a:hlinkClick r:id="rId4" action="ppaction://hlinksldjump"/>
              </a:rPr>
              <a:t>Эрмитажный</a:t>
            </a:r>
            <a:r>
              <a:rPr lang="ru-RU" altLang="ru-RU" sz="3000" b="1" dirty="0"/>
              <a:t> театр - самое старое из сохранившихся к нашему времени зданий комплекса Зимнего Дворца. Он построен на месте бывшего Зимнего Дворца Петра 1. Здание театра функционально самостоятельное, выходит фасадом на Дворцовую набережную Невы и примыкает к основному дворцовому корпусу аркой-переходом через канал, соединяющий реку Мойка с Невой - "Зимнюю канавку". Это здание, которое иногда именуется как четвертый Зимний дворец, было построено в период 1711-1723 гг., а сам театр несколько позднее в 1783-1785 гг. по проекту архитектора </a:t>
            </a:r>
            <a:r>
              <a:rPr lang="ru-RU" altLang="ru-RU" sz="3000" b="1" dirty="0" err="1"/>
              <a:t>Джакомо</a:t>
            </a:r>
            <a:r>
              <a:rPr lang="ru-RU" altLang="ru-RU" sz="3000" b="1" dirty="0"/>
              <a:t> Кваренги и завершен строительством в 1802 году. </a:t>
            </a:r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6</a:t>
            </a:fld>
            <a:endParaRPr lang="ru-RU" noProof="1"/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994F2BA-8FBF-44B1-A2B2-88753D428051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2C3780F-8D92-45E3-BD1F-E1FC5C1C084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8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lang="ru-RU" alt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7</a:t>
            </a:fld>
            <a:endParaRPr lang="ru-RU" noProof="1"/>
          </a:p>
        </p:txBody>
      </p:sp>
      <p:pic>
        <p:nvPicPr>
          <p:cNvPr id="20" name="Picture 4" descr="мариинский 3">
            <a:extLst>
              <a:ext uri="{FF2B5EF4-FFF2-40B4-BE49-F238E27FC236}">
                <a16:creationId xmlns:a16="http://schemas.microsoft.com/office/drawing/2014/main" id="{5A8F5C27-7702-48DB-A7CA-0DC43810C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503" y="1301528"/>
            <a:ext cx="9006967" cy="51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">
            <a:extLst>
              <a:ext uri="{FF2B5EF4-FFF2-40B4-BE49-F238E27FC236}">
                <a16:creationId xmlns:a16="http://schemas.microsoft.com/office/drawing/2014/main" id="{FF29CF5F-826B-4F1C-861F-0AC113BE41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55844" y="419100"/>
            <a:ext cx="9107556" cy="757130"/>
          </a:xfrm>
          <a:noFill/>
        </p:spPr>
        <p:txBody>
          <a:bodyPr/>
          <a:lstStyle/>
          <a:p>
            <a:r>
              <a:rPr lang="ru-RU" altLang="ru-RU" sz="4800" dirty="0">
                <a:hlinkClick r:id="rId5" action="ppaction://hlinksldjump"/>
              </a:rPr>
              <a:t>Мариинский</a:t>
            </a:r>
            <a:r>
              <a:rPr lang="ru-RU" altLang="ru-RU" sz="4800" dirty="0"/>
              <a:t> театр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D3D53FE-5A38-4475-B6E5-41419599A69B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ru-RU" dirty="0"/>
          </a:p>
        </p:txBody>
      </p:sp>
      <p:sp>
        <p:nvSpPr>
          <p:cNvPr id="21" name="Управляющая кнопка: &quot;Вперед&quot; или &quot;Следующий&quot; 2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9DDAAEB-12CA-4F92-9C04-0407CC14B2D4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05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3050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lang="ru-RU" alt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8</a:t>
            </a:fld>
            <a:endParaRPr lang="ru-RU" noProof="1"/>
          </a:p>
        </p:txBody>
      </p:sp>
      <p:pic>
        <p:nvPicPr>
          <p:cNvPr id="21" name="Picture 4" descr="мариинский т">
            <a:extLst>
              <a:ext uri="{FF2B5EF4-FFF2-40B4-BE49-F238E27FC236}">
                <a16:creationId xmlns:a16="http://schemas.microsoft.com/office/drawing/2014/main" id="{9264A600-B351-4779-862A-0F2A9AE3B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2CF43EF-F92D-4604-BFEE-A12C5FF81324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4AE77D0-FC36-4C77-BA65-5F71A1CBF034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7101CA-2E90-441C-ADAB-E4D17AFFB404}"/>
              </a:ext>
            </a:extLst>
          </p:cNvPr>
          <p:cNvSpPr txBox="1"/>
          <p:nvPr/>
        </p:nvSpPr>
        <p:spPr>
          <a:xfrm>
            <a:off x="10972061" y="418344"/>
            <a:ext cx="641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Вид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931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27ED4A-8870-4C6E-A5EC-C2046CC7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30506"/>
          </a:xfrm>
          <a:prstGeom prst="rect">
            <a:avLst/>
          </a:prstGeom>
        </p:spPr>
      </p:pic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42814F-7368-4A42-A817-481D6F6F7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Овал 13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18602" y="3708244"/>
            <a:ext cx="2805809" cy="2783284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2767355" y="4343289"/>
            <a:ext cx="5909265" cy="874205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rtl="0"/>
            <a:endParaRPr lang="ru-RU" sz="8800" spc="-300" noProof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+mn-lt"/>
            </a:endParaRPr>
          </a:p>
        </p:txBody>
      </p:sp>
      <p:sp>
        <p:nvSpPr>
          <p:cNvPr id="19" name="Полилиния: Фигура 18"/>
          <p:cNvSpPr/>
          <p:nvPr/>
        </p:nvSpPr>
        <p:spPr>
          <a:xfrm>
            <a:off x="8277504" y="4855822"/>
            <a:ext cx="488128" cy="488128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E1514C-5E56-4738-A1FF-4B1CFD2A3E36}" type="slidenum">
              <a:rPr lang="ru-RU" noProof="1" smtClean="0"/>
              <a:t>9</a:t>
            </a:fld>
            <a:endParaRPr lang="ru-RU" noProof="1"/>
          </a:p>
        </p:txBody>
      </p:sp>
      <p:sp>
        <p:nvSpPr>
          <p:cNvPr id="4" name="Прямоугольник 3"/>
          <p:cNvSpPr/>
          <p:nvPr/>
        </p:nvSpPr>
        <p:spPr>
          <a:xfrm>
            <a:off x="0" y="-731055"/>
            <a:ext cx="12192000" cy="756995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altLang="ru-RU" sz="2900" b="1" dirty="0" err="1"/>
              <a:t>Марии́нский</a:t>
            </a:r>
            <a:r>
              <a:rPr lang="ru-RU" altLang="ru-RU" sz="2900" b="1" dirty="0"/>
              <a:t> </a:t>
            </a:r>
            <a:r>
              <a:rPr lang="ru-RU" altLang="ru-RU" sz="2900" b="1" dirty="0">
                <a:hlinkClick r:id="rId4" action="ppaction://hlinksldjump"/>
              </a:rPr>
              <a:t>театр</a:t>
            </a:r>
            <a:r>
              <a:rPr lang="ru-RU" altLang="ru-RU" sz="2900" dirty="0"/>
              <a:t> (с 1934 по 1992 год — </a:t>
            </a:r>
            <a:r>
              <a:rPr lang="ru-RU" altLang="ru-RU" sz="2900" b="1" dirty="0"/>
              <a:t>Ленинградский государственный академический театр оперы и балета имени С. М. Кирова</a:t>
            </a:r>
            <a:r>
              <a:rPr lang="ru-RU" altLang="ru-RU" sz="2900" dirty="0"/>
              <a:t>) отсчитывает свою историю от основанного в 1783 по приказу императрицы Екатерины Великой Большого театра, который располагался в здании, позднее перестроенном под Санкт-Петербургскую консерваторию. Основное здание Мариинского театра (Театральная площадь, дом 1) было построено архитектором А. К. </a:t>
            </a:r>
            <a:r>
              <a:rPr lang="ru-RU" altLang="ru-RU" sz="2900" dirty="0" err="1"/>
              <a:t>Кавосом</a:t>
            </a:r>
            <a:r>
              <a:rPr lang="ru-RU" altLang="ru-RU" sz="2900" dirty="0"/>
              <a:t> под театр-цирк в 1847—1848 годах и затем восстановлено после пожара в 1860 году. Фасад здания театра был перестроен после пожара в 1880-х гг. по проекту В. А. </a:t>
            </a:r>
            <a:r>
              <a:rPr lang="ru-RU" altLang="ru-RU" sz="2900" dirty="0" err="1"/>
              <a:t>Шрётера</a:t>
            </a:r>
            <a:r>
              <a:rPr lang="ru-RU" altLang="ru-RU" sz="2900" dirty="0"/>
              <a:t>.</a:t>
            </a:r>
          </a:p>
          <a:p>
            <a:pPr>
              <a:lnSpc>
                <a:spcPct val="80000"/>
              </a:lnSpc>
            </a:pPr>
            <a:r>
              <a:rPr lang="ru-RU" altLang="ru-RU" sz="2900" dirty="0"/>
              <a:t>Собственно Мариинский театр, названный так по имени супруги Александра II императрицы Марии Александровны, открылся 2 октября 1860 года оперой Михаила Глинки «Жизнь за царя».</a:t>
            </a:r>
          </a:p>
        </p:txBody>
      </p:sp>
      <p:sp>
        <p:nvSpPr>
          <p:cNvPr id="17" name="Управляющая кнопка: &quot;Назад&quot; или &quot;Предыдущий&quot; 1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6FC9EBE-E850-4D99-ABF7-1C6FBEBAF87C}"/>
              </a:ext>
            </a:extLst>
          </p:cNvPr>
          <p:cNvSpPr/>
          <p:nvPr/>
        </p:nvSpPr>
        <p:spPr>
          <a:xfrm>
            <a:off x="260059" y="5605527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ru-RU" dirty="0"/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3AD84AA-43FA-4AAB-83B3-A12152F64E77}"/>
              </a:ext>
            </a:extLst>
          </p:cNvPr>
          <p:cNvSpPr/>
          <p:nvPr/>
        </p:nvSpPr>
        <p:spPr>
          <a:xfrm>
            <a:off x="10766166" y="5605527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</p:bldLst>
  </p:timing>
</p:sld>
</file>

<file path=ppt/theme/theme1.xml><?xml version="1.0" encoding="utf-8"?>
<a:theme xmlns:a="http://schemas.openxmlformats.org/drawingml/2006/main" name="Создание истории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8384585_TF16401425" id="{4FFF853C-F0E9-4B05-9CA1-10297EE6468B}" vid="{02125B37-770C-4DA6-8E58-EF00A86C7FC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2E6351-E64A-42DD-A554-7DF75222212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6c05727-aa75-4e4a-9b5f-8a80a1165891"/>
    <ds:schemaRef ds:uri="71af3243-3dd4-4a8d-8c0d-dd76da1f02a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Эффективные презентации</Template>
  <TotalTime>0</TotalTime>
  <Words>3959</Words>
  <Application>Microsoft Office PowerPoint</Application>
  <PresentationFormat>Широкоэкранный</PresentationFormat>
  <Paragraphs>354</Paragraphs>
  <Slides>49</Slides>
  <Notes>49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63" baseType="lpstr">
      <vt:lpstr>Arial</vt:lpstr>
      <vt:lpstr>Arial Black</vt:lpstr>
      <vt:lpstr>Calibri</vt:lpstr>
      <vt:lpstr>Open Sans</vt:lpstr>
      <vt:lpstr>Segoe UI</vt:lpstr>
      <vt:lpstr>Segoe UI Black</vt:lpstr>
      <vt:lpstr>Segoe UI Light</vt:lpstr>
      <vt:lpstr>Segoe UI Semibold</vt:lpstr>
      <vt:lpstr>Segoe UI Semilight</vt:lpstr>
      <vt:lpstr>tahoma</vt:lpstr>
      <vt:lpstr>Times New Roman</vt:lpstr>
      <vt:lpstr>Verdana</vt:lpstr>
      <vt:lpstr>Wingdings</vt:lpstr>
      <vt:lpstr>Создание истории Neal Creative</vt:lpstr>
      <vt:lpstr>САНКТ- ПЕТЕРБУРГ</vt:lpstr>
      <vt:lpstr>Презентация PowerPoint</vt:lpstr>
      <vt:lpstr>Театры  Санкт-Петербурга</vt:lpstr>
      <vt:lpstr>Эрмитажный театр</vt:lpstr>
      <vt:lpstr>Презентация PowerPoint</vt:lpstr>
      <vt:lpstr>Презентация PowerPoint</vt:lpstr>
      <vt:lpstr>Мариинский театр</vt:lpstr>
      <vt:lpstr>Презентация PowerPoint</vt:lpstr>
      <vt:lpstr>Презентация PowerPoint</vt:lpstr>
      <vt:lpstr>Александринский театр</vt:lpstr>
      <vt:lpstr>Презентация PowerPoint</vt:lpstr>
      <vt:lpstr>Презентация PowerPoint</vt:lpstr>
      <vt:lpstr>Презентация PowerPoint</vt:lpstr>
      <vt:lpstr>Музеи  Санкт-Петербурга</vt:lpstr>
      <vt:lpstr>Презентация PowerPoint</vt:lpstr>
      <vt:lpstr>Презентация PowerPoint</vt:lpstr>
      <vt:lpstr>Первым музеем Петербурга и России является Кунсткамера, которая  была основана императором Петром I. Музей знаменит уникальной коллекцией из более миллиона экспонатов</vt:lpstr>
      <vt:lpstr> Самый известный музей в Санкт-Петербурге – Эрмитаж, который входит в число самых крупных музеев мира. Собрание Эрмитажа насчитывает порядка 3 миллионов экспонатов, размещенных в 365 залах шести зданий. Чтобы осмотреть всю коллекцию, задерживаясь у каждого экспоната всего 1 минуту, Вам придётся потратить почти 6 лет жизни и пройти около 25 километров. </vt:lpstr>
      <vt:lpstr>В Горном музее города выставлен самый большой кусок малахита в мире. Он был привезен с Урала еще в 1787 году. Масса камня — 1504 килограмма.</vt:lpstr>
      <vt:lpstr>Памятники 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Религиозные сооружения 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Панорамы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2020-03-24T05:52:14Z</dcterms:created>
  <dcterms:modified xsi:type="dcterms:W3CDTF">2023-01-19T04:08:06Z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