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84" r:id="rId17"/>
    <p:sldId id="270" r:id="rId18"/>
    <p:sldId id="275" r:id="rId19"/>
    <p:sldId id="272" r:id="rId20"/>
    <p:sldId id="277" r:id="rId21"/>
    <p:sldId id="276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8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92000">
              <a:srgbClr val="85C2FF"/>
            </a:gs>
            <a:gs pos="12000">
              <a:srgbClr val="C4D6EB"/>
            </a:gs>
            <a:gs pos="86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Экология\6.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76396" y="116632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Охрана недр и ландшафтов</a:t>
            </a:r>
          </a:p>
        </p:txBody>
      </p:sp>
    </p:spTree>
    <p:extLst>
      <p:ext uri="{BB962C8B-B14F-4D97-AF65-F5344CB8AC3E}">
        <p14:creationId xmlns:p14="http://schemas.microsoft.com/office/powerpoint/2010/main" val="961812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Экология\6.3 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825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562074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/>
                <a:ea typeface="Calibri"/>
              </a:rPr>
              <a:t>Основные направления по охране </a:t>
            </a:r>
            <a:r>
              <a:rPr lang="ru-RU" sz="3600" b="1" dirty="0" smtClean="0">
                <a:latin typeface="Times New Roman"/>
                <a:ea typeface="Calibri"/>
              </a:rPr>
              <a:t>недр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760640"/>
          </a:xfrm>
        </p:spPr>
        <p:txBody>
          <a:bodyPr>
            <a:normAutofit fontScale="85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u="sng" dirty="0" smtClean="0">
                <a:latin typeface="Times New Roman"/>
                <a:ea typeface="Calibri"/>
                <a:cs typeface="Times New Roman"/>
              </a:rPr>
              <a:t>      Под </a:t>
            </a:r>
            <a:r>
              <a:rPr lang="ru-RU" u="sng" dirty="0">
                <a:latin typeface="Times New Roman"/>
                <a:ea typeface="Calibri"/>
                <a:cs typeface="Times New Roman"/>
              </a:rPr>
              <a:t>охраной недр понимается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научно-обоснованное рациональное и бережное использование полезных ископаемых, максимально полное, технически доступное и экономически целесообразное их извлечение, переработка, использование, утилизация отходов, ликвидация урона, нанесенного естественным природным ландшафтам.</a:t>
            </a:r>
            <a:endParaRPr lang="ru-RU" sz="24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u="sng" dirty="0">
                <a:latin typeface="Times New Roman"/>
                <a:ea typeface="Calibri"/>
                <a:cs typeface="Times New Roman"/>
              </a:rPr>
              <a:t>Основные направления по охране недр:</a:t>
            </a:r>
            <a:endParaRPr lang="ru-RU" sz="2400" u="sng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1) возможное ослабление ущерба от разведки и разработки минеральных ресурсов;</a:t>
            </a:r>
            <a:endParaRPr lang="ru-RU" sz="24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2) рациональная эксплуатация и бережное использование минеральных ресурсов;</a:t>
            </a:r>
            <a:endParaRPr lang="ru-RU" sz="24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3) рекультивация ландшафтов.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745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/>
                <a:ea typeface="Calibri"/>
              </a:rPr>
              <a:t>Почва, ее </a:t>
            </a:r>
            <a:r>
              <a:rPr lang="ru-RU" sz="3200" b="1" dirty="0" smtClean="0">
                <a:latin typeface="Times New Roman"/>
                <a:ea typeface="Calibri"/>
              </a:rPr>
              <a:t>состав и строение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ru-RU" b="1" dirty="0">
                <a:latin typeface="+mj-lt"/>
                <a:ea typeface="Calibri"/>
              </a:rPr>
              <a:t>Почва </a:t>
            </a:r>
            <a:r>
              <a:rPr lang="ru-RU" dirty="0">
                <a:latin typeface="+mj-lt"/>
                <a:ea typeface="Calibri"/>
              </a:rPr>
              <a:t>– плотная среда, состоящая из отдельных твёрдых частиц разной величины. </a:t>
            </a:r>
            <a:endParaRPr lang="ru-RU" dirty="0" smtClean="0">
              <a:latin typeface="+mj-lt"/>
              <a:ea typeface="Calibri"/>
            </a:endParaRPr>
          </a:p>
          <a:p>
            <a:r>
              <a:rPr lang="ru-RU" b="1" dirty="0" smtClean="0">
                <a:latin typeface="+mj-lt"/>
              </a:rPr>
              <a:t>Почва</a:t>
            </a:r>
            <a:r>
              <a:rPr lang="ru-RU" dirty="0" smtClean="0">
                <a:latin typeface="+mj-lt"/>
              </a:rPr>
              <a:t> </a:t>
            </a:r>
            <a:r>
              <a:rPr lang="ru-RU" dirty="0">
                <a:latin typeface="+mj-lt"/>
              </a:rPr>
              <a:t>— поверхностный слой литосферы Земли, обладающий плодородием и представляющий собой полифункциональную гетерогенную открытую четырёхфазную (твёрдая, жидкая, газообразная фазы и живые организмы) структурную систему, образовавшуюся в результате выветривания горных пород и жизнедеятельности </a:t>
            </a:r>
            <a:r>
              <a:rPr lang="ru-RU" dirty="0" smtClean="0">
                <a:latin typeface="+mj-lt"/>
              </a:rPr>
              <a:t>организмов.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7790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Экология\6.4 266394_pochvy-rossii-prezenta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978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/>
                <a:ea typeface="Calibri"/>
                <a:cs typeface="Times New Roman"/>
              </a:rPr>
              <a:t>Экологические группы </a:t>
            </a:r>
            <a:r>
              <a:rPr lang="ru-RU" sz="4000" b="1" dirty="0" err="1">
                <a:latin typeface="Times New Roman"/>
                <a:ea typeface="Calibri"/>
                <a:cs typeface="Times New Roman"/>
              </a:rPr>
              <a:t>эдафобионтов</a:t>
            </a:r>
            <a:r>
              <a:rPr lang="ru-RU" sz="3100" b="1" dirty="0">
                <a:ea typeface="Calibri"/>
                <a:cs typeface="Times New Roman"/>
              </a:rPr>
              <a:t/>
            </a:r>
            <a:br>
              <a:rPr lang="ru-RU" sz="3100" b="1" dirty="0">
                <a:ea typeface="Calibri"/>
                <a:cs typeface="Times New Roman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832648"/>
          </a:xfrm>
        </p:spPr>
        <p:txBody>
          <a:bodyPr>
            <a:normAutofit fontScale="92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1.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Микробиотип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– почвенные микроорганизмы (зелёные, сине – зелёные водоросли, бактерии, грибы, простейшие).</a:t>
            </a:r>
            <a:endParaRPr lang="ru-RU" sz="24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2.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Мезобиотип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– совокупность сравнительно мелких, легко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извлекающихся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из почвы, животных (мелкие личинки насекомых, клещи, ногохвостки и др.).</a:t>
            </a:r>
            <a:endParaRPr lang="ru-RU" sz="24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3.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Макробиотип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- крупные насекомые, дождевые черви и др.</a:t>
            </a:r>
            <a:endParaRPr lang="ru-RU" sz="2400" dirty="0"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4.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Мегабиотип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- млекопитающие, обитающие в почве (кроты, землеройки, слепыши).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226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Основные виды антропогенного воздействия на почвы следующие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58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1</a:t>
            </a:r>
            <a:r>
              <a:rPr lang="ru-RU" sz="4000" dirty="0"/>
              <a:t>. эрозия</a:t>
            </a:r>
          </a:p>
          <a:p>
            <a:pPr marL="0" indent="0">
              <a:buNone/>
            </a:pPr>
            <a:r>
              <a:rPr lang="ru-RU" sz="4000" dirty="0"/>
              <a:t>2. загрязнение</a:t>
            </a:r>
          </a:p>
          <a:p>
            <a:pPr marL="0" indent="0">
              <a:buNone/>
            </a:pPr>
            <a:r>
              <a:rPr lang="ru-RU" sz="4000" dirty="0"/>
              <a:t>3. вторичное засоление и заболачивание</a:t>
            </a:r>
          </a:p>
          <a:p>
            <a:pPr marL="0" indent="0">
              <a:buNone/>
            </a:pPr>
            <a:r>
              <a:rPr lang="ru-RU" sz="4000" dirty="0"/>
              <a:t>4. опустынивание</a:t>
            </a:r>
          </a:p>
          <a:p>
            <a:pPr marL="0" indent="0">
              <a:buNone/>
            </a:pPr>
            <a:r>
              <a:rPr lang="ru-RU" sz="4000" dirty="0"/>
              <a:t>5. отчуждение земель для промышленного и коммунального строительства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5465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Роль почвы в круговороте веществ в природе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з</a:t>
            </a:r>
            <a:r>
              <a:rPr lang="ru-RU" b="1" i="1" dirty="0">
                <a:latin typeface="Times New Roman"/>
                <a:ea typeface="Calibri"/>
              </a:rPr>
              <a:t>акономерная миграция зольных химических элементов в </a:t>
            </a:r>
            <a:r>
              <a:rPr lang="ru-RU" b="1" i="1" dirty="0" smtClean="0">
                <a:latin typeface="Times New Roman"/>
                <a:ea typeface="Calibri"/>
              </a:rPr>
              <a:t>системе:</a:t>
            </a:r>
          </a:p>
          <a:p>
            <a:pPr marL="0" indent="0">
              <a:buNone/>
            </a:pPr>
            <a:r>
              <a:rPr lang="ru-RU" b="1" i="1" dirty="0">
                <a:latin typeface="Times New Roman"/>
                <a:ea typeface="Calibri"/>
              </a:rPr>
              <a:t> </a:t>
            </a:r>
            <a:r>
              <a:rPr lang="ru-RU" b="1" i="1" dirty="0" smtClean="0">
                <a:latin typeface="Times New Roman"/>
                <a:ea typeface="Calibri"/>
              </a:rPr>
              <a:t>     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ea typeface="Calibri"/>
              </a:rPr>
              <a:t>почва → растения → </a:t>
            </a: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Calibri"/>
              </a:rPr>
              <a:t>почва</a:t>
            </a:r>
          </a:p>
          <a:p>
            <a:r>
              <a:rPr lang="ru-RU" dirty="0">
                <a:latin typeface="Times New Roman"/>
                <a:ea typeface="Calibri"/>
              </a:rPr>
              <a:t>процесс </a:t>
            </a:r>
            <a:r>
              <a:rPr lang="ru-RU" b="1" i="1" dirty="0">
                <a:latin typeface="Times New Roman"/>
                <a:ea typeface="Calibri"/>
              </a:rPr>
              <a:t>растворения и выноса питательных элементов из почвы в ручьи, моря и океаны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498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/>
                <a:ea typeface="Calibri"/>
              </a:rPr>
              <a:t>Хозяйственное </a:t>
            </a:r>
            <a:r>
              <a:rPr lang="ru-RU" sz="4000" b="1" dirty="0" smtClean="0">
                <a:latin typeface="Times New Roman"/>
                <a:ea typeface="Calibri"/>
              </a:rPr>
              <a:t>значение почвы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579296" cy="5217443"/>
          </a:xfrm>
        </p:spPr>
        <p:txBody>
          <a:bodyPr>
            <a:normAutofit fontScale="92500" lnSpcReduction="10000"/>
          </a:bodyPr>
          <a:lstStyle/>
          <a:p>
            <a:pPr marL="8001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Самое большое значение почвы в том, что люди получают из нее почти все необходимое для своей жизни.</a:t>
            </a:r>
            <a:endParaRPr lang="ru-RU" sz="2400" dirty="0">
              <a:ea typeface="Calibri"/>
              <a:cs typeface="Times New Roman"/>
            </a:endParaRPr>
          </a:p>
          <a:p>
            <a:pPr marL="8001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Почва и ее плодородие - главное богатство, от которого зависит жизнь людей.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8001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/>
                <a:ea typeface="Calibri"/>
              </a:rPr>
              <a:t>Почва </a:t>
            </a:r>
            <a:r>
              <a:rPr lang="ru-RU" dirty="0">
                <a:latin typeface="Times New Roman"/>
                <a:ea typeface="Calibri"/>
              </a:rPr>
              <a:t>- место для поселения людей, предмет и средство их труда</a:t>
            </a:r>
            <a:r>
              <a:rPr lang="ru-RU" dirty="0" smtClean="0">
                <a:latin typeface="Times New Roman"/>
                <a:ea typeface="Calibri"/>
              </a:rPr>
              <a:t>.</a:t>
            </a:r>
          </a:p>
          <a:p>
            <a:pPr marL="8001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Наиболее ценные в сельскохозяйственном отношении земли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- пашни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залежи и многолетние насаждения.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739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Определение ландшафтов, их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классификация 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507288" cy="5976664"/>
          </a:xfrm>
        </p:spPr>
        <p:txBody>
          <a:bodyPr>
            <a:no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Ландшафт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 (нем. </a:t>
            </a:r>
            <a:r>
              <a:rPr lang="ru-RU" sz="2200" i="1" dirty="0" err="1">
                <a:latin typeface="Times New Roman"/>
                <a:ea typeface="Calibri"/>
                <a:cs typeface="Times New Roman"/>
              </a:rPr>
              <a:t>Landschaft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, вид местности, от </a:t>
            </a:r>
            <a:r>
              <a:rPr lang="ru-RU" sz="2200" i="1" dirty="0" err="1">
                <a:latin typeface="Times New Roman"/>
                <a:ea typeface="Calibri"/>
                <a:cs typeface="Times New Roman"/>
              </a:rPr>
              <a:t>Land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 — земля и </a:t>
            </a:r>
            <a:r>
              <a:rPr lang="ru-RU" sz="2200" i="1" dirty="0" err="1">
                <a:latin typeface="Times New Roman"/>
                <a:ea typeface="Calibri"/>
                <a:cs typeface="Times New Roman"/>
              </a:rPr>
              <a:t>schaft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 — суффикс, выражающий взаимосвязь, взаимозависимость) — конкретный индивидуальный природно-территориальный комплекс, как неповторимый комплекс, имеющий географическое название и точное положение на карте.</a:t>
            </a:r>
            <a:endParaRPr lang="ru-RU" sz="22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Культурный ландшафт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 — земное пространство, включающее все присущие ему природные и антропогенные компоненты.</a:t>
            </a:r>
            <a:endParaRPr lang="ru-RU" sz="2200" dirty="0">
              <a:ea typeface="Calibri"/>
              <a:cs typeface="Times New Roman"/>
            </a:endParaRPr>
          </a:p>
          <a:p>
            <a:pPr indent="450215" algn="just">
              <a:spcAft>
                <a:spcPts val="1000"/>
              </a:spcAft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Географический ландшафт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одно 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из фундаментальных понятий географии, </a:t>
            </a:r>
            <a:endParaRPr lang="ru-RU" sz="2200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spcAft>
                <a:spcPts val="1000"/>
              </a:spcAft>
              <a:buNone/>
            </a:pPr>
            <a:r>
              <a:rPr lang="ru-RU" sz="2200" dirty="0" smtClean="0">
                <a:latin typeface="Times New Roman"/>
                <a:ea typeface="Calibri"/>
                <a:cs typeface="Times New Roman"/>
              </a:rPr>
              <a:t>1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) характер </a:t>
            </a:r>
            <a:r>
              <a:rPr lang="ru-RU" sz="2200" dirty="0" err="1">
                <a:latin typeface="Times New Roman"/>
                <a:ea typeface="Calibri"/>
                <a:cs typeface="Times New Roman"/>
              </a:rPr>
              <a:t>геопространственной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 структуры участка земной поверхности; </a:t>
            </a:r>
            <a:endParaRPr lang="ru-RU" sz="2200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spcAft>
                <a:spcPts val="1000"/>
              </a:spcAft>
              <a:buNone/>
            </a:pPr>
            <a:r>
              <a:rPr lang="ru-RU" sz="2200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) конкретная часть земной поверхности с единой структурой и динамикой.</a:t>
            </a:r>
            <a:endParaRPr lang="ru-RU" sz="2200" dirty="0">
              <a:ea typeface="Calibri"/>
              <a:cs typeface="Times New Roman"/>
            </a:endParaRP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706459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Экология\6_6 ris-s10-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44"/>
            <a:ext cx="9036496" cy="673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635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Недра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– </a:t>
            </a:r>
            <a:r>
              <a:rPr lang="ru-RU" dirty="0">
                <a:latin typeface="Times New Roman"/>
                <a:ea typeface="Times New Roman"/>
              </a:rPr>
              <a:t>это верхняя часть земной коры, в которой при современном уровне развития техники добываются полезные ископаемые.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Недра </a:t>
            </a:r>
            <a:r>
              <a:rPr lang="ru-RU" dirty="0">
                <a:latin typeface="Times New Roman"/>
                <a:ea typeface="Times New Roman"/>
              </a:rPr>
              <a:t>земли богаты полезными ископаемыми, которые издавна используются человеком и составляют основу ведущих отраслей мирового хозяйства. Совокупность полезных ископаемых, заключенных в недрах, составляет понятие «минеральные ресурсы», которые являются основой для развития важнейших отраслей </a:t>
            </a:r>
            <a:r>
              <a:rPr lang="ru-RU" dirty="0" smtClean="0">
                <a:latin typeface="Times New Roman"/>
                <a:ea typeface="Times New Roman"/>
              </a:rPr>
              <a:t>промышленности.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97698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/>
                <a:ea typeface="Calibri"/>
              </a:rPr>
              <a:t>Особо охраняемые природные территории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640960" cy="561662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/>
                <a:ea typeface="Calibri"/>
              </a:rPr>
              <a:t>(</a:t>
            </a:r>
            <a:r>
              <a:rPr lang="ru-RU" b="1" dirty="0">
                <a:latin typeface="Times New Roman"/>
                <a:ea typeface="Calibri"/>
              </a:rPr>
              <a:t>ООПТ) </a:t>
            </a:r>
            <a:r>
              <a:rPr lang="ru-RU" dirty="0">
                <a:latin typeface="Times New Roman"/>
                <a:ea typeface="Calibri"/>
              </a:rPr>
              <a:t>— участки земли, водной поверхности и воздушного пространства над ними, где располагаются природные комплексы и объекты, которые имеют особое природоохранное, научное, культурное, эстетическое, рекреационное и оздоровительное значение, которые изъяты решениями органов государственной власти полностью или частично из хозяйственного использования и для которых установлен режим особой охраны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829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ООПТ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5256584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dirty="0">
                <a:solidFill>
                  <a:srgbClr val="222222"/>
                </a:solidFill>
                <a:latin typeface="Arial"/>
              </a:rPr>
              <a:t>Государственные природные заповедники (в том числе биосферные)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222222"/>
                </a:solidFill>
                <a:latin typeface="Arial"/>
              </a:rPr>
              <a:t>Национальные парки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222222"/>
                </a:solidFill>
                <a:latin typeface="Arial"/>
              </a:rPr>
              <a:t>Природные парки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222222"/>
                </a:solidFill>
                <a:latin typeface="Arial"/>
              </a:rPr>
              <a:t>Государственные природные заказники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222222"/>
                </a:solidFill>
                <a:latin typeface="Arial"/>
              </a:rPr>
              <a:t>Памятники природы</a:t>
            </a: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222222"/>
                </a:solidFill>
                <a:latin typeface="Arial"/>
              </a:rPr>
              <a:t>Дендрологические парки и ботанические 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сады</a:t>
            </a:r>
          </a:p>
        </p:txBody>
      </p:sp>
    </p:spTree>
    <p:extLst>
      <p:ext uri="{BB962C8B-B14F-4D97-AF65-F5344CB8AC3E}">
        <p14:creationId xmlns:p14="http://schemas.microsoft.com/office/powerpoint/2010/main" val="852437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/>
              <a:t>Государственные природные заповедники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это </a:t>
            </a:r>
            <a:r>
              <a:rPr lang="ru-RU" dirty="0"/>
              <a:t>полностью изъятые из хозяйственного использования особо охраняемые природные комплексы и объекты (земля, воды, недра, растительный и животный мир), имеющие природоохранное, научное, эколого-просветительское значение как образцы естественной природной среды, типичные или редкие ландшафты, места сохранения генетического фонда растительного и животного мира (ст. 6 Закона об особо охраняемых природных территориях).</a:t>
            </a:r>
          </a:p>
        </p:txBody>
      </p:sp>
    </p:spTree>
    <p:extLst>
      <p:ext uri="{BB962C8B-B14F-4D97-AF65-F5344CB8AC3E}">
        <p14:creationId xmlns:p14="http://schemas.microsoft.com/office/powerpoint/2010/main" val="13960761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Национальные </a:t>
            </a:r>
            <a:r>
              <a:rPr lang="ru-RU" sz="3200" b="1" dirty="0" smtClean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парки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территория</a:t>
            </a:r>
            <a:r>
              <a:rPr lang="ru-RU" dirty="0"/>
              <a:t>, где в целях охраны окружающей среды ограничена деятельность </a:t>
            </a:r>
            <a:r>
              <a:rPr lang="ru-RU" dirty="0" smtClean="0"/>
              <a:t>человека. В </a:t>
            </a:r>
            <a:r>
              <a:rPr lang="ru-RU" dirty="0"/>
              <a:t>отличие от заповедников, где деятельность человека практически полностью запрещена (запрещены охота, туризм и т. п.), на территорию национальных парков допускаются туристы, в ограниченных масштабах допускается хозяйственная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972926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Природные </a:t>
            </a:r>
            <a:r>
              <a:rPr lang="ru-RU" sz="3200" b="1" dirty="0" smtClean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парки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352928" cy="55446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Природный парк </a:t>
            </a:r>
            <a:r>
              <a:rPr lang="ru-RU" dirty="0"/>
              <a:t>— охраняемый обширный участок природного или культурного ландшафта; используется для: рекреационных (например, организованного туризма), природоохранных, просветительских и других целей. В отличие от заповедников, резерватов и некоторых других охраняемых территорий режим охраны в природных парках наименее строгий</a:t>
            </a:r>
            <a:r>
              <a:rPr lang="ru-RU" dirty="0" smtClean="0"/>
              <a:t>.</a:t>
            </a:r>
          </a:p>
          <a:p>
            <a:r>
              <a:rPr lang="ru-RU" dirty="0"/>
              <a:t>В России природные парки находятся в ведении субъектов Российской Федерации. Территории природных парков располагаются на землях, предоставленных им в бессрочное (постоянное) пользование, в отдельных случаях — на землях иных пользователей, а также собственников</a:t>
            </a:r>
          </a:p>
        </p:txBody>
      </p:sp>
    </p:spTree>
    <p:extLst>
      <p:ext uri="{BB962C8B-B14F-4D97-AF65-F5344CB8AC3E}">
        <p14:creationId xmlns:p14="http://schemas.microsoft.com/office/powerpoint/2010/main" val="2647576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778098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Государственные природные </a:t>
            </a:r>
            <a:r>
              <a:rPr lang="ru-RU" sz="3200" b="1" dirty="0" smtClean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заказники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Заказник </a:t>
            </a:r>
            <a:r>
              <a:rPr lang="ru-RU" dirty="0"/>
              <a:t>— охраняемая природная территория, на которой (в отличие от заповедников) под охраной находится не природный комплекс, а некоторые его части: только растения, только животные, либо их отдельные виды, либо отдельные историко-мемориальные или геологические объекты.</a:t>
            </a:r>
          </a:p>
        </p:txBody>
      </p:sp>
    </p:spTree>
    <p:extLst>
      <p:ext uri="{BB962C8B-B14F-4D97-AF65-F5344CB8AC3E}">
        <p14:creationId xmlns:p14="http://schemas.microsoft.com/office/powerpoint/2010/main" val="40863489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0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Памятники природы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4857403"/>
          </a:xfrm>
        </p:spPr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srgbClr val="222222"/>
                </a:solidFill>
                <a:latin typeface="Arial"/>
              </a:rPr>
              <a:t>Памятники природы - уникальные, невосполнимые, ценные в экологическом, научном, культурном и эстетическом отношениях природные комплексы, а также объекты естественного и искусственного происхождения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834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78098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b="1" dirty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Дендрологические парки и ботанические </a:t>
            </a:r>
            <a:r>
              <a:rPr lang="ru-RU" sz="2800" b="1" dirty="0" smtClean="0">
                <a:solidFill>
                  <a:srgbClr val="222222"/>
                </a:solidFill>
                <a:latin typeface="Arial"/>
                <a:ea typeface="+mn-ea"/>
                <a:cs typeface="+mn-cs"/>
              </a:rPr>
              <a:t>сады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3285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Дендрарий </a:t>
            </a:r>
            <a:r>
              <a:rPr lang="ru-RU" dirty="0"/>
              <a:t>(от греч. </a:t>
            </a:r>
            <a:r>
              <a:rPr lang="ru-RU" dirty="0" err="1"/>
              <a:t>δένδρον</a:t>
            </a:r>
            <a:r>
              <a:rPr lang="ru-RU" dirty="0"/>
              <a:t> — дерево), </a:t>
            </a:r>
            <a:r>
              <a:rPr lang="ru-RU"/>
              <a:t>или </a:t>
            </a:r>
            <a:r>
              <a:rPr lang="ru-RU" smtClean="0"/>
              <a:t>арборетум </a:t>
            </a:r>
            <a:r>
              <a:rPr lang="ru-RU" dirty="0"/>
              <a:t>(от лат. </a:t>
            </a:r>
            <a:r>
              <a:rPr lang="ru-RU" dirty="0" err="1"/>
              <a:t>arbor</a:t>
            </a:r>
            <a:r>
              <a:rPr lang="ru-RU" dirty="0"/>
              <a:t> — дерево) — территория, отведённая под культивацию в открытом грунте древесных растений (деревьев, кустарников, лиан), размещаемых по систематическим, географическим, экологическим, декоративным и другим признакам.</a:t>
            </a:r>
          </a:p>
          <a:p>
            <a:endParaRPr lang="ru-RU" dirty="0"/>
          </a:p>
          <a:p>
            <a:r>
              <a:rPr lang="ru-RU" dirty="0"/>
              <a:t>Зона дендрария, предназначенная для общественного отдыха, называется дендропарком.</a:t>
            </a:r>
          </a:p>
          <a:p>
            <a:endParaRPr lang="ru-RU" dirty="0"/>
          </a:p>
          <a:p>
            <a:r>
              <a:rPr lang="ru-RU" dirty="0"/>
              <a:t>Дендрарии имеют научное, учебное, культурно-просветительское или опытно-производственное назначение. Обычно они размещаются при ботанических садах.</a:t>
            </a:r>
          </a:p>
        </p:txBody>
      </p:sp>
    </p:spTree>
    <p:extLst>
      <p:ext uri="{BB962C8B-B14F-4D97-AF65-F5344CB8AC3E}">
        <p14:creationId xmlns:p14="http://schemas.microsoft.com/office/powerpoint/2010/main" val="3085344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568952" cy="633670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 На территории России запасы полезных ископаемых составляют Единый государственный фонд. В настоящее время отношения пользования Государственным фондом недр регулируется законом РФ «О недрах» и «Об охране окружающей среды</a:t>
            </a:r>
            <a:r>
              <a:rPr lang="ru-RU" dirty="0" smtClean="0"/>
              <a:t>».</a:t>
            </a:r>
          </a:p>
          <a:p>
            <a:r>
              <a:rPr lang="ru-RU" dirty="0"/>
              <a:t> Согласно Конституции РФ недра являются государственной собственностью и предоставляются в пользование организациям в целях геологического изучения, добычи полезных ископаемых, строительства подземных сооружений различного назначения специальным разрешением в виде лицензии и оформляются на основании акта, удостоверяющего горный отвод и определяющего размеры выделенного участка недр.</a:t>
            </a:r>
          </a:p>
        </p:txBody>
      </p:sp>
    </p:spTree>
    <p:extLst>
      <p:ext uri="{BB962C8B-B14F-4D97-AF65-F5344CB8AC3E}">
        <p14:creationId xmlns:p14="http://schemas.microsoft.com/office/powerpoint/2010/main" val="1647910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Полезные ископаемые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indent="0" algn="just" fontAlgn="base">
              <a:spcAft>
                <a:spcPts val="135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     – </a:t>
            </a:r>
            <a:r>
              <a:rPr lang="ru-RU" dirty="0">
                <a:latin typeface="Times New Roman"/>
                <a:ea typeface="Times New Roman"/>
              </a:rPr>
              <a:t>горная порода, непосредственно используемая в народном хозяйстве, и природные минеральные образования, из которых могут быть извлечены минералы, ценные для различных отраслей. Природными ресурсами для основных видов продукции </a:t>
            </a:r>
            <a:r>
              <a:rPr lang="ru-RU" dirty="0" smtClean="0">
                <a:latin typeface="Times New Roman"/>
                <a:ea typeface="Times New Roman"/>
              </a:rPr>
              <a:t>предприятий </a:t>
            </a:r>
            <a:r>
              <a:rPr lang="ru-RU" dirty="0">
                <a:latin typeface="Times New Roman"/>
                <a:ea typeface="Times New Roman"/>
              </a:rPr>
              <a:t>служат полезные ископаемые, которые делятся на </a:t>
            </a:r>
            <a:r>
              <a:rPr lang="ru-RU" sz="3000" b="1" dirty="0">
                <a:latin typeface="Times New Roman"/>
                <a:ea typeface="Times New Roman"/>
              </a:rPr>
              <a:t>металлические, неметаллические и горючие</a:t>
            </a:r>
            <a:r>
              <a:rPr lang="ru-RU" dirty="0">
                <a:latin typeface="Times New Roman"/>
                <a:ea typeface="Times New Roman"/>
              </a:rPr>
              <a:t>. 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618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/>
                <a:ea typeface="Times New Roman"/>
              </a:rPr>
              <a:t>Классификация полезных ископаемых:</a:t>
            </a:r>
            <a:r>
              <a:rPr lang="ru-RU" sz="2800" b="1" dirty="0">
                <a:latin typeface="Times New Roman"/>
                <a:ea typeface="Times New Roman"/>
              </a:rPr>
              <a:t/>
            </a:r>
            <a:br>
              <a:rPr lang="ru-RU" sz="2800" b="1" dirty="0">
                <a:latin typeface="Times New Roman"/>
                <a:ea typeface="Times New Roman"/>
              </a:rPr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6309320"/>
          </a:xfrm>
        </p:spPr>
        <p:txBody>
          <a:bodyPr>
            <a:normAutofit fontScale="62500" lnSpcReduction="20000"/>
          </a:bodyPr>
          <a:lstStyle/>
          <a:p>
            <a:pPr indent="450215" algn="just" fontAlgn="base">
              <a:spcAft>
                <a:spcPts val="135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топливо-энергетические</a:t>
            </a:r>
            <a:r>
              <a:rPr lang="ru-RU" dirty="0">
                <a:latin typeface="Times New Roman"/>
                <a:ea typeface="Times New Roman"/>
              </a:rPr>
              <a:t> (нефть, газ, уголь, горючие сланцы, торф, урановые руды и т.д.);</a:t>
            </a:r>
            <a:endParaRPr lang="ru-RU" sz="2800" dirty="0">
              <a:latin typeface="Times New Roman"/>
              <a:ea typeface="Times New Roman"/>
            </a:endParaRPr>
          </a:p>
          <a:p>
            <a:pPr indent="450215" algn="just" fontAlgn="base">
              <a:spcAft>
                <a:spcPts val="135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рудные ресурсы </a:t>
            </a:r>
            <a:r>
              <a:rPr lang="ru-RU" dirty="0">
                <a:latin typeface="Times New Roman"/>
                <a:ea typeface="Times New Roman"/>
              </a:rPr>
              <a:t>(железная и марганцевая руда, бокситы, хромиты, медные, свинцово-цинковые, никелевые, вольфрамовые, молибденовые, оловянные, сурьмяные руды, руды благородных металлов);</a:t>
            </a:r>
            <a:endParaRPr lang="ru-RU" sz="2800" dirty="0">
              <a:latin typeface="Times New Roman"/>
              <a:ea typeface="Times New Roman"/>
            </a:endParaRPr>
          </a:p>
          <a:p>
            <a:pPr indent="450215" algn="just" fontAlgn="base">
              <a:spcAft>
                <a:spcPts val="135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природные строительные материалы и нерудные полезные ископаемые </a:t>
            </a:r>
            <a:r>
              <a:rPr lang="ru-RU" dirty="0">
                <a:latin typeface="Times New Roman"/>
                <a:ea typeface="Times New Roman"/>
              </a:rPr>
              <a:t>(известняк, доломит, глина, песок, мрамор, гранит, яшма, агат, горный хрусталь, гранат, корунд, алмазы);</a:t>
            </a:r>
            <a:endParaRPr lang="ru-RU" sz="2800" dirty="0">
              <a:latin typeface="Times New Roman"/>
              <a:ea typeface="Times New Roman"/>
            </a:endParaRPr>
          </a:p>
          <a:p>
            <a:pPr indent="450215" algn="just" fontAlgn="base">
              <a:spcAft>
                <a:spcPts val="135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горно-химическое сырье </a:t>
            </a:r>
            <a:r>
              <a:rPr lang="ru-RU" dirty="0">
                <a:latin typeface="Times New Roman"/>
                <a:ea typeface="Times New Roman"/>
              </a:rPr>
              <a:t>(апатиты, фосфориты, поваренная и калийная соль, сера, барит, бром, йодсодержащие растворы);</a:t>
            </a:r>
            <a:endParaRPr lang="ru-RU" sz="2800" dirty="0">
              <a:latin typeface="Times New Roman"/>
              <a:ea typeface="Times New Roman"/>
            </a:endParaRPr>
          </a:p>
          <a:p>
            <a:pPr indent="450215" algn="just" fontAlgn="base">
              <a:spcAft>
                <a:spcPts val="135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гидроминеральные ресурсы </a:t>
            </a:r>
            <a:r>
              <a:rPr lang="ru-RU" dirty="0">
                <a:latin typeface="Times New Roman"/>
                <a:ea typeface="Times New Roman"/>
              </a:rPr>
              <a:t>(подземные, пресные и минерализованные воды);</a:t>
            </a:r>
            <a:endParaRPr lang="ru-RU" sz="2800" dirty="0">
              <a:latin typeface="Times New Roman"/>
              <a:ea typeface="Times New Roman"/>
            </a:endParaRPr>
          </a:p>
          <a:p>
            <a:pPr indent="450215" algn="just" fontAlgn="base">
              <a:spcAft>
                <a:spcPts val="135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минеральные ресурсы океана </a:t>
            </a:r>
            <a:r>
              <a:rPr lang="ru-RU" dirty="0">
                <a:latin typeface="Times New Roman"/>
                <a:ea typeface="Times New Roman"/>
              </a:rPr>
              <a:t>(рудоносные жилы, пласты континентального шельфа и железомарганцевые конкреции на глубинах 3-6 км);</a:t>
            </a:r>
            <a:endParaRPr lang="ru-RU" sz="2800" dirty="0">
              <a:latin typeface="Times New Roman"/>
              <a:ea typeface="Times New Roman"/>
            </a:endParaRPr>
          </a:p>
          <a:p>
            <a:pPr indent="450215" algn="just" fontAlgn="base">
              <a:spcAft>
                <a:spcPts val="135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b="1" dirty="0">
                <a:latin typeface="Times New Roman"/>
                <a:ea typeface="Times New Roman"/>
              </a:rPr>
              <a:t>минеральные ресурсы морской воды </a:t>
            </a:r>
            <a:r>
              <a:rPr lang="ru-RU" dirty="0">
                <a:latin typeface="Times New Roman"/>
                <a:ea typeface="Times New Roman"/>
              </a:rPr>
              <a:t>(железо, свинец, уран, золото, натрий, хлор, бром, магний, поваренная соль, марганец).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481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5620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/>
                <a:ea typeface="Calibri"/>
              </a:rPr>
              <a:t>Распределение основных </a:t>
            </a:r>
            <a:r>
              <a:rPr lang="ru-RU" sz="2800" b="1" dirty="0">
                <a:latin typeface="Times New Roman"/>
                <a:ea typeface="Calibri"/>
              </a:rPr>
              <a:t>полезных </a:t>
            </a:r>
            <a:r>
              <a:rPr lang="ru-RU" sz="2800" b="1" dirty="0" smtClean="0">
                <a:latin typeface="Times New Roman"/>
                <a:ea typeface="Calibri"/>
              </a:rPr>
              <a:t>ископаемых: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нефть</a:t>
            </a:r>
            <a:r>
              <a:rPr lang="ru-RU" dirty="0"/>
              <a:t> – Саудовская Аравия, Кувейт, Ирак</a:t>
            </a:r>
            <a:r>
              <a:rPr lang="ru-RU" dirty="0" smtClean="0"/>
              <a:t>;</a:t>
            </a:r>
          </a:p>
          <a:p>
            <a:r>
              <a:rPr lang="ru-RU" b="1" dirty="0" smtClean="0"/>
              <a:t>природный </a:t>
            </a:r>
            <a:r>
              <a:rPr lang="ru-RU" b="1" dirty="0"/>
              <a:t>газ </a:t>
            </a:r>
            <a:r>
              <a:rPr lang="ru-RU" dirty="0"/>
              <a:t>– </a:t>
            </a:r>
            <a:r>
              <a:rPr lang="ru-RU" b="1" dirty="0">
                <a:solidFill>
                  <a:srgbClr val="FF0000"/>
                </a:solidFill>
              </a:rPr>
              <a:t>Россия</a:t>
            </a:r>
            <a:r>
              <a:rPr lang="ru-RU" dirty="0"/>
              <a:t>, Иран, Объединенные Арабские Эмираты; </a:t>
            </a:r>
            <a:endParaRPr lang="ru-RU" dirty="0" smtClean="0"/>
          </a:p>
          <a:p>
            <a:r>
              <a:rPr lang="ru-RU" b="1" dirty="0" smtClean="0"/>
              <a:t>каменный </a:t>
            </a:r>
            <a:r>
              <a:rPr lang="ru-RU" b="1" dirty="0"/>
              <a:t>уголь </a:t>
            </a:r>
            <a:r>
              <a:rPr lang="ru-RU" dirty="0"/>
              <a:t>– Китай, США, </a:t>
            </a:r>
            <a:r>
              <a:rPr lang="ru-RU" b="1" dirty="0">
                <a:solidFill>
                  <a:srgbClr val="FF0000"/>
                </a:solidFill>
              </a:rPr>
              <a:t>Россия</a:t>
            </a:r>
            <a:r>
              <a:rPr lang="ru-RU" dirty="0" smtClean="0"/>
              <a:t>;</a:t>
            </a:r>
          </a:p>
          <a:p>
            <a:r>
              <a:rPr lang="ru-RU" b="1" dirty="0" smtClean="0"/>
              <a:t>железная </a:t>
            </a:r>
            <a:r>
              <a:rPr lang="ru-RU" b="1" dirty="0"/>
              <a:t>руда </a:t>
            </a:r>
            <a:r>
              <a:rPr lang="ru-RU" dirty="0"/>
              <a:t>– Бразилия, </a:t>
            </a:r>
            <a:r>
              <a:rPr lang="ru-RU" b="1" dirty="0">
                <a:solidFill>
                  <a:srgbClr val="FF0000"/>
                </a:solidFill>
              </a:rPr>
              <a:t>Россия</a:t>
            </a:r>
            <a:r>
              <a:rPr lang="ru-RU" dirty="0"/>
              <a:t>, Китай; </a:t>
            </a:r>
            <a:endParaRPr lang="ru-RU" dirty="0" smtClean="0"/>
          </a:p>
          <a:p>
            <a:r>
              <a:rPr lang="ru-RU" b="1" dirty="0" smtClean="0"/>
              <a:t>бокситы</a:t>
            </a:r>
            <a:r>
              <a:rPr lang="ru-RU" dirty="0" smtClean="0"/>
              <a:t> </a:t>
            </a:r>
            <a:r>
              <a:rPr lang="ru-RU" dirty="0"/>
              <a:t>– Гвинея, Бразилия, Австралия; </a:t>
            </a:r>
            <a:endParaRPr lang="ru-RU" dirty="0" smtClean="0"/>
          </a:p>
          <a:p>
            <a:r>
              <a:rPr lang="ru-RU" b="1" dirty="0" smtClean="0"/>
              <a:t>медные </a:t>
            </a:r>
            <a:r>
              <a:rPr lang="ru-RU" b="1" dirty="0"/>
              <a:t>руды </a:t>
            </a:r>
            <a:r>
              <a:rPr lang="ru-RU" dirty="0"/>
              <a:t>– Чили, США, Заир; </a:t>
            </a:r>
            <a:endParaRPr lang="ru-RU" dirty="0" smtClean="0"/>
          </a:p>
          <a:p>
            <a:r>
              <a:rPr lang="ru-RU" b="1" dirty="0" smtClean="0"/>
              <a:t>марганцевые </a:t>
            </a:r>
            <a:r>
              <a:rPr lang="ru-RU" b="1" dirty="0"/>
              <a:t>руды </a:t>
            </a:r>
            <a:r>
              <a:rPr lang="ru-RU" dirty="0"/>
              <a:t>– ЮАР, Австралия, Габон</a:t>
            </a:r>
          </a:p>
        </p:txBody>
      </p:sp>
    </p:spTree>
    <p:extLst>
      <p:ext uri="{BB962C8B-B14F-4D97-AF65-F5344CB8AC3E}">
        <p14:creationId xmlns:p14="http://schemas.microsoft.com/office/powerpoint/2010/main" val="997331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Экология\6.1 web_map_resourses-1024x7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53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852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E:\Экология\6.2 konspekt-uroka-9klass-predskazaniya-v-iskusstve101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" y="564930"/>
            <a:ext cx="9100098" cy="630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2856"/>
            <a:ext cx="878497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atin typeface="Times New Roman"/>
                <a:ea typeface="Calibri"/>
              </a:rPr>
              <a:t>Распределение основных полезных ископаемых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78499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Times New Roman"/>
                <a:ea typeface="Calibri"/>
              </a:rPr>
              <a:t>Использование недр человеком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579296" cy="5904656"/>
          </a:xfrm>
        </p:spPr>
        <p:txBody>
          <a:bodyPr>
            <a:noAutofit/>
          </a:bodyPr>
          <a:lstStyle/>
          <a:p>
            <a:pPr indent="0" algn="just" fontAlgn="base">
              <a:spcAft>
                <a:spcPts val="1350"/>
              </a:spcAft>
              <a:buNone/>
            </a:pPr>
            <a:r>
              <a:rPr lang="ru-RU" u="sng" dirty="0" smtClean="0">
                <a:latin typeface="Times New Roman"/>
                <a:ea typeface="Times New Roman"/>
              </a:rPr>
              <a:t>Перспектива </a:t>
            </a:r>
            <a:r>
              <a:rPr lang="ru-RU" u="sng" dirty="0">
                <a:latin typeface="Times New Roman"/>
                <a:ea typeface="Times New Roman"/>
              </a:rPr>
              <a:t>нехватки сырьевых ресурсов </a:t>
            </a:r>
            <a:r>
              <a:rPr lang="ru-RU" dirty="0">
                <a:latin typeface="Times New Roman"/>
                <a:ea typeface="Times New Roman"/>
              </a:rPr>
              <a:t>– реальная опасность для человечества, а энергетический голод не выдумка скептиков: некоторые страны уже испытывают недостаток энергетических ресурсов. Поэтому охрана недр становится важнейшей проблемой всего человечества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r>
              <a:rPr lang="ru-RU" dirty="0">
                <a:latin typeface="Times New Roman"/>
                <a:ea typeface="Calibri"/>
              </a:rPr>
              <a:t> Человек получает 36</a:t>
            </a:r>
            <a:r>
              <a:rPr lang="ru-RU" dirty="0" smtClean="0">
                <a:latin typeface="Times New Roman"/>
                <a:ea typeface="Calibri"/>
              </a:rPr>
              <a:t>% - </a:t>
            </a:r>
            <a:r>
              <a:rPr lang="ru-RU" dirty="0">
                <a:latin typeface="Times New Roman"/>
                <a:ea typeface="Calibri"/>
              </a:rPr>
              <a:t>энергии за счет сжигания нефти, по </a:t>
            </a:r>
            <a:r>
              <a:rPr lang="ru-RU" dirty="0" smtClean="0">
                <a:latin typeface="Times New Roman"/>
                <a:ea typeface="Calibri"/>
              </a:rPr>
              <a:t>34</a:t>
            </a:r>
            <a:r>
              <a:rPr lang="ru-RU" dirty="0">
                <a:latin typeface="Times New Roman"/>
                <a:ea typeface="Calibri"/>
              </a:rPr>
              <a:t>% – за счет сжигания газа и угля, </a:t>
            </a:r>
            <a:r>
              <a:rPr lang="ru-RU" dirty="0" smtClean="0">
                <a:latin typeface="Times New Roman"/>
                <a:ea typeface="Calibri"/>
              </a:rPr>
              <a:t>20% </a:t>
            </a:r>
            <a:r>
              <a:rPr lang="ru-RU" dirty="0">
                <a:latin typeface="Times New Roman"/>
                <a:ea typeface="Calibri"/>
              </a:rPr>
              <a:t>- на атомных электростанциях (АЭС), 5% - за счет гидроресурсов, 5% - при сжигании древесины и </a:t>
            </a:r>
            <a:r>
              <a:rPr lang="ru-RU" dirty="0" smtClean="0">
                <a:latin typeface="Times New Roman"/>
                <a:ea typeface="Calibri"/>
              </a:rPr>
              <a:t>торфа.</a:t>
            </a:r>
            <a:endParaRPr lang="ru-RU" dirty="0">
              <a:latin typeface="Times New Roman"/>
              <a:ea typeface="Times New Roman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335553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1284</Words>
  <Application>Microsoft Office PowerPoint</Application>
  <PresentationFormat>Экран (4:3)</PresentationFormat>
  <Paragraphs>89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Недра</vt:lpstr>
      <vt:lpstr>Презентация PowerPoint</vt:lpstr>
      <vt:lpstr>Полезные ископаемые </vt:lpstr>
      <vt:lpstr>Классификация полезных ископаемых: </vt:lpstr>
      <vt:lpstr>Распределение основных полезных ископаемых:</vt:lpstr>
      <vt:lpstr>Презентация PowerPoint</vt:lpstr>
      <vt:lpstr>Презентация PowerPoint</vt:lpstr>
      <vt:lpstr>Использование недр человеком</vt:lpstr>
      <vt:lpstr>Презентация PowerPoint</vt:lpstr>
      <vt:lpstr>Основные направления по охране недр</vt:lpstr>
      <vt:lpstr>Почва, ее состав и строение</vt:lpstr>
      <vt:lpstr>Презентация PowerPoint</vt:lpstr>
      <vt:lpstr>Экологические группы эдафобионтов </vt:lpstr>
      <vt:lpstr>Основные виды антропогенного воздействия на почвы следующие:</vt:lpstr>
      <vt:lpstr>Роль почвы в круговороте веществ в природе</vt:lpstr>
      <vt:lpstr>Хозяйственное значение почвы</vt:lpstr>
      <vt:lpstr>Определение ландшафтов, их классификация  </vt:lpstr>
      <vt:lpstr>Презентация PowerPoint</vt:lpstr>
      <vt:lpstr>Особо охраняемые природные территории </vt:lpstr>
      <vt:lpstr>Виды ООПТ</vt:lpstr>
      <vt:lpstr>Государственные природные заповедники </vt:lpstr>
      <vt:lpstr>Национальные парки</vt:lpstr>
      <vt:lpstr>Природные парки</vt:lpstr>
      <vt:lpstr>Государственные природные заказники</vt:lpstr>
      <vt:lpstr>Памятники природы</vt:lpstr>
      <vt:lpstr>Дендрологические парки и ботанические сады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Мельниченко</dc:creator>
  <cp:lastModifiedBy>Пользователь</cp:lastModifiedBy>
  <cp:revision>10</cp:revision>
  <dcterms:created xsi:type="dcterms:W3CDTF">2017-10-19T06:36:01Z</dcterms:created>
  <dcterms:modified xsi:type="dcterms:W3CDTF">2017-12-07T09:00:25Z</dcterms:modified>
</cp:coreProperties>
</file>