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7A9D-37A5-4E65-991B-AEA626CFAF4F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EE94-CD9D-4297-9AA8-5F91B5075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7A9D-37A5-4E65-991B-AEA626CFAF4F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EE94-CD9D-4297-9AA8-5F91B5075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7A9D-37A5-4E65-991B-AEA626CFAF4F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EE94-CD9D-4297-9AA8-5F91B507582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7A9D-37A5-4E65-991B-AEA626CFAF4F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EE94-CD9D-4297-9AA8-5F91B50758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7A9D-37A5-4E65-991B-AEA626CFAF4F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EE94-CD9D-4297-9AA8-5F91B5075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7A9D-37A5-4E65-991B-AEA626CFAF4F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EE94-CD9D-4297-9AA8-5F91B50758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7A9D-37A5-4E65-991B-AEA626CFAF4F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EE94-CD9D-4297-9AA8-5F91B5075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7A9D-37A5-4E65-991B-AEA626CFAF4F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EE94-CD9D-4297-9AA8-5F91B5075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7A9D-37A5-4E65-991B-AEA626CFAF4F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EE94-CD9D-4297-9AA8-5F91B5075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7A9D-37A5-4E65-991B-AEA626CFAF4F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EE94-CD9D-4297-9AA8-5F91B50758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7A9D-37A5-4E65-991B-AEA626CFAF4F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EEE94-CD9D-4297-9AA8-5F91B50758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A6B7A9D-37A5-4E65-991B-AEA626CFAF4F}" type="datetimeFigureOut">
              <a:rPr lang="ru-RU" smtClean="0"/>
              <a:pPr/>
              <a:t>19.01.2023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FBEEE94-CD9D-4297-9AA8-5F91B50758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«Просвещенный абсолютизм» Екатерины </a:t>
            </a:r>
            <a:r>
              <a:rPr lang="en-US" dirty="0" smtClean="0"/>
              <a:t>II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717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83968" y="1412776"/>
            <a:ext cx="4248472" cy="504056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/>
              <a:t>Из сообщения английского дипломата в августе 1767 г.:</a:t>
            </a:r>
          </a:p>
          <a:p>
            <a:pPr marL="0" indent="0" algn="ctr">
              <a:buNone/>
            </a:pPr>
            <a:r>
              <a:rPr lang="ru-RU" dirty="0"/>
              <a:t>«Русские не говорят и не пишут ни о чем другом, </a:t>
            </a:r>
            <a:br>
              <a:rPr lang="ru-RU" dirty="0"/>
            </a:br>
            <a:r>
              <a:rPr lang="ru-RU" dirty="0"/>
              <a:t>как о собрании депутатов </a:t>
            </a:r>
            <a:br>
              <a:rPr lang="ru-RU" dirty="0"/>
            </a:br>
            <a:r>
              <a:rPr lang="ru-RU" dirty="0"/>
              <a:t>и заключают, что они составляют теперь счастливейшую и могущественнейшую нацию во всей вселенной…</a:t>
            </a:r>
          </a:p>
          <a:p>
            <a:pPr marL="0" indent="0" algn="ctr">
              <a:buNone/>
            </a:pPr>
            <a:r>
              <a:rPr lang="ru-RU" dirty="0"/>
              <a:t>Это не что иное, как собрание людей, служащих советниками при определении законов». </a:t>
            </a:r>
          </a:p>
          <a:p>
            <a:pPr marL="0" indent="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? Почему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русское общество столь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преувеличенно, с точки зрения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европейца, радовалось созыву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Уложенной комиссии?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Уложенная комиссия</a:t>
            </a:r>
          </a:p>
        </p:txBody>
      </p:sp>
      <p:pic>
        <p:nvPicPr>
          <p:cNvPr id="4" name="Picture 10" descr="Эриксен_В_Екатерина Велика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83568" y="1916832"/>
            <a:ext cx="3079750" cy="388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0230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268760"/>
            <a:ext cx="3888431" cy="525658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/>
              <a:t>Открытие Уложенной комиссии состоялось </a:t>
            </a:r>
            <a:br>
              <a:rPr lang="ru-RU" dirty="0"/>
            </a:br>
            <a:r>
              <a:rPr lang="ru-RU" dirty="0"/>
              <a:t>30 июля 1767 г. </a:t>
            </a:r>
            <a:br>
              <a:rPr lang="ru-RU" dirty="0"/>
            </a:br>
            <a:r>
              <a:rPr lang="ru-RU" dirty="0"/>
              <a:t>в </a:t>
            </a:r>
            <a:r>
              <a:rPr lang="ru-RU" dirty="0" err="1"/>
              <a:t>Грановитой</a:t>
            </a:r>
            <a:r>
              <a:rPr lang="ru-RU" dirty="0"/>
              <a:t> палате Московского Кремля.</a:t>
            </a:r>
          </a:p>
          <a:p>
            <a:pPr marL="0" indent="0" algn="ctr">
              <a:buNone/>
            </a:pPr>
            <a:r>
              <a:rPr lang="ru-RU" dirty="0"/>
              <a:t>564 депутата.</a:t>
            </a:r>
          </a:p>
          <a:p>
            <a:pPr marL="0" indent="0" algn="ctr">
              <a:buNone/>
            </a:pPr>
            <a:r>
              <a:rPr lang="ru-RU" dirty="0"/>
              <a:t>Из них:</a:t>
            </a:r>
          </a:p>
          <a:p>
            <a:pPr marL="0" indent="0">
              <a:buNone/>
            </a:pPr>
            <a:r>
              <a:rPr lang="ru-RU" dirty="0"/>
              <a:t>   Чиновники                 19</a:t>
            </a:r>
          </a:p>
          <a:p>
            <a:pPr marL="0" indent="0">
              <a:buNone/>
            </a:pPr>
            <a:r>
              <a:rPr lang="ru-RU" dirty="0"/>
              <a:t>   Дворяне                   205</a:t>
            </a:r>
          </a:p>
          <a:p>
            <a:pPr marL="0" indent="0">
              <a:buNone/>
            </a:pPr>
            <a:r>
              <a:rPr lang="ru-RU" dirty="0"/>
              <a:t>   Горожане</a:t>
            </a:r>
            <a:r>
              <a:rPr lang="ru-RU" b="1" dirty="0"/>
              <a:t>*</a:t>
            </a:r>
            <a:r>
              <a:rPr lang="ru-RU" dirty="0"/>
              <a:t>               174</a:t>
            </a:r>
          </a:p>
          <a:p>
            <a:pPr marL="0" indent="0">
              <a:buNone/>
            </a:pPr>
            <a:r>
              <a:rPr lang="ru-RU" dirty="0"/>
              <a:t>   Гос. крестьяне          71</a:t>
            </a:r>
          </a:p>
          <a:p>
            <a:pPr marL="0" indent="0">
              <a:buNone/>
            </a:pPr>
            <a:r>
              <a:rPr lang="ru-RU" dirty="0"/>
              <a:t>   Казаки	                44</a:t>
            </a:r>
          </a:p>
          <a:p>
            <a:pPr marL="0" indent="0">
              <a:buNone/>
            </a:pPr>
            <a:r>
              <a:rPr lang="ru-RU" dirty="0"/>
              <a:t>   Инородцы                  54</a:t>
            </a:r>
          </a:p>
          <a:p>
            <a:pPr marL="0" indent="0">
              <a:buNone/>
            </a:pPr>
            <a:endParaRPr lang="ru-RU" sz="1000" i="1" dirty="0"/>
          </a:p>
          <a:p>
            <a:pPr marL="0" indent="0">
              <a:buNone/>
            </a:pPr>
            <a:r>
              <a:rPr lang="ru-RU" b="1" dirty="0"/>
              <a:t>   *</a:t>
            </a:r>
            <a:r>
              <a:rPr lang="ru-RU" sz="2000" i="1" dirty="0"/>
              <a:t>Без горожан-дворян</a:t>
            </a:r>
          </a:p>
          <a:p>
            <a:pPr marL="0" indent="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?Как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такой состав комиссии должен был сказаться на решении крестьянского вопроса?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Уложенная комиссия</a:t>
            </a:r>
          </a:p>
        </p:txBody>
      </p:sp>
      <p:pic>
        <p:nvPicPr>
          <p:cNvPr id="4" name="Picture 4" descr="Апофеоз царствования Екатерины II_Грегорио Гульель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286442" y="2060848"/>
            <a:ext cx="4715768" cy="3284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092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196752"/>
            <a:ext cx="7408333" cy="492941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/>
              <a:t>Важнейшими в Уложенной комиссии </a:t>
            </a:r>
            <a:br>
              <a:rPr lang="ru-RU" dirty="0"/>
            </a:br>
            <a:r>
              <a:rPr lang="ru-RU" dirty="0"/>
              <a:t>стали вопросы о правах отдельных сословий.</a:t>
            </a:r>
          </a:p>
          <a:p>
            <a:pPr marL="0" indent="0" algn="ctr">
              <a:buNone/>
            </a:pPr>
            <a:r>
              <a:rPr lang="ru-RU" dirty="0"/>
              <a:t>Несколько депутатов вступились за крепостных крестьян.</a:t>
            </a:r>
          </a:p>
          <a:p>
            <a:pPr marL="0" indent="0" algn="ctr">
              <a:buNone/>
            </a:pPr>
            <a:r>
              <a:rPr lang="ru-RU" dirty="0"/>
              <a:t>Депутат </a:t>
            </a:r>
            <a:r>
              <a:rPr lang="ru-RU" b="1" dirty="0"/>
              <a:t>Г. </a:t>
            </a:r>
            <a:r>
              <a:rPr lang="ru-RU" b="1" dirty="0" err="1"/>
              <a:t>Коробьин</a:t>
            </a:r>
            <a:r>
              <a:rPr lang="ru-RU" b="1" dirty="0"/>
              <a:t> </a:t>
            </a:r>
            <a:r>
              <a:rPr lang="ru-RU" dirty="0"/>
              <a:t>оправдывал бегство крестьян непомерными поборами, которыми их облагали помещики, </a:t>
            </a:r>
            <a:br>
              <a:rPr lang="ru-RU" dirty="0"/>
            </a:br>
            <a:r>
              <a:rPr lang="ru-RU" dirty="0"/>
              <a:t>депутат </a:t>
            </a:r>
            <a:r>
              <a:rPr lang="ru-RU" b="1" dirty="0"/>
              <a:t>Я. </a:t>
            </a:r>
            <a:r>
              <a:rPr lang="ru-RU" b="1" dirty="0" err="1"/>
              <a:t>Козельский</a:t>
            </a:r>
            <a:r>
              <a:rPr lang="ru-RU" b="1" dirty="0"/>
              <a:t> </a:t>
            </a:r>
            <a:r>
              <a:rPr lang="ru-RU" dirty="0"/>
              <a:t>требовал ограничить законом крестьянские повинности и запретить </a:t>
            </a:r>
            <a:br>
              <a:rPr lang="ru-RU" dirty="0"/>
            </a:br>
            <a:r>
              <a:rPr lang="ru-RU" dirty="0"/>
              <a:t>увеличивать их сверх этого уровня.</a:t>
            </a:r>
          </a:p>
          <a:p>
            <a:pPr marL="0" indent="0" algn="ctr">
              <a:buNone/>
            </a:pPr>
            <a:r>
              <a:rPr lang="ru-RU" dirty="0"/>
              <a:t>Депутат </a:t>
            </a:r>
            <a:r>
              <a:rPr lang="ru-RU" b="1" dirty="0"/>
              <a:t>А. Маслов </a:t>
            </a:r>
            <a:r>
              <a:rPr lang="ru-RU" dirty="0"/>
              <a:t>предлагал более радикальное решение: передать всех крепостных в ведение специальной коллегии, которая и взимала бы повинности в пользу помещиков.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3207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92696"/>
            <a:ext cx="7408333" cy="543346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/>
              <a:t>Сторонники смягчения крепостного права </a:t>
            </a:r>
            <a:br>
              <a:rPr lang="ru-RU" dirty="0"/>
            </a:br>
            <a:r>
              <a:rPr lang="ru-RU" dirty="0"/>
              <a:t>были в явном меньшинстве.</a:t>
            </a:r>
          </a:p>
          <a:p>
            <a:pPr marL="0" indent="0" algn="ctr">
              <a:buNone/>
            </a:pPr>
            <a:r>
              <a:rPr lang="ru-RU" dirty="0"/>
              <a:t>Подавляющее большинство дворянских депутатов защищали незыблемость права дворянства распоряжаться крепостными по своему усмотрению без всякого вмешательства власти.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/>
              <a:t>Из письма </a:t>
            </a:r>
            <a:r>
              <a:rPr lang="ru-RU" b="1" dirty="0"/>
              <a:t>Екатерины </a:t>
            </a:r>
            <a:r>
              <a:rPr lang="en-US" b="1" dirty="0"/>
              <a:t>II</a:t>
            </a:r>
            <a:r>
              <a:rPr lang="ru-RU" b="1" dirty="0"/>
              <a:t> </a:t>
            </a:r>
            <a:r>
              <a:rPr lang="ru-RU" dirty="0"/>
              <a:t>зарубежному корреспонденту:</a:t>
            </a:r>
          </a:p>
          <a:p>
            <a:pPr marL="0" indent="0" algn="ctr">
              <a:buNone/>
            </a:pPr>
            <a:r>
              <a:rPr lang="ru-RU" dirty="0"/>
              <a:t>«Едва посмеешь сказать, что они </a:t>
            </a:r>
            <a:r>
              <a:rPr lang="en-US" dirty="0"/>
              <a:t>[</a:t>
            </a:r>
            <a:r>
              <a:rPr lang="ru-RU" dirty="0"/>
              <a:t>крепостные</a:t>
            </a:r>
            <a:r>
              <a:rPr lang="en-US" dirty="0"/>
              <a:t>]</a:t>
            </a:r>
            <a:r>
              <a:rPr lang="ru-RU" dirty="0"/>
              <a:t> такие же люди, как мы, и даже, когда я сама это говорю, я рискую тем, </a:t>
            </a:r>
            <a:br>
              <a:rPr lang="ru-RU" dirty="0"/>
            </a:br>
            <a:r>
              <a:rPr lang="ru-RU" dirty="0"/>
              <a:t>что в меня станут бросать каменьями; когда в комиссии для составления нового Уложения стали обсуждать вопросы, относящиеся к этому предмету… я думаю, не было </a:t>
            </a:r>
            <a:br>
              <a:rPr lang="ru-RU" dirty="0"/>
            </a:br>
            <a:r>
              <a:rPr lang="ru-RU" dirty="0"/>
              <a:t>и двадцати человек, которые по этому предмету </a:t>
            </a:r>
            <a:br>
              <a:rPr lang="ru-RU" dirty="0"/>
            </a:br>
            <a:r>
              <a:rPr lang="ru-RU" dirty="0"/>
              <a:t>мыслили бы гуманно и как люди».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064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20688"/>
            <a:ext cx="7408333" cy="5505475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/>
              <a:t>Екатерина надеялась создать в России «третий чин» </a:t>
            </a:r>
            <a:br>
              <a:rPr lang="ru-RU" dirty="0"/>
            </a:br>
            <a:r>
              <a:rPr lang="ru-RU" dirty="0"/>
              <a:t>(третье сословие), предоставив горожанам широкие права </a:t>
            </a:r>
            <a:br>
              <a:rPr lang="ru-RU" dirty="0"/>
            </a:br>
            <a:r>
              <a:rPr lang="ru-RU" dirty="0"/>
              <a:t>в сфере торгово-промышленных занятий. </a:t>
            </a:r>
          </a:p>
          <a:p>
            <a:pPr marL="0" indent="0" algn="ctr">
              <a:buNone/>
            </a:pPr>
            <a:r>
              <a:rPr lang="ru-RU" dirty="0"/>
              <a:t>Но городские депутаты в Уложенной комиссии </a:t>
            </a:r>
            <a:br>
              <a:rPr lang="ru-RU" dirty="0"/>
            </a:br>
            <a:r>
              <a:rPr lang="ru-RU" dirty="0"/>
              <a:t>требовали лишь права приобретать крепостных </a:t>
            </a:r>
            <a:br>
              <a:rPr lang="ru-RU" dirty="0"/>
            </a:br>
            <a:r>
              <a:rPr lang="ru-RU" dirty="0"/>
              <a:t>и отстранения дворянства от торговли.</a:t>
            </a:r>
          </a:p>
          <a:p>
            <a:pPr marL="0" indent="0" algn="ctr">
              <a:buNone/>
            </a:pPr>
            <a:r>
              <a:rPr lang="ru-RU" dirty="0"/>
              <a:t>Европейская буржуазия </a:t>
            </a:r>
            <a:r>
              <a:rPr lang="en-US" dirty="0"/>
              <a:t>XVIII </a:t>
            </a:r>
            <a:r>
              <a:rPr lang="ru-RU" dirty="0"/>
              <a:t>в. добивалась политических прав, уничтожения сословных привилегий дворянства,</a:t>
            </a:r>
            <a:br>
              <a:rPr lang="ru-RU" dirty="0"/>
            </a:br>
            <a:r>
              <a:rPr lang="ru-RU" dirty="0"/>
              <a:t> юридических гарантий незыблемости собственности.</a:t>
            </a:r>
          </a:p>
          <a:p>
            <a:pPr marL="0" indent="0" algn="ctr">
              <a:buNone/>
            </a:pPr>
            <a:r>
              <a:rPr lang="ru-RU" dirty="0"/>
              <a:t>Российское купечество стремилось лишь к привилегиям. </a:t>
            </a: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?Чем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были вызваны различия между требованиями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буржуазии в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Западной Европе и в России?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1771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860032" y="764704"/>
            <a:ext cx="3672408" cy="5361459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/>
              <a:t>Екатерина </a:t>
            </a:r>
            <a:r>
              <a:rPr lang="en-US" dirty="0"/>
              <a:t>II</a:t>
            </a:r>
            <a:r>
              <a:rPr lang="ru-RU" dirty="0"/>
              <a:t>, по-видимому, считала, что без законодательного смягчения крепостного права </a:t>
            </a:r>
            <a:br>
              <a:rPr lang="ru-RU" dirty="0"/>
            </a:br>
            <a:r>
              <a:rPr lang="ru-RU" dirty="0"/>
              <a:t>и без провозглашения </a:t>
            </a:r>
            <a:br>
              <a:rPr lang="ru-RU" dirty="0"/>
            </a:br>
            <a:r>
              <a:rPr lang="ru-RU" dirty="0"/>
              <a:t>сословных прав (не привилегий!) остального населения </a:t>
            </a:r>
            <a:br>
              <a:rPr lang="ru-RU" dirty="0"/>
            </a:br>
            <a:r>
              <a:rPr lang="ru-RU" dirty="0"/>
              <a:t>новое Уложение </a:t>
            </a:r>
            <a:br>
              <a:rPr lang="ru-RU" dirty="0"/>
            </a:br>
            <a:r>
              <a:rPr lang="ru-RU" dirty="0"/>
              <a:t>окажется бесполезным, </a:t>
            </a:r>
            <a:br>
              <a:rPr lang="ru-RU" dirty="0"/>
            </a:br>
            <a:r>
              <a:rPr lang="ru-RU" dirty="0"/>
              <a:t>а то и вредным.</a:t>
            </a:r>
          </a:p>
          <a:p>
            <a:pPr marL="0" indent="0" algn="ctr">
              <a:buNone/>
            </a:pPr>
            <a:r>
              <a:rPr lang="ru-RU" dirty="0"/>
              <a:t>В конце 1768 г. она распустила Уложенную комиссию под предлогом начавшейся войны с Турцией.</a:t>
            </a:r>
          </a:p>
          <a:p>
            <a:pPr marL="0" indent="0" algn="ctr">
              <a:buNone/>
            </a:pPr>
            <a:endParaRPr lang="ru-RU" sz="1600" dirty="0"/>
          </a:p>
          <a:p>
            <a:pPr marL="0" indent="0" algn="ctr">
              <a:buNone/>
            </a:pPr>
            <a:r>
              <a:rPr lang="ru-RU" dirty="0"/>
              <a:t>Реформы предстояло осуществлять иными путями.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7" descr="Рокотов_Ф_Екатерина Великая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827584" y="1556792"/>
            <a:ext cx="3332163" cy="374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900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499992" y="1412776"/>
            <a:ext cx="3780408" cy="4713387"/>
          </a:xfrm>
        </p:spPr>
        <p:txBody>
          <a:bodyPr/>
          <a:lstStyle/>
          <a:p>
            <a:r>
              <a:rPr lang="ru-RU" dirty="0"/>
              <a:t>В 1775 г. Екатерина издала </a:t>
            </a:r>
            <a:br>
              <a:rPr lang="ru-RU" dirty="0"/>
            </a:br>
            <a:r>
              <a:rPr lang="ru-RU" dirty="0"/>
              <a:t>«Учреждение для управления губерний»</a:t>
            </a:r>
            <a:endParaRPr lang="en-US" dirty="0"/>
          </a:p>
          <a:p>
            <a:pPr marL="0" indent="0">
              <a:buNone/>
            </a:pPr>
            <a:r>
              <a:rPr lang="ru-RU" dirty="0" smtClean="0"/>
              <a:t>?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 какие территориальные единицы делилась Россия с времен Петра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Губернская реформа</a:t>
            </a:r>
          </a:p>
        </p:txBody>
      </p:sp>
      <p:pic>
        <p:nvPicPr>
          <p:cNvPr id="4" name="Picture 7" descr="Екатерина_II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51520" y="1412776"/>
            <a:ext cx="360040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1708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499992" y="548680"/>
            <a:ext cx="3780408" cy="557748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ru-RU" dirty="0"/>
              <a:t>С принятием «Уложения для управления губерний» сохранились только </a:t>
            </a:r>
            <a:br>
              <a:rPr lang="ru-RU" dirty="0"/>
            </a:br>
            <a:r>
              <a:rPr lang="ru-RU" dirty="0"/>
              <a:t>губернии и уезды.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ru-RU" dirty="0"/>
              <a:t>Провинции были повышены в статусе </a:t>
            </a:r>
            <a:br>
              <a:rPr lang="ru-RU" dirty="0"/>
            </a:br>
            <a:r>
              <a:rPr lang="ru-RU" dirty="0"/>
              <a:t>до губерний.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ru-RU" dirty="0"/>
              <a:t>Число губерний возросло с 23 до 50.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ru-RU" dirty="0"/>
              <a:t>Численность населения губернии была определена в 300–400 тыс. душ, </a:t>
            </a:r>
            <a:br>
              <a:rPr lang="ru-RU" dirty="0"/>
            </a:br>
            <a:r>
              <a:rPr lang="ru-RU" dirty="0"/>
              <a:t>уезда – в 30–40 тыс. душ.</a:t>
            </a:r>
          </a:p>
          <a:p>
            <a:pPr marL="0" indent="0" algn="ctr">
              <a:lnSpc>
                <a:spcPct val="95000"/>
              </a:lnSpc>
              <a:buNone/>
            </a:pPr>
            <a:r>
              <a:rPr lang="ru-RU" dirty="0"/>
              <a:t>Важная черта реформы – децентрализация управления.</a:t>
            </a:r>
          </a:p>
          <a:p>
            <a:pPr marL="0" indent="0" algn="ctr">
              <a:lnSpc>
                <a:spcPct val="95000"/>
              </a:lnSpc>
              <a:buNone/>
            </a:pPr>
            <a:r>
              <a:rPr lang="ru-RU" dirty="0"/>
              <a:t>Коллегии, кроме первейших, ликвидировались </a:t>
            </a:r>
            <a:br>
              <a:rPr lang="ru-RU" dirty="0"/>
            </a:br>
            <a:r>
              <a:rPr lang="ru-RU" dirty="0"/>
              <a:t>(на практике в 1779–1796 гг.)  </a:t>
            </a:r>
            <a:br>
              <a:rPr lang="ru-RU" dirty="0"/>
            </a:br>
            <a:r>
              <a:rPr lang="ru-RU" dirty="0"/>
              <a:t>их функции переданы </a:t>
            </a:r>
            <a:r>
              <a:rPr lang="en-US" dirty="0"/>
              <a:t/>
            </a:r>
            <a:br>
              <a:rPr lang="en-US" dirty="0"/>
            </a:br>
            <a:r>
              <a:rPr lang="ru-RU" dirty="0"/>
              <a:t>губернским органам.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7" descr="Лампи И_Б_Портрет екатерины I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899592" y="1124744"/>
            <a:ext cx="3011488" cy="475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8818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pPr eaLnBrk="1" hangingPunct="1"/>
            <a:r>
              <a:rPr lang="ru-RU" sz="4000" dirty="0" smtClean="0"/>
              <a:t>Губернская реформа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2400" dirty="0" smtClean="0"/>
              <a:t>Система управления и суда в губернии и уезде. 1775 г.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95288" y="1412875"/>
            <a:ext cx="3671887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/>
              <a:t>Губернатор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395288" y="2420938"/>
            <a:ext cx="3671887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dirty="0"/>
              <a:t>Губернское правление</a:t>
            </a:r>
          </a:p>
        </p:txBody>
      </p:sp>
      <p:sp>
        <p:nvSpPr>
          <p:cNvPr id="9222" name="Rectangle 8"/>
          <p:cNvSpPr>
            <a:spLocks noChangeArrowheads="1"/>
          </p:cNvSpPr>
          <p:nvPr/>
        </p:nvSpPr>
        <p:spPr bwMode="auto">
          <a:xfrm>
            <a:off x="395288" y="3429000"/>
            <a:ext cx="1296987" cy="9350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dirty="0"/>
              <a:t>Казенная</a:t>
            </a:r>
            <a:br>
              <a:rPr lang="ru-RU" sz="2000" dirty="0"/>
            </a:br>
            <a:r>
              <a:rPr lang="ru-RU" sz="2000" dirty="0"/>
              <a:t>палата</a:t>
            </a:r>
          </a:p>
        </p:txBody>
      </p:sp>
      <p:sp>
        <p:nvSpPr>
          <p:cNvPr id="9223" name="Rectangle 10"/>
          <p:cNvSpPr>
            <a:spLocks noChangeArrowheads="1"/>
          </p:cNvSpPr>
          <p:nvPr/>
        </p:nvSpPr>
        <p:spPr bwMode="auto">
          <a:xfrm>
            <a:off x="2124075" y="3429000"/>
            <a:ext cx="1943100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/>
              <a:t>Приказ</a:t>
            </a:r>
            <a:br>
              <a:rPr lang="ru-RU" sz="2000"/>
            </a:br>
            <a:r>
              <a:rPr lang="ru-RU" sz="2000"/>
              <a:t>общественного</a:t>
            </a:r>
            <a:br>
              <a:rPr lang="ru-RU" sz="2000"/>
            </a:br>
            <a:r>
              <a:rPr lang="ru-RU" sz="2000"/>
              <a:t>призрения</a:t>
            </a:r>
          </a:p>
        </p:txBody>
      </p:sp>
      <p:sp>
        <p:nvSpPr>
          <p:cNvPr id="9224" name="Rectangle 12"/>
          <p:cNvSpPr>
            <a:spLocks noChangeArrowheads="1"/>
          </p:cNvSpPr>
          <p:nvPr/>
        </p:nvSpPr>
        <p:spPr bwMode="auto">
          <a:xfrm>
            <a:off x="395288" y="4868863"/>
            <a:ext cx="1368425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/>
              <a:t>Капитан-</a:t>
            </a:r>
            <a:br>
              <a:rPr lang="ru-RU" sz="2000"/>
            </a:br>
            <a:r>
              <a:rPr lang="ru-RU" sz="2000"/>
              <a:t>исправник</a:t>
            </a:r>
          </a:p>
        </p:txBody>
      </p:sp>
      <p:sp>
        <p:nvSpPr>
          <p:cNvPr id="9225" name="Rectangle 14"/>
          <p:cNvSpPr>
            <a:spLocks noChangeArrowheads="1"/>
          </p:cNvSpPr>
          <p:nvPr/>
        </p:nvSpPr>
        <p:spPr bwMode="auto">
          <a:xfrm>
            <a:off x="2124075" y="4868863"/>
            <a:ext cx="1943100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/>
              <a:t>Городничий</a:t>
            </a:r>
          </a:p>
        </p:txBody>
      </p:sp>
      <p:sp>
        <p:nvSpPr>
          <p:cNvPr id="9226" name="Line 16"/>
          <p:cNvSpPr>
            <a:spLocks noChangeShapeType="1"/>
          </p:cNvSpPr>
          <p:nvPr/>
        </p:nvSpPr>
        <p:spPr bwMode="auto">
          <a:xfrm>
            <a:off x="971550" y="2924175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7" name="Line 17"/>
          <p:cNvSpPr>
            <a:spLocks noChangeShapeType="1"/>
          </p:cNvSpPr>
          <p:nvPr/>
        </p:nvSpPr>
        <p:spPr bwMode="auto">
          <a:xfrm>
            <a:off x="3132138" y="2924175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8" name="Line 18"/>
          <p:cNvSpPr>
            <a:spLocks noChangeShapeType="1"/>
          </p:cNvSpPr>
          <p:nvPr/>
        </p:nvSpPr>
        <p:spPr bwMode="auto">
          <a:xfrm>
            <a:off x="1908175" y="2924175"/>
            <a:ext cx="0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9" name="Line 19"/>
          <p:cNvSpPr>
            <a:spLocks noChangeShapeType="1"/>
          </p:cNvSpPr>
          <p:nvPr/>
        </p:nvSpPr>
        <p:spPr bwMode="auto">
          <a:xfrm>
            <a:off x="1908175" y="4508500"/>
            <a:ext cx="360363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0" name="Line 20"/>
          <p:cNvSpPr>
            <a:spLocks noChangeShapeType="1"/>
          </p:cNvSpPr>
          <p:nvPr/>
        </p:nvSpPr>
        <p:spPr bwMode="auto">
          <a:xfrm flipH="1">
            <a:off x="1619250" y="4508500"/>
            <a:ext cx="288925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1" name="Line 21"/>
          <p:cNvSpPr>
            <a:spLocks noChangeShapeType="1"/>
          </p:cNvSpPr>
          <p:nvPr/>
        </p:nvSpPr>
        <p:spPr bwMode="auto">
          <a:xfrm>
            <a:off x="1908175" y="1916113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2" name="Rectangle 22"/>
          <p:cNvSpPr>
            <a:spLocks noChangeArrowheads="1"/>
          </p:cNvSpPr>
          <p:nvPr/>
        </p:nvSpPr>
        <p:spPr bwMode="auto">
          <a:xfrm>
            <a:off x="4500563" y="1412875"/>
            <a:ext cx="4248150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/>
              <a:t>Судебные палаты</a:t>
            </a:r>
          </a:p>
        </p:txBody>
      </p:sp>
      <p:sp>
        <p:nvSpPr>
          <p:cNvPr id="9233" name="Rectangle 24"/>
          <p:cNvSpPr>
            <a:spLocks noChangeArrowheads="1"/>
          </p:cNvSpPr>
          <p:nvPr/>
        </p:nvSpPr>
        <p:spPr bwMode="auto">
          <a:xfrm>
            <a:off x="4500563" y="2420938"/>
            <a:ext cx="1295400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/>
              <a:t>Верхний</a:t>
            </a:r>
            <a:br>
              <a:rPr lang="ru-RU" sz="2000"/>
            </a:br>
            <a:r>
              <a:rPr lang="ru-RU" sz="2000"/>
              <a:t>земский</a:t>
            </a:r>
            <a:br>
              <a:rPr lang="ru-RU" sz="2000"/>
            </a:br>
            <a:r>
              <a:rPr lang="ru-RU" sz="2000"/>
              <a:t>суд </a:t>
            </a:r>
          </a:p>
        </p:txBody>
      </p:sp>
      <p:sp>
        <p:nvSpPr>
          <p:cNvPr id="9234" name="Rectangle 25"/>
          <p:cNvSpPr>
            <a:spLocks noChangeArrowheads="1"/>
          </p:cNvSpPr>
          <p:nvPr/>
        </p:nvSpPr>
        <p:spPr bwMode="auto">
          <a:xfrm>
            <a:off x="5940425" y="2420938"/>
            <a:ext cx="1368425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/>
              <a:t>Губерн-</a:t>
            </a:r>
            <a:br>
              <a:rPr lang="ru-RU" sz="2000"/>
            </a:br>
            <a:r>
              <a:rPr lang="ru-RU" sz="2000"/>
              <a:t>ский</a:t>
            </a:r>
            <a:br>
              <a:rPr lang="ru-RU" sz="2000"/>
            </a:br>
            <a:r>
              <a:rPr lang="ru-RU" sz="2000"/>
              <a:t>магистрат</a:t>
            </a:r>
          </a:p>
        </p:txBody>
      </p:sp>
      <p:sp>
        <p:nvSpPr>
          <p:cNvPr id="9235" name="Rectangle 26"/>
          <p:cNvSpPr>
            <a:spLocks noChangeArrowheads="1"/>
          </p:cNvSpPr>
          <p:nvPr/>
        </p:nvSpPr>
        <p:spPr bwMode="auto">
          <a:xfrm>
            <a:off x="7451725" y="2420938"/>
            <a:ext cx="1296988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/>
              <a:t>Верхняя</a:t>
            </a:r>
            <a:br>
              <a:rPr lang="ru-RU" sz="2000"/>
            </a:br>
            <a:r>
              <a:rPr lang="ru-RU" sz="2000"/>
              <a:t>земская</a:t>
            </a:r>
            <a:br>
              <a:rPr lang="ru-RU" sz="2000"/>
            </a:br>
            <a:r>
              <a:rPr lang="ru-RU" sz="2000"/>
              <a:t>расправа</a:t>
            </a:r>
          </a:p>
        </p:txBody>
      </p:sp>
      <p:sp>
        <p:nvSpPr>
          <p:cNvPr id="9236" name="Line 30"/>
          <p:cNvSpPr>
            <a:spLocks noChangeShapeType="1"/>
          </p:cNvSpPr>
          <p:nvPr/>
        </p:nvSpPr>
        <p:spPr bwMode="auto">
          <a:xfrm>
            <a:off x="5076825" y="1916113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7" name="Line 31"/>
          <p:cNvSpPr>
            <a:spLocks noChangeShapeType="1"/>
          </p:cNvSpPr>
          <p:nvPr/>
        </p:nvSpPr>
        <p:spPr bwMode="auto">
          <a:xfrm>
            <a:off x="6588125" y="1916113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8" name="Line 32"/>
          <p:cNvSpPr>
            <a:spLocks noChangeShapeType="1"/>
          </p:cNvSpPr>
          <p:nvPr/>
        </p:nvSpPr>
        <p:spPr bwMode="auto">
          <a:xfrm>
            <a:off x="8101013" y="1916113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9" name="Rectangle 33"/>
          <p:cNvSpPr>
            <a:spLocks noChangeArrowheads="1"/>
          </p:cNvSpPr>
          <p:nvPr/>
        </p:nvSpPr>
        <p:spPr bwMode="auto">
          <a:xfrm>
            <a:off x="4500563" y="4005263"/>
            <a:ext cx="1295400" cy="1223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/>
              <a:t>Уездный</a:t>
            </a:r>
            <a:br>
              <a:rPr lang="ru-RU" sz="2000"/>
            </a:br>
            <a:r>
              <a:rPr lang="ru-RU" sz="2000"/>
              <a:t>суд</a:t>
            </a:r>
          </a:p>
        </p:txBody>
      </p:sp>
      <p:sp>
        <p:nvSpPr>
          <p:cNvPr id="9240" name="Rectangle 34"/>
          <p:cNvSpPr>
            <a:spLocks noChangeArrowheads="1"/>
          </p:cNvSpPr>
          <p:nvPr/>
        </p:nvSpPr>
        <p:spPr bwMode="auto">
          <a:xfrm>
            <a:off x="5940425" y="4005263"/>
            <a:ext cx="1368425" cy="1223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/>
              <a:t>Городовой</a:t>
            </a:r>
            <a:br>
              <a:rPr lang="ru-RU" sz="2000"/>
            </a:br>
            <a:r>
              <a:rPr lang="ru-RU" sz="2000"/>
              <a:t>магистрат</a:t>
            </a:r>
          </a:p>
        </p:txBody>
      </p:sp>
      <p:sp>
        <p:nvSpPr>
          <p:cNvPr id="9241" name="Rectangle 37"/>
          <p:cNvSpPr>
            <a:spLocks noChangeArrowheads="1"/>
          </p:cNvSpPr>
          <p:nvPr/>
        </p:nvSpPr>
        <p:spPr bwMode="auto">
          <a:xfrm>
            <a:off x="7451725" y="4005263"/>
            <a:ext cx="1296988" cy="1223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/>
              <a:t>Нижняя</a:t>
            </a:r>
            <a:br>
              <a:rPr lang="ru-RU" sz="2000"/>
            </a:br>
            <a:r>
              <a:rPr lang="ru-RU" sz="2000"/>
              <a:t>земская</a:t>
            </a:r>
            <a:br>
              <a:rPr lang="ru-RU" sz="2000"/>
            </a:br>
            <a:r>
              <a:rPr lang="ru-RU" sz="2000"/>
              <a:t>расправа</a:t>
            </a:r>
          </a:p>
        </p:txBody>
      </p:sp>
      <p:sp>
        <p:nvSpPr>
          <p:cNvPr id="9242" name="Line 39"/>
          <p:cNvSpPr>
            <a:spLocks noChangeShapeType="1"/>
          </p:cNvSpPr>
          <p:nvPr/>
        </p:nvSpPr>
        <p:spPr bwMode="auto">
          <a:xfrm>
            <a:off x="5076825" y="3500438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3" name="Line 40"/>
          <p:cNvSpPr>
            <a:spLocks noChangeShapeType="1"/>
          </p:cNvSpPr>
          <p:nvPr/>
        </p:nvSpPr>
        <p:spPr bwMode="auto">
          <a:xfrm>
            <a:off x="6588125" y="3500438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4" name="Line 41"/>
          <p:cNvSpPr>
            <a:spLocks noChangeShapeType="1"/>
          </p:cNvSpPr>
          <p:nvPr/>
        </p:nvSpPr>
        <p:spPr bwMode="auto">
          <a:xfrm>
            <a:off x="8101013" y="3500438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5" name="Rectangle 42"/>
          <p:cNvSpPr>
            <a:spLocks noChangeArrowheads="1"/>
          </p:cNvSpPr>
          <p:nvPr/>
        </p:nvSpPr>
        <p:spPr bwMode="auto">
          <a:xfrm>
            <a:off x="395288" y="6021388"/>
            <a:ext cx="15843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/>
              <a:t>Нижний</a:t>
            </a:r>
            <a:br>
              <a:rPr lang="ru-RU" sz="2000"/>
            </a:br>
            <a:r>
              <a:rPr lang="ru-RU" sz="2000"/>
              <a:t>земский суд</a:t>
            </a:r>
          </a:p>
        </p:txBody>
      </p:sp>
      <p:sp>
        <p:nvSpPr>
          <p:cNvPr id="9246" name="Line 44"/>
          <p:cNvSpPr>
            <a:spLocks noChangeShapeType="1"/>
          </p:cNvSpPr>
          <p:nvPr/>
        </p:nvSpPr>
        <p:spPr bwMode="auto">
          <a:xfrm>
            <a:off x="1042988" y="566102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7" name="Text Box 45"/>
          <p:cNvSpPr txBox="1">
            <a:spLocks noChangeArrowheads="1"/>
          </p:cNvSpPr>
          <p:nvPr/>
        </p:nvSpPr>
        <p:spPr bwMode="auto">
          <a:xfrm>
            <a:off x="4500563" y="5248275"/>
            <a:ext cx="1295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/>
              <a:t>Для дворян</a:t>
            </a:r>
          </a:p>
        </p:txBody>
      </p:sp>
      <p:sp>
        <p:nvSpPr>
          <p:cNvPr id="9248" name="Text Box 46"/>
          <p:cNvSpPr txBox="1">
            <a:spLocks noChangeArrowheads="1"/>
          </p:cNvSpPr>
          <p:nvPr/>
        </p:nvSpPr>
        <p:spPr bwMode="auto">
          <a:xfrm>
            <a:off x="5940425" y="5248275"/>
            <a:ext cx="13684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/>
              <a:t>Для горожан</a:t>
            </a:r>
          </a:p>
        </p:txBody>
      </p:sp>
      <p:sp>
        <p:nvSpPr>
          <p:cNvPr id="9249" name="Text Box 48"/>
          <p:cNvSpPr txBox="1">
            <a:spLocks noChangeArrowheads="1"/>
          </p:cNvSpPr>
          <p:nvPr/>
        </p:nvSpPr>
        <p:spPr bwMode="auto">
          <a:xfrm>
            <a:off x="7504113" y="5229225"/>
            <a:ext cx="1244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/>
              <a:t>Для крестьян</a:t>
            </a:r>
          </a:p>
        </p:txBody>
      </p:sp>
      <p:sp>
        <p:nvSpPr>
          <p:cNvPr id="9250" name="Rectangle 49"/>
          <p:cNvSpPr>
            <a:spLocks noChangeArrowheads="1"/>
          </p:cNvSpPr>
          <p:nvPr/>
        </p:nvSpPr>
        <p:spPr bwMode="auto">
          <a:xfrm>
            <a:off x="4572000" y="6092825"/>
            <a:ext cx="4176713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/>
              <a:t>Совестный суд (всесословный)</a:t>
            </a:r>
          </a:p>
        </p:txBody>
      </p:sp>
    </p:spTree>
    <p:extLst>
      <p:ext uri="{BB962C8B-B14F-4D97-AF65-F5344CB8AC3E}">
        <p14:creationId xmlns:p14="http://schemas.microsoft.com/office/powerpoint/2010/main" xmlns="" val="4188148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83968" y="1484784"/>
            <a:ext cx="4320480" cy="464137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/>
              <a:t>Важнейшая черта губернской реформы – возрождение выборного начала, забытого в России </a:t>
            </a:r>
            <a:br>
              <a:rPr lang="ru-RU" dirty="0"/>
            </a:br>
            <a:r>
              <a:rPr lang="ru-RU" dirty="0"/>
              <a:t>со времен Земских соборов.</a:t>
            </a:r>
          </a:p>
          <a:p>
            <a:pPr marL="0" indent="0" algn="ctr">
              <a:buNone/>
            </a:pPr>
            <a:r>
              <a:rPr lang="ru-RU" dirty="0"/>
              <a:t>Это соответствовало взглядам просветителей.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?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Что в губернской реформе, напротив, противоречило взглядам просветителей?</a:t>
            </a: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 smtClean="0"/>
              <a:t>?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Почему же Екатерина в данном случае отказалась 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от просветительских принципов?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Губернская реформа</a:t>
            </a:r>
          </a:p>
        </p:txBody>
      </p:sp>
      <p:pic>
        <p:nvPicPr>
          <p:cNvPr id="4" name="Picture 9" descr="Левицкий_Екатерина II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11560" y="1484784"/>
            <a:ext cx="33274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4169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Ответьте на вопросы. </a:t>
            </a:r>
          </a:p>
          <a:p>
            <a:pPr marL="457200" indent="-457200">
              <a:buAutoNum type="arabicPeriod"/>
            </a:pPr>
            <a:r>
              <a:rPr lang="ru-RU" dirty="0" smtClean="0"/>
              <a:t>В каких западноевропейских странах и кем проводилась политика «просвещенного абсолютизма»?</a:t>
            </a:r>
          </a:p>
          <a:p>
            <a:pPr marL="457200" indent="-457200">
              <a:buAutoNum type="arabicPeriod"/>
            </a:pPr>
            <a:r>
              <a:rPr lang="ru-RU" dirty="0" smtClean="0"/>
              <a:t>Вспомните основные идеи политики «просвещенного абсолютизма»?</a:t>
            </a:r>
          </a:p>
          <a:p>
            <a:pPr marL="457200" indent="-457200">
              <a:buAutoNum type="arabicPeriod"/>
            </a:pPr>
            <a:r>
              <a:rPr lang="ru-RU" dirty="0" smtClean="0"/>
              <a:t>В чем состояли причины проведения политики «просвещенного абсолютизма»? </a:t>
            </a:r>
          </a:p>
          <a:p>
            <a:pPr marL="457200" indent="-457200"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895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dirty="0" smtClean="0"/>
              <a:t>Почему «Наказ» Уложенной комиссии оказался противоречивым документом?</a:t>
            </a:r>
          </a:p>
          <a:p>
            <a:pPr marL="457200" indent="-457200">
              <a:buAutoNum type="arabicPeriod"/>
            </a:pPr>
            <a:r>
              <a:rPr lang="ru-RU" dirty="0" smtClean="0"/>
              <a:t>Почему деятельность Уложенной комиссии оказалась безрезультатной?</a:t>
            </a:r>
          </a:p>
          <a:p>
            <a:pPr marL="457200" indent="-457200">
              <a:buFont typeface="Symbol" pitchFamily="18" charset="2"/>
              <a:buAutoNum type="arabicPeriod"/>
            </a:pPr>
            <a:r>
              <a:rPr lang="ru-RU" dirty="0"/>
              <a:t>Какую трактовку «просвещенного абсолютизма» вы считаете наиболее </a:t>
            </a:r>
            <a:r>
              <a:rPr lang="ru-RU" dirty="0" smtClean="0"/>
              <a:t>обоснованной?</a:t>
            </a:r>
            <a:endParaRPr lang="ru-RU" dirty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Подводим итоги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4972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dirty="0" smtClean="0"/>
              <a:t>Прочитать параграф 6.</a:t>
            </a:r>
          </a:p>
          <a:p>
            <a:pPr marL="457200" indent="-457200">
              <a:buAutoNum type="arabicPeriod"/>
            </a:pPr>
            <a:r>
              <a:rPr lang="ru-RU" dirty="0" smtClean="0"/>
              <a:t>Ответить на вопрос «С какой целью Екатерина </a:t>
            </a:r>
            <a:r>
              <a:rPr lang="en-US" dirty="0" smtClean="0"/>
              <a:t>II</a:t>
            </a:r>
            <a:r>
              <a:rPr lang="ru-RU" dirty="0" smtClean="0"/>
              <a:t>  использовала идеи Просвещения?»</a:t>
            </a:r>
          </a:p>
          <a:p>
            <a:pPr marL="457200" indent="-457200">
              <a:buAutoNum type="arabicPeriod"/>
            </a:pPr>
            <a:r>
              <a:rPr lang="ru-RU" dirty="0" smtClean="0"/>
              <a:t>Сравнить  Земские соборы </a:t>
            </a:r>
            <a:r>
              <a:rPr lang="en-US" dirty="0" smtClean="0"/>
              <a:t>XVI-XVII</a:t>
            </a:r>
            <a:r>
              <a:rPr lang="ru-RU" dirty="0" smtClean="0"/>
              <a:t> вв. и Уложенную комиссию.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535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Спасибо за внимание.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92696"/>
            <a:ext cx="7408333" cy="54334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b="1" dirty="0" smtClean="0"/>
              <a:t>Прочитайте источники №1 и ответьте на вопросы:</a:t>
            </a:r>
          </a:p>
          <a:p>
            <a:pPr marL="0" indent="0">
              <a:buNone/>
            </a:pPr>
            <a:r>
              <a:rPr lang="ru-RU" dirty="0"/>
              <a:t>1. Определите ключевую проблему, которая лежит в основе научных споров о «просвещенном абсолютизме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2. Какие точки зрения существуют в исторической науке по поводу «просвещенного абсолютизма»?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3</a:t>
            </a:r>
            <a:r>
              <a:rPr lang="ru-RU" dirty="0"/>
              <a:t>. Как связаны между собой политика «просвещенного абсолютизма» и качества личности монарха?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</a:t>
            </a:r>
            <a:r>
              <a:rPr lang="ru-RU" dirty="0"/>
              <a:t>. В </a:t>
            </a:r>
            <a:r>
              <a:rPr lang="ru-RU" b="1" dirty="0"/>
              <a:t>ходе урока </a:t>
            </a:r>
            <a:r>
              <a:rPr lang="ru-RU" dirty="0"/>
              <a:t>определите, какую трактовку «просвещенного абсолютизма» вы считаете наиболее обоснованной.</a:t>
            </a:r>
          </a:p>
          <a:p>
            <a:pPr marL="0" indent="0">
              <a:buNone/>
            </a:pP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860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Путь к престолу</a:t>
            </a:r>
            <a:endParaRPr lang="ru-RU" dirty="0"/>
          </a:p>
        </p:txBody>
      </p:sp>
      <p:pic>
        <p:nvPicPr>
          <p:cNvPr id="4" name="Picture 7" descr="Антропов_Екатериана II_176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11560" y="1412776"/>
            <a:ext cx="3600400" cy="4315321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44008" y="2951947"/>
            <a:ext cx="43204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Екатерина </a:t>
            </a:r>
            <a:r>
              <a:rPr lang="en-US" sz="2000" dirty="0" smtClean="0"/>
              <a:t>II</a:t>
            </a:r>
            <a:r>
              <a:rPr lang="ru-RU" sz="2000" dirty="0" smtClean="0"/>
              <a:t> Алексеевна.</a:t>
            </a:r>
          </a:p>
          <a:p>
            <a:pPr algn="ctr"/>
            <a:r>
              <a:rPr lang="ru-RU" dirty="0" smtClean="0"/>
              <a:t>Худ. А.П. Антропов.</a:t>
            </a:r>
          </a:p>
          <a:p>
            <a:pPr algn="ctr"/>
            <a:r>
              <a:rPr lang="ru-RU" dirty="0" smtClean="0"/>
              <a:t>1762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3943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716016" y="404664"/>
            <a:ext cx="3960440" cy="604867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/>
              <a:t>Свергнув Петра </a:t>
            </a:r>
            <a:r>
              <a:rPr lang="en-US" dirty="0"/>
              <a:t>III</a:t>
            </a:r>
            <a:r>
              <a:rPr lang="ru-RU" dirty="0"/>
              <a:t>, Екатерина </a:t>
            </a:r>
            <a:br>
              <a:rPr lang="ru-RU" dirty="0"/>
            </a:br>
            <a:r>
              <a:rPr lang="ru-RU" dirty="0"/>
              <a:t>не пожелала стать регентшей </a:t>
            </a:r>
            <a:br>
              <a:rPr lang="ru-RU" dirty="0"/>
            </a:br>
            <a:r>
              <a:rPr lang="ru-RU" dirty="0"/>
              <a:t>при малолетнем сыне Павле, </a:t>
            </a:r>
            <a:br>
              <a:rPr lang="ru-RU" dirty="0"/>
            </a:br>
            <a:r>
              <a:rPr lang="ru-RU" dirty="0"/>
              <a:t>а сама взошла на престол.</a:t>
            </a:r>
          </a:p>
          <a:p>
            <a:pPr marL="0" indent="0" algn="ctr">
              <a:buNone/>
            </a:pPr>
            <a:r>
              <a:rPr lang="ru-RU" dirty="0"/>
              <a:t>Права императрицы были </a:t>
            </a:r>
            <a:br>
              <a:rPr lang="ru-RU" dirty="0"/>
            </a:br>
            <a:r>
              <a:rPr lang="ru-RU" dirty="0"/>
              <a:t>в высшей степени сомнительны:</a:t>
            </a:r>
            <a:br>
              <a:rPr lang="ru-RU" dirty="0"/>
            </a:br>
            <a:r>
              <a:rPr lang="ru-RU" dirty="0"/>
              <a:t>она не принадлежала</a:t>
            </a:r>
            <a:br>
              <a:rPr lang="ru-RU" dirty="0"/>
            </a:br>
            <a:r>
              <a:rPr lang="ru-RU" dirty="0"/>
              <a:t>к династии Романовых.</a:t>
            </a:r>
          </a:p>
          <a:p>
            <a:pPr marL="0" indent="0" algn="ctr">
              <a:buNone/>
            </a:pPr>
            <a:r>
              <a:rPr lang="ru-RU" dirty="0"/>
              <a:t>Воспользовавшись этим, видный дипломат и участник переворота </a:t>
            </a:r>
            <a:br>
              <a:rPr lang="ru-RU" dirty="0"/>
            </a:br>
            <a:r>
              <a:rPr lang="ru-RU" dirty="0"/>
              <a:t>Н.И. Панин попытался </a:t>
            </a:r>
            <a:br>
              <a:rPr lang="ru-RU" dirty="0"/>
            </a:br>
            <a:r>
              <a:rPr lang="ru-RU" dirty="0"/>
              <a:t>ограничить монаршую власть.</a:t>
            </a:r>
          </a:p>
          <a:p>
            <a:pPr marL="0" indent="0" algn="ctr">
              <a:buNone/>
            </a:pPr>
            <a:r>
              <a:rPr lang="ru-RU" dirty="0" smtClean="0"/>
              <a:t>          Панин </a:t>
            </a:r>
            <a:r>
              <a:rPr lang="ru-RU" dirty="0"/>
              <a:t>подал проект создания Императорского совета из 7–8 сановников, облеченных доверием монарха, </a:t>
            </a:r>
            <a:br>
              <a:rPr lang="ru-RU" dirty="0"/>
            </a:br>
            <a:r>
              <a:rPr lang="ru-RU" dirty="0"/>
              <a:t>который и должен был управлять страной.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7" descr="Панин Н_И_худ_Рослин 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827584" y="1340768"/>
            <a:ext cx="345638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1396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716016" y="1340768"/>
            <a:ext cx="3564384" cy="478539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Екатерина, не будучи уверена </a:t>
            </a:r>
            <a:br>
              <a:rPr lang="ru-RU" dirty="0"/>
            </a:br>
            <a:r>
              <a:rPr lang="ru-RU" dirty="0"/>
              <a:t>в поддержке дворянства и гвардии, подписала проект, но вскоре убедилась, что поддержки у Панина нет </a:t>
            </a:r>
            <a:br>
              <a:rPr lang="ru-RU" dirty="0"/>
            </a:br>
            <a:r>
              <a:rPr lang="ru-RU" dirty="0"/>
              <a:t>и «надорвала» подпись, </a:t>
            </a:r>
            <a:br>
              <a:rPr lang="ru-RU" dirty="0"/>
            </a:br>
            <a:r>
              <a:rPr lang="ru-RU" dirty="0"/>
              <a:t>отменив решение о создании Императорского совета.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Когда ранее предлагался подобный проект?</a:t>
            </a:r>
            <a:br>
              <a:rPr lang="ru-RU" sz="3200" b="1" i="1" dirty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4" name="Picture 7" descr="Торелли Стефано_Екатерина 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83568" y="1484784"/>
            <a:ext cx="3705225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6138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95936" y="1484784"/>
            <a:ext cx="4896544" cy="4641379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/>
              <a:t>Сенатская </a:t>
            </a:r>
            <a:r>
              <a:rPr lang="ru-RU" dirty="0" smtClean="0"/>
              <a:t>реформа</a:t>
            </a:r>
          </a:p>
          <a:p>
            <a:pPr marL="0" indent="0" algn="ctr">
              <a:buNone/>
            </a:pPr>
            <a:r>
              <a:rPr lang="ru-RU" dirty="0"/>
              <a:t>В 1763 г. проведена реформа Сената.</a:t>
            </a:r>
          </a:p>
          <a:p>
            <a:pPr marL="0" indent="0" algn="ctr">
              <a:buNone/>
            </a:pPr>
            <a:r>
              <a:rPr lang="ru-RU" dirty="0"/>
              <a:t>Сенат разделен на шесть департаментов</a:t>
            </a:r>
            <a:r>
              <a:rPr lang="en-US" dirty="0"/>
              <a:t> </a:t>
            </a:r>
            <a:r>
              <a:rPr lang="ru-RU" dirty="0"/>
              <a:t>во главе с обер-прокурорами, каждый из них получил четко очерченный круг полномочий.</a:t>
            </a:r>
          </a:p>
          <a:p>
            <a:pPr marL="0" indent="0" algn="ctr">
              <a:buNone/>
            </a:pPr>
            <a:r>
              <a:rPr lang="ru-RU" dirty="0"/>
              <a:t>Сенат превратился в высший исполнительный и судебный орган, ведающий текущими делами.</a:t>
            </a:r>
          </a:p>
          <a:p>
            <a:pPr marL="0" indent="0" algn="ctr">
              <a:buNone/>
            </a:pPr>
            <a:r>
              <a:rPr lang="ru-RU" dirty="0"/>
              <a:t>Особенно возросла роль </a:t>
            </a:r>
            <a:br>
              <a:rPr lang="ru-RU" dirty="0"/>
            </a:br>
            <a:r>
              <a:rPr lang="ru-RU" dirty="0"/>
              <a:t>генерал-прокурора.</a:t>
            </a:r>
          </a:p>
          <a:p>
            <a:pPr marL="0" indent="0" algn="ctr">
              <a:buNone/>
            </a:pPr>
            <a:r>
              <a:rPr lang="ru-RU" dirty="0"/>
              <a:t>Он нес личную ответственность перед императрицей, постоянно докладывал ей о принятых в Сенате решениях</a:t>
            </a:r>
            <a:r>
              <a:rPr lang="ru-RU" dirty="0" smtClean="0"/>
              <a:t>.</a:t>
            </a:r>
          </a:p>
          <a:p>
            <a:pPr marL="0" indent="0"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?Какое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значение имела сенатская реформа?</a:t>
            </a:r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52728"/>
          </a:xfrm>
        </p:spPr>
        <p:txBody>
          <a:bodyPr>
            <a:no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О чем свидетельствует столь явное сходство в развитии событий 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в 1730 и 1762 гг.?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pic>
        <p:nvPicPr>
          <p:cNvPr id="4" name="Picture 7" descr="Аргунов_Екатерина 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536" y="1412776"/>
            <a:ext cx="3672408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3567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44008" y="1484784"/>
            <a:ext cx="4248472" cy="464137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/>
              <a:t>Для разработки Уложения Екатерина </a:t>
            </a:r>
            <a:br>
              <a:rPr lang="ru-RU" dirty="0"/>
            </a:br>
            <a:r>
              <a:rPr lang="ru-RU" dirty="0"/>
              <a:t>в 1767 г. созвала Уложенную комиссию.</a:t>
            </a:r>
          </a:p>
          <a:p>
            <a:pPr marL="0" indent="0" algn="ctr">
              <a:buNone/>
            </a:pPr>
            <a:r>
              <a:rPr lang="ru-RU" dirty="0"/>
              <a:t>Предварительно она подготовила «Наказ» депутатам, над которым работала в течение 1764–1766 гг.</a:t>
            </a:r>
          </a:p>
          <a:p>
            <a:pPr marL="0" indent="0" algn="ctr">
              <a:buNone/>
            </a:pPr>
            <a:r>
              <a:rPr lang="ru-RU" dirty="0"/>
              <a:t>За основу «Наказа» был взят трактат </a:t>
            </a:r>
            <a:br>
              <a:rPr lang="ru-RU" dirty="0"/>
            </a:br>
            <a:r>
              <a:rPr lang="ru-RU" dirty="0"/>
              <a:t>Ш. Монтескье «О духе законов».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Уложенная Комиссия и «Наказ»</a:t>
            </a:r>
          </a:p>
        </p:txBody>
      </p:sp>
      <p:pic>
        <p:nvPicPr>
          <p:cNvPr id="4" name="Picture 7" descr="Дрождин П_С_Портрет Екатерины 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39552" y="1412776"/>
            <a:ext cx="360040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5453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/>
              <a:t>1.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Охарактеризуйте представления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Екатерины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 праве и законности.</a:t>
            </a:r>
          </a:p>
          <a:p>
            <a:pPr marL="0" indent="0">
              <a:buNone/>
            </a:pPr>
            <a:r>
              <a:rPr lang="ru-RU" b="1" i="1" dirty="0" smtClean="0"/>
              <a:t>2.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Объясните мысль императрицы о различиях между законами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обычаями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Соответствовали ли взгляды Екатерины на государственную власть воззрениям Монтескье?</a:t>
            </a:r>
          </a:p>
          <a:p>
            <a:pPr marL="0" indent="0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Прочитайте документ из «Наказа» Екатерины </a:t>
            </a:r>
            <a:r>
              <a:rPr lang="en-US" dirty="0" smtClean="0"/>
              <a:t>II</a:t>
            </a:r>
            <a:r>
              <a:rPr lang="ru-RU" dirty="0"/>
              <a:t> </a:t>
            </a:r>
            <a:r>
              <a:rPr lang="ru-RU" dirty="0" smtClean="0"/>
              <a:t>и ответьте на вопросы.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9494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189</TotalTime>
  <Words>360</Words>
  <Application>Microsoft Office PowerPoint</Application>
  <PresentationFormat>Экран (4:3)</PresentationFormat>
  <Paragraphs>118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Волна</vt:lpstr>
      <vt:lpstr>«Просвещенный абсолютизм» Екатерины II</vt:lpstr>
      <vt:lpstr>Слайд 2</vt:lpstr>
      <vt:lpstr>Слайд 3</vt:lpstr>
      <vt:lpstr>Путь к престолу</vt:lpstr>
      <vt:lpstr>Слайд 5</vt:lpstr>
      <vt:lpstr>Когда ранее предлагался подобный проект? </vt:lpstr>
      <vt:lpstr>О чем свидетельствует столь явное сходство в развитии событий  в 1730 и 1762 гг.? </vt:lpstr>
      <vt:lpstr>Уложенная Комиссия и «Наказ»</vt:lpstr>
      <vt:lpstr>Прочитайте документ из «Наказа» Екатерины II и ответьте на вопросы.</vt:lpstr>
      <vt:lpstr>Уложенная комиссия</vt:lpstr>
      <vt:lpstr>Уложенная комиссия</vt:lpstr>
      <vt:lpstr>Слайд 12</vt:lpstr>
      <vt:lpstr>Слайд 13</vt:lpstr>
      <vt:lpstr>Слайд 14</vt:lpstr>
      <vt:lpstr>Слайд 15</vt:lpstr>
      <vt:lpstr>Губернская реформа</vt:lpstr>
      <vt:lpstr>Слайд 17</vt:lpstr>
      <vt:lpstr>Губернская реформа</vt:lpstr>
      <vt:lpstr>Губернская реформа</vt:lpstr>
      <vt:lpstr>Подводим итоги</vt:lpstr>
      <vt:lpstr>Домашнее задание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«Просвещенный абсолютизм» Екатерины II</dc:title>
  <dc:creator>user- vip</dc:creator>
  <cp:lastModifiedBy>User</cp:lastModifiedBy>
  <cp:revision>17</cp:revision>
  <dcterms:created xsi:type="dcterms:W3CDTF">2018-02-24T14:20:36Z</dcterms:created>
  <dcterms:modified xsi:type="dcterms:W3CDTF">2023-01-19T03:57:56Z</dcterms:modified>
</cp:coreProperties>
</file>