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1400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58446" y="332656"/>
            <a:ext cx="6400800" cy="1752600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УМК «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Starlight 10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»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 Module 3 Travel time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988840"/>
            <a:ext cx="7772400" cy="1470025"/>
          </a:xfrm>
        </p:spPr>
        <p:txBody>
          <a:bodyPr/>
          <a:lstStyle/>
          <a:p>
            <a:r>
              <a:rPr lang="en-US" sz="4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World Heritage Sites</a:t>
            </a:r>
            <a:endParaRPr lang="ru-RU" sz="48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64155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What is the sound?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050" y="2217420"/>
            <a:ext cx="6819900" cy="2880360"/>
          </a:xfrm>
        </p:spPr>
      </p:pic>
    </p:spTree>
    <p:extLst>
      <p:ext uri="{BB962C8B-B14F-4D97-AF65-F5344CB8AC3E}">
        <p14:creationId xmlns:p14="http://schemas.microsoft.com/office/powerpoint/2010/main" val="29544754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The tongue twister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ln>
            <a:noFill/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The g</a:t>
            </a:r>
            <a:r>
              <a:rPr lang="en-US" sz="4400" b="1" dirty="0">
                <a:solidFill>
                  <a:srgbClr val="00B050"/>
                </a:solidFill>
                <a:latin typeface="Bookman Old Style" pitchFamily="18" charset="0"/>
              </a:rPr>
              <a:t>r</a:t>
            </a:r>
            <a:r>
              <a:rPr 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eat G</a:t>
            </a:r>
            <a:r>
              <a:rPr lang="en-US" sz="4400" b="1" dirty="0">
                <a:solidFill>
                  <a:srgbClr val="00B050"/>
                </a:solidFill>
                <a:latin typeface="Bookman Old Style" pitchFamily="18" charset="0"/>
              </a:rPr>
              <a:t>r</a:t>
            </a:r>
            <a:r>
              <a:rPr 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eek g</a:t>
            </a:r>
            <a:r>
              <a:rPr lang="en-US" sz="4400" b="1" dirty="0">
                <a:solidFill>
                  <a:srgbClr val="00B050"/>
                </a:solidFill>
                <a:latin typeface="Bookman Old Style" pitchFamily="18" charset="0"/>
              </a:rPr>
              <a:t>r</a:t>
            </a:r>
            <a:r>
              <a:rPr 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ape g</a:t>
            </a:r>
            <a:r>
              <a:rPr lang="en-US" sz="4400" b="1" dirty="0">
                <a:solidFill>
                  <a:srgbClr val="00B050"/>
                </a:solidFill>
                <a:latin typeface="Bookman Old Style" pitchFamily="18" charset="0"/>
              </a:rPr>
              <a:t>r</a:t>
            </a:r>
            <a:r>
              <a:rPr 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owers g</a:t>
            </a:r>
            <a:r>
              <a:rPr lang="en-US" sz="4400" b="1" dirty="0">
                <a:solidFill>
                  <a:srgbClr val="00B050"/>
                </a:solidFill>
                <a:latin typeface="Bookman Old Style" pitchFamily="18" charset="0"/>
              </a:rPr>
              <a:t>r</a:t>
            </a:r>
            <a:r>
              <a:rPr 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ow g</a:t>
            </a:r>
            <a:r>
              <a:rPr lang="en-US" sz="4400" b="1" dirty="0">
                <a:solidFill>
                  <a:srgbClr val="00B050"/>
                </a:solidFill>
                <a:latin typeface="Bookman Old Style" pitchFamily="18" charset="0"/>
              </a:rPr>
              <a:t>r</a:t>
            </a:r>
            <a:r>
              <a:rPr 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eat G</a:t>
            </a:r>
            <a:r>
              <a:rPr lang="en-US" sz="4400" b="1" dirty="0">
                <a:solidFill>
                  <a:srgbClr val="00B050"/>
                </a:solidFill>
                <a:latin typeface="Bookman Old Style" pitchFamily="18" charset="0"/>
              </a:rPr>
              <a:t>r</a:t>
            </a:r>
            <a:r>
              <a:rPr 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eek g</a:t>
            </a:r>
            <a:r>
              <a:rPr lang="en-US" sz="4400" b="1" dirty="0">
                <a:solidFill>
                  <a:srgbClr val="00B050"/>
                </a:solidFill>
                <a:latin typeface="Bookman Old Style" pitchFamily="18" charset="0"/>
              </a:rPr>
              <a:t>r</a:t>
            </a:r>
            <a:r>
              <a:rPr 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apes.</a:t>
            </a:r>
            <a:endParaRPr lang="ru-RU" sz="4400" b="1" dirty="0">
              <a:solidFill>
                <a:schemeClr val="tx1">
                  <a:lumMod val="95000"/>
                  <a:lumOff val="5000"/>
                </a:schemeClr>
              </a:solidFill>
              <a:latin typeface="Bookman Old Style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683568" y="2060848"/>
            <a:ext cx="0" cy="144016"/>
          </a:xfrm>
          <a:prstGeom prst="line">
            <a:avLst/>
          </a:prstGeom>
          <a:ln w="254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901150" y="1758185"/>
            <a:ext cx="0" cy="144016"/>
          </a:xfrm>
          <a:prstGeom prst="line">
            <a:avLst/>
          </a:prstGeom>
          <a:ln w="254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707904" y="1741062"/>
            <a:ext cx="0" cy="144016"/>
          </a:xfrm>
          <a:prstGeom prst="line">
            <a:avLst/>
          </a:prstGeom>
          <a:ln w="254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5652120" y="1741062"/>
            <a:ext cx="0" cy="144016"/>
          </a:xfrm>
          <a:prstGeom prst="line">
            <a:avLst/>
          </a:prstGeom>
          <a:ln w="254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465628" y="2852936"/>
            <a:ext cx="216024" cy="1440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131840" y="2492476"/>
            <a:ext cx="0" cy="144016"/>
          </a:xfrm>
          <a:prstGeom prst="line">
            <a:avLst/>
          </a:prstGeom>
          <a:ln w="254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716016" y="2492476"/>
            <a:ext cx="0" cy="144016"/>
          </a:xfrm>
          <a:prstGeom prst="line">
            <a:avLst/>
          </a:prstGeom>
          <a:ln w="254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444208" y="2429759"/>
            <a:ext cx="0" cy="144016"/>
          </a:xfrm>
          <a:prstGeom prst="line">
            <a:avLst/>
          </a:prstGeom>
          <a:ln w="254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50733" y="3068960"/>
            <a:ext cx="180020" cy="21602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8521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2529.MP4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3528" y="950630"/>
            <a:ext cx="8460432" cy="49242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32919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548680"/>
            <a:ext cx="7850832" cy="516632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000" b="1" i="1" dirty="0">
                <a:solidFill>
                  <a:srgbClr val="002060"/>
                </a:solidFill>
                <a:latin typeface="Bookman Old Style" pitchFamily="18" charset="0"/>
              </a:rPr>
              <a:t>ЛСС</a:t>
            </a:r>
            <a:r>
              <a:rPr lang="en-US" sz="3000" b="1" i="1" dirty="0">
                <a:solidFill>
                  <a:srgbClr val="002060"/>
                </a:solidFill>
                <a:latin typeface="Bookman Old Style" pitchFamily="18" charset="0"/>
              </a:rPr>
              <a:t>:</a:t>
            </a:r>
            <a:endParaRPr lang="ru-RU" sz="3000" b="1" i="1" dirty="0">
              <a:solidFill>
                <a:srgbClr val="002060"/>
              </a:solidFill>
              <a:latin typeface="Bookman Old Style" pitchFamily="18" charset="0"/>
            </a:endParaRPr>
          </a:p>
          <a:p>
            <a:r>
              <a:rPr lang="en-US" sz="2400" b="1" dirty="0">
                <a:solidFill>
                  <a:srgbClr val="002060"/>
                </a:solidFill>
                <a:latin typeface="Bookman Old Style" pitchFamily="18" charset="0"/>
              </a:rPr>
              <a:t>In my personally view/opinion… because</a:t>
            </a:r>
            <a:endParaRPr lang="ru-RU" sz="2400" b="1" dirty="0">
              <a:solidFill>
                <a:srgbClr val="002060"/>
              </a:solidFill>
              <a:latin typeface="Bookman Old Style" pitchFamily="18" charset="0"/>
            </a:endParaRPr>
          </a:p>
          <a:p>
            <a:r>
              <a:rPr lang="en-US" sz="2400" b="1" dirty="0">
                <a:solidFill>
                  <a:srgbClr val="002060"/>
                </a:solidFill>
                <a:latin typeface="Bookman Old Style" pitchFamily="18" charset="0"/>
              </a:rPr>
              <a:t>The most important is…</a:t>
            </a:r>
            <a:endParaRPr lang="ru-RU" sz="2400" b="1" dirty="0">
              <a:solidFill>
                <a:srgbClr val="002060"/>
              </a:solidFill>
              <a:latin typeface="Bookman Old Style" pitchFamily="18" charset="0"/>
            </a:endParaRPr>
          </a:p>
          <a:p>
            <a:r>
              <a:rPr lang="en-US" sz="2400" b="1" dirty="0">
                <a:solidFill>
                  <a:srgbClr val="002060"/>
                </a:solidFill>
                <a:latin typeface="Bookman Old Style" pitchFamily="18" charset="0"/>
              </a:rPr>
              <a:t>To start with I’d like to point out/ First of all…</a:t>
            </a:r>
            <a:endParaRPr lang="ru-RU" sz="2400" b="1" dirty="0">
              <a:solidFill>
                <a:srgbClr val="002060"/>
              </a:solidFill>
              <a:latin typeface="Bookman Old Style" pitchFamily="18" charset="0"/>
            </a:endParaRPr>
          </a:p>
          <a:p>
            <a:r>
              <a:rPr lang="en-US" sz="2400" b="1" dirty="0">
                <a:solidFill>
                  <a:srgbClr val="002060"/>
                </a:solidFill>
                <a:latin typeface="Bookman Old Style" pitchFamily="18" charset="0"/>
              </a:rPr>
              <a:t>It’s a fact that…</a:t>
            </a:r>
            <a:endParaRPr lang="ru-RU" sz="2400" b="1" dirty="0">
              <a:solidFill>
                <a:srgbClr val="002060"/>
              </a:solidFill>
              <a:latin typeface="Bookman Old Style" pitchFamily="18" charset="0"/>
            </a:endParaRPr>
          </a:p>
          <a:p>
            <a:r>
              <a:rPr lang="en-US" sz="2400" b="1" dirty="0">
                <a:solidFill>
                  <a:srgbClr val="002060"/>
                </a:solidFill>
                <a:latin typeface="Bookman Old Style" pitchFamily="18" charset="0"/>
              </a:rPr>
              <a:t>Nobody can deny that…</a:t>
            </a:r>
            <a:endParaRPr lang="ru-RU" sz="2400" b="1" dirty="0">
              <a:solidFill>
                <a:srgbClr val="002060"/>
              </a:solidFill>
              <a:latin typeface="Bookman Old Style" pitchFamily="18" charset="0"/>
            </a:endParaRPr>
          </a:p>
          <a:p>
            <a:r>
              <a:rPr lang="en-US" sz="2400" b="1" dirty="0">
                <a:solidFill>
                  <a:srgbClr val="002060"/>
                </a:solidFill>
                <a:latin typeface="Bookman Old Style" pitchFamily="18" charset="0"/>
              </a:rPr>
              <a:t>However/Nevertheless… </a:t>
            </a:r>
            <a:endParaRPr lang="ru-RU" sz="2400" b="1" dirty="0">
              <a:solidFill>
                <a:srgbClr val="002060"/>
              </a:solidFill>
              <a:latin typeface="Bookman Old Style" pitchFamily="18" charset="0"/>
            </a:endParaRPr>
          </a:p>
          <a:p>
            <a:r>
              <a:rPr lang="en-US" sz="2400" b="1" dirty="0">
                <a:solidFill>
                  <a:srgbClr val="002060"/>
                </a:solidFill>
                <a:latin typeface="Bookman Old Style" pitchFamily="18" charset="0"/>
              </a:rPr>
              <a:t>In the other hand…, whereas on the other hand…</a:t>
            </a:r>
            <a:endParaRPr lang="ru-RU" sz="2400" b="1" dirty="0">
              <a:solidFill>
                <a:srgbClr val="002060"/>
              </a:solidFill>
              <a:latin typeface="Bookman Old Style" pitchFamily="18" charset="0"/>
            </a:endParaRPr>
          </a:p>
          <a:p>
            <a:r>
              <a:rPr lang="en-US" sz="2400" b="1" dirty="0">
                <a:solidFill>
                  <a:srgbClr val="002060"/>
                </a:solidFill>
                <a:latin typeface="Bookman Old Style" pitchFamily="18" charset="0"/>
              </a:rPr>
              <a:t>The point I’m trying to make is…</a:t>
            </a:r>
            <a:endParaRPr lang="ru-RU" sz="2400" b="1" dirty="0">
              <a:solidFill>
                <a:srgbClr val="002060"/>
              </a:solidFill>
              <a:latin typeface="Bookman Old Style" pitchFamily="18" charset="0"/>
            </a:endParaRPr>
          </a:p>
          <a:p>
            <a:r>
              <a:rPr lang="en-US" sz="2400" b="1" dirty="0">
                <a:solidFill>
                  <a:srgbClr val="002060"/>
                </a:solidFill>
                <a:latin typeface="Bookman Old Style" pitchFamily="18" charset="0"/>
              </a:rPr>
              <a:t>That’s why…</a:t>
            </a:r>
            <a:endParaRPr lang="ru-RU" sz="2400" b="1" dirty="0">
              <a:solidFill>
                <a:srgbClr val="002060"/>
              </a:solidFill>
              <a:latin typeface="Bookman Old Style" pitchFamily="18" charset="0"/>
            </a:endParaRPr>
          </a:p>
          <a:p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0751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u="sng" dirty="0">
                <a:solidFill>
                  <a:srgbClr val="002060"/>
                </a:solidFill>
                <a:latin typeface="Bookman Old Style" pitchFamily="18" charset="0"/>
              </a:rPr>
              <a:t>Homework:</a:t>
            </a:r>
            <a:r>
              <a:rPr lang="en-US" sz="3200" b="1" dirty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You should research a World Heritage Site building and importance as historic building and make a dialogue with your partner. 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3149504"/>
      </p:ext>
    </p:extLst>
  </p:cSld>
  <p:clrMapOvr>
    <a:masterClrMapping/>
  </p:clrMapOvr>
</p:sld>
</file>

<file path=ppt/theme/theme1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177</TotalTime>
  <Words>117</Words>
  <Application>Microsoft Office PowerPoint</Application>
  <PresentationFormat>Экран (4:3)</PresentationFormat>
  <Paragraphs>16</Paragraphs>
  <Slides>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3" baseType="lpstr">
      <vt:lpstr>Algerian</vt:lpstr>
      <vt:lpstr>Arial</vt:lpstr>
      <vt:lpstr>Arial Black</vt:lpstr>
      <vt:lpstr>Arial Narrow</vt:lpstr>
      <vt:lpstr>Bookman Old Style</vt:lpstr>
      <vt:lpstr>Times New Roman</vt:lpstr>
      <vt:lpstr>Горизонт</vt:lpstr>
      <vt:lpstr>World Heritage Sites</vt:lpstr>
      <vt:lpstr>What is the sound?</vt:lpstr>
      <vt:lpstr>The tongue twister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World Heritage Sites</dc:title>
  <dc:creator>Пользователь</dc:creator>
  <cp:lastModifiedBy>Раджана Бадмаева</cp:lastModifiedBy>
  <cp:revision>8</cp:revision>
  <dcterms:created xsi:type="dcterms:W3CDTF">2023-01-18T09:51:22Z</dcterms:created>
  <dcterms:modified xsi:type="dcterms:W3CDTF">2023-01-19T04:09:35Z</dcterms:modified>
</cp:coreProperties>
</file>