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</p:sldMasterIdLst>
  <p:notesMasterIdLst>
    <p:notesMasterId r:id="rId22"/>
  </p:notesMasterIdLst>
  <p:sldIdLst>
    <p:sldId id="315" r:id="rId3"/>
    <p:sldId id="316" r:id="rId4"/>
    <p:sldId id="257" r:id="rId5"/>
    <p:sldId id="317" r:id="rId6"/>
    <p:sldId id="318" r:id="rId7"/>
    <p:sldId id="319" r:id="rId8"/>
    <p:sldId id="320" r:id="rId9"/>
    <p:sldId id="298" r:id="rId10"/>
    <p:sldId id="302" r:id="rId11"/>
    <p:sldId id="299" r:id="rId12"/>
    <p:sldId id="321" r:id="rId13"/>
    <p:sldId id="327" r:id="rId14"/>
    <p:sldId id="328" r:id="rId15"/>
    <p:sldId id="329" r:id="rId16"/>
    <p:sldId id="330" r:id="rId17"/>
    <p:sldId id="331" r:id="rId18"/>
    <p:sldId id="322" r:id="rId19"/>
    <p:sldId id="313" r:id="rId20"/>
    <p:sldId id="31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:p15="http://schemas.microsoft.com/office/powerpoint/2012/main" xmlns="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DA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A01C4-936A-4433-AB99-BF19998CFAB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A0982-C6A3-4AE0-86C1-C5D900831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0500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A0982-C6A3-4AE0-86C1-C5D90083160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295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773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3474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24485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346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98124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4110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2958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1158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0313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279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1717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0583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8713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srgbClr val="696464"/>
                </a:solidFill>
              </a:rPr>
              <a:pPr/>
              <a:t>1/19/2023</a:t>
            </a:fld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906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7016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023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177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7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366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2727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283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308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7A371FE-F7EF-43F7-9B02-84353C5A7330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BC860D4-8CB3-44A3-B69C-AE9C4B26A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277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308892" y="0"/>
            <a:ext cx="2883108" cy="6858000"/>
          </a:xfrm>
          <a:prstGeom prst="rect">
            <a:avLst/>
          </a:prstGeom>
          <a:gradFill>
            <a:gsLst>
              <a:gs pos="100000">
                <a:schemeClr val="tx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zapov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338872" cy="6858000"/>
          </a:xfrm>
          <a:prstGeom prst="rect">
            <a:avLst/>
          </a:prstGeom>
        </p:spPr>
      </p:pic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520722" y="329784"/>
            <a:ext cx="5381468" cy="6086006"/>
          </a:xfrm>
          <a:prstGeom prst="round2Diag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1002">
            <a:schemeClr val="dk2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100" b="1" i="1" dirty="0" smtClean="0">
                <a:solidFill>
                  <a:schemeClr val="bg1"/>
                </a:solidFill>
                <a:latin typeface="Georgia" pitchFamily="18" charset="0"/>
              </a:rPr>
              <a:t>Старик открыл внуку одну жизненную истину: </a:t>
            </a:r>
          </a:p>
          <a:p>
            <a:pPr algn="ctr">
              <a:buNone/>
            </a:pPr>
            <a:r>
              <a:rPr lang="ru-RU" sz="2100" b="1" i="1" dirty="0" smtClean="0">
                <a:solidFill>
                  <a:schemeClr val="bg1"/>
                </a:solidFill>
                <a:latin typeface="Georgia" pitchFamily="18" charset="0"/>
              </a:rPr>
              <a:t>в каждом человеке идет борьба, очень похожая на борьбу двух волков. </a:t>
            </a:r>
          </a:p>
          <a:p>
            <a:pPr algn="ctr">
              <a:buNone/>
            </a:pPr>
            <a:r>
              <a:rPr lang="ru-RU" sz="2100" b="1" i="1" dirty="0" smtClean="0">
                <a:solidFill>
                  <a:schemeClr val="bg1"/>
                </a:solidFill>
                <a:latin typeface="Georgia" pitchFamily="18" charset="0"/>
              </a:rPr>
              <a:t>Один волк представляет зло (зависть, ревность, сожаление, эгоизм, ложь), а другой – добро (мир, любовь, верность, надежда, истина).</a:t>
            </a:r>
          </a:p>
          <a:p>
            <a:pPr algn="ctr">
              <a:buNone/>
            </a:pPr>
            <a:r>
              <a:rPr lang="ru-RU" sz="2100" b="1" i="1" dirty="0" smtClean="0">
                <a:solidFill>
                  <a:schemeClr val="bg1"/>
                </a:solidFill>
                <a:latin typeface="Georgia" pitchFamily="18" charset="0"/>
              </a:rPr>
              <a:t>Внук задумался, а потом спросил:</a:t>
            </a:r>
          </a:p>
          <a:p>
            <a:pPr algn="ctr">
              <a:buFontTx/>
              <a:buChar char="-"/>
            </a:pPr>
            <a:r>
              <a:rPr lang="ru-RU" sz="2100" b="1" i="1" dirty="0" smtClean="0">
                <a:solidFill>
                  <a:schemeClr val="bg1"/>
                </a:solidFill>
                <a:latin typeface="Georgia" pitchFamily="18" charset="0"/>
              </a:rPr>
              <a:t>А какой волк в конце побеждает?</a:t>
            </a:r>
          </a:p>
          <a:p>
            <a:pPr algn="ctr">
              <a:buNone/>
            </a:pPr>
            <a:r>
              <a:rPr lang="ru-RU" sz="2100" b="1" i="1" dirty="0" smtClean="0">
                <a:solidFill>
                  <a:schemeClr val="bg1"/>
                </a:solidFill>
                <a:latin typeface="Georgia" pitchFamily="18" charset="0"/>
              </a:rPr>
              <a:t>Старик улыбнулся и ответил:</a:t>
            </a:r>
          </a:p>
          <a:p>
            <a:pPr algn="ctr">
              <a:buNone/>
            </a:pPr>
            <a:r>
              <a:rPr lang="ru-RU" sz="2100" b="1" i="1" dirty="0" smtClean="0">
                <a:solidFill>
                  <a:schemeClr val="bg1"/>
                </a:solidFill>
                <a:latin typeface="Georgia" pitchFamily="18" charset="0"/>
              </a:rPr>
              <a:t>-Всегда побеждает тот волк, которого ты кормишь.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549" y="241683"/>
            <a:ext cx="11727542" cy="6371771"/>
          </a:xfrm>
          <a:prstGeom prst="rect">
            <a:avLst/>
          </a:prstGeom>
        </p:spPr>
      </p:pic>
      <p:sp>
        <p:nvSpPr>
          <p:cNvPr id="16" name="Стрелка вниз 15"/>
          <p:cNvSpPr/>
          <p:nvPr/>
        </p:nvSpPr>
        <p:spPr>
          <a:xfrm>
            <a:off x="9669014" y="1841092"/>
            <a:ext cx="537029" cy="59840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827487" y="1826103"/>
            <a:ext cx="537029" cy="59840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2180833" y="1786469"/>
            <a:ext cx="537029" cy="59840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одним скругленным углом 19"/>
          <p:cNvSpPr/>
          <p:nvPr/>
        </p:nvSpPr>
        <p:spPr>
          <a:xfrm>
            <a:off x="1334125" y="599607"/>
            <a:ext cx="9818558" cy="1229193"/>
          </a:xfrm>
          <a:prstGeom prst="round1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93889" y="667657"/>
            <a:ext cx="9203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Georgia" pitchFamily="18" charset="0"/>
                <a:cs typeface="Times New Roman" panose="02020603050405020304" pitchFamily="18" charset="0"/>
              </a:rPr>
              <a:t>Социальные нормы могут подразделяться на: </a:t>
            </a:r>
            <a:endParaRPr lang="ru-RU" sz="3200" b="1" i="1" dirty="0">
              <a:solidFill>
                <a:schemeClr val="bg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9608" y="2483397"/>
            <a:ext cx="3094200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ДОЗВОЛЕНИЕ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4636" y="3594535"/>
            <a:ext cx="3162924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(что можно делать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255421" y="2494694"/>
            <a:ext cx="3374571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ПРЕДПИСАНИЕ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409483" y="2479704"/>
            <a:ext cx="3210632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ЗАПРЕТ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7114" y="3559554"/>
            <a:ext cx="3472840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(что нужно делать)</a:t>
            </a:r>
          </a:p>
          <a:p>
            <a:pPr algn="ctr"/>
            <a:endParaRPr lang="ru-RU" sz="2400" b="1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8926" y="3564553"/>
            <a:ext cx="3313422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(что нельзя делать)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5462" y="4933879"/>
            <a:ext cx="3494491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Устанавливает какое поведение  обязательно</a:t>
            </a:r>
            <a:endParaRPr lang="ru-RU" sz="2400" b="1" dirty="0"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8345" y="4966819"/>
            <a:ext cx="3189215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Устанавливает какое поведение  желательно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63917" y="4921849"/>
            <a:ext cx="3223480" cy="120032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Устанавливает какое поведение 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не допустимо</a:t>
            </a:r>
            <a:endParaRPr lang="ru-RU" sz="24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22" name="Прямая со стрелкой 21"/>
          <p:cNvCxnSpPr>
            <a:stCxn id="6" idx="2"/>
            <a:endCxn id="7" idx="0"/>
          </p:cNvCxnSpPr>
          <p:nvPr/>
        </p:nvCxnSpPr>
        <p:spPr>
          <a:xfrm flipH="1">
            <a:off x="2136098" y="2945062"/>
            <a:ext cx="10610" cy="6494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8" idx="0"/>
          </p:cNvCxnSpPr>
          <p:nvPr/>
        </p:nvCxnSpPr>
        <p:spPr>
          <a:xfrm>
            <a:off x="2119226" y="4431586"/>
            <a:ext cx="3727" cy="5352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989187" y="2965048"/>
            <a:ext cx="3727" cy="5352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974196" y="4404104"/>
            <a:ext cx="3727" cy="5352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9949089" y="2952556"/>
            <a:ext cx="3727" cy="5352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9949089" y="4436583"/>
            <a:ext cx="3727" cy="5352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538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3" grpId="0" animBg="1"/>
      <p:bldP spid="15" grpId="0" animBg="1"/>
      <p:bldP spid="5" grpId="0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7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13413" y="2057402"/>
          <a:ext cx="11044002" cy="4033195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681334"/>
                <a:gridCol w="3681334"/>
                <a:gridCol w="3681334"/>
              </a:tblGrid>
              <a:tr h="4586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Georgia" pitchFamily="18" charset="0"/>
                        </a:rPr>
                        <a:t>Вид социальной</a:t>
                      </a:r>
                      <a:r>
                        <a:rPr lang="ru-RU" sz="2400" baseline="0" dirty="0" smtClean="0">
                          <a:latin typeface="Georgia" pitchFamily="18" charset="0"/>
                        </a:rPr>
                        <a:t> нормы</a:t>
                      </a:r>
                      <a:endParaRPr lang="ru-RU" sz="2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400" baseline="0" dirty="0" smtClean="0">
                          <a:latin typeface="Georgia" pitchFamily="18" charset="0"/>
                        </a:rPr>
                        <a:t> нормы</a:t>
                      </a:r>
                      <a:endParaRPr lang="ru-RU" sz="2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Georgia" pitchFamily="18" charset="0"/>
                        </a:rPr>
                        <a:t>Пример</a:t>
                      </a:r>
                      <a:endParaRPr lang="ru-RU" sz="24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586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6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6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6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6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6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6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49705" y="449705"/>
            <a:ext cx="11197652" cy="1139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Заполните таблицу: 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«Виды социальных норм»</a:t>
            </a:r>
            <a:endParaRPr lang="ru-RU" sz="32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9" name="Рисунок 8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86524" y="3672590"/>
            <a:ext cx="1495597" cy="31854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9744" y="1334125"/>
          <a:ext cx="11392527" cy="121420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58584"/>
                <a:gridCol w="5651292"/>
                <a:gridCol w="3582651"/>
              </a:tblGrid>
              <a:tr h="46469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Вид 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Пример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749508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Правовые 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Устанавливаются государством и содержаться в законах, указах, постановлениях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«Запрещается пропаганда расового превосходства»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49705" y="449705"/>
            <a:ext cx="11197652" cy="6145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«Виды социальных норм»</a:t>
            </a:r>
            <a:endParaRPr lang="ru-RU" sz="32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9744" y="1334125"/>
          <a:ext cx="11392527" cy="208288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58584"/>
                <a:gridCol w="5651292"/>
                <a:gridCol w="3582651"/>
              </a:tblGrid>
              <a:tr h="46469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Вид 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Пример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749508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Правовые 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Устанавливаются государством и содержаться в законах, указах, постановлениях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«Запрещается пропаганда расового превосходства»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Моральные (этические)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Опираются на представления общества о добре и зле, любви,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долге и справедливости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Поступай с другими так, как хотел бы, чтобы поступали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с тобой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49705" y="449705"/>
            <a:ext cx="11197652" cy="6145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«Виды социальных норм»</a:t>
            </a:r>
            <a:endParaRPr lang="ru-RU" sz="32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9744" y="1334125"/>
          <a:ext cx="11392527" cy="269248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58584"/>
                <a:gridCol w="5651292"/>
                <a:gridCol w="3582651"/>
              </a:tblGrid>
              <a:tr h="46469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Вид 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Пример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749508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Правовые 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Устанавливаются государством и содержаться в законах, указах, постановлениях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«Запрещается пропаганда расового превосходства»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Моральные (этические)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Опираются на представления общества о добре и зле, любви,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долге и справедливости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Поступай с другими так, как хотел бы, чтобы поступали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с тобой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Религиозные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Связаны с верованиями людей и регулируют различные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стороны жизни верующих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Не убий, не укради.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49705" y="449705"/>
            <a:ext cx="11197652" cy="6145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«Виды социальных норм»</a:t>
            </a:r>
            <a:endParaRPr lang="ru-RU" sz="32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9744" y="1334125"/>
          <a:ext cx="11392527" cy="403569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58584"/>
                <a:gridCol w="5651292"/>
                <a:gridCol w="3582651"/>
              </a:tblGrid>
              <a:tr h="46469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Вид 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Пример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749508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Правовые 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Устанавливаются государством и содержаться в законах, указах, постановлениях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«Запрещается пропаганда расового превосходства»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Моральные (этические)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Опираются на представления общества о добре и зле, любви,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долге и справедливости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Поступай с другими так, как хотел бы, чтобы поступали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с тобой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Религиозные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Связаны с верованиями людей и регулируют различные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стороны жизни верующих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Не убий, не укради.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Этикета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Правила поведения людей в обществе и т.д.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Помоги маленькому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Эстетические 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Отражают представления общества о красоте, прекрасном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и безобразном.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Система идеальных пропорций человеческого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тела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49705" y="449705"/>
            <a:ext cx="11197652" cy="6145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«Виды социальных норм»</a:t>
            </a:r>
            <a:endParaRPr lang="ru-RU" sz="32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9744" y="1334125"/>
          <a:ext cx="11392527" cy="464529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58584"/>
                <a:gridCol w="5651292"/>
                <a:gridCol w="3582651"/>
              </a:tblGrid>
              <a:tr h="46469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Вид 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Пример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749508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Правовые 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Устанавливаются государством и содержаться в законах, указах, постановлениях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«Запрещается пропаганда расового превосходства»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Моральные (этические)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Опираются на представления общества о добре и зле, любви,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долге и справедливости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Поступай с другими так, как хотел бы, чтобы поступали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с тобой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Религиозные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Связаны с верованиями людей и регулируют различные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стороны жизни верующих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Не убий, не укради.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Этикета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Правила поведения людей в обществе и т.д.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Помоги маленькому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Эстетические 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Отражают представления общества о красоте, прекрасном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и безобразном.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Система идеальных пропорций человеческого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тела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Экономические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Регулируют хозяйственную деятельность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людей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Промышленные стандарты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49705" y="449705"/>
            <a:ext cx="11197652" cy="6145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«Виды социальных норм»</a:t>
            </a:r>
            <a:endParaRPr lang="ru-RU" sz="32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nsittingonbooks_5dcf00fdc7cf4.jpg"/>
          <p:cNvPicPr>
            <a:picLocks noChangeAspect="1"/>
          </p:cNvPicPr>
          <p:nvPr/>
        </p:nvPicPr>
        <p:blipFill>
          <a:blip r:embed="rId2" cstate="print"/>
          <a:srcRect l="32573" r="23657"/>
          <a:stretch>
            <a:fillRect/>
          </a:stretch>
        </p:blipFill>
        <p:spPr>
          <a:xfrm>
            <a:off x="11560859" y="5936104"/>
            <a:ext cx="371311" cy="636507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9744" y="1334125"/>
          <a:ext cx="11392527" cy="525489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58584"/>
                <a:gridCol w="5651292"/>
                <a:gridCol w="3582651"/>
              </a:tblGrid>
              <a:tr h="46469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Вид 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Характеристика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 нормы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Пример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749508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Правовые 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Устанавливаются государством и содержаться в законах, указах, постановлениях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«Запрещается пропаганда расового превосходства»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Моральные (этические)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Опираются на представления общества о добре и зле, любви,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долге и справедливости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Поступай с другими так, как хотел бы, чтобы поступали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с тобой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Религиозные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Связаны с верованиями людей и регулируют различные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стороны жизни верующих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Не убий, не укради.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Этикета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Правила поведения людей в обществе и т.д.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Помоги маленькому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Эстетические 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Отражают представления общества о красоте, прекрасном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и безобразном.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Система идеальных пропорций человеческого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тела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Экономические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Регулируют хозяйственную деятельность</a:t>
                      </a:r>
                      <a:r>
                        <a:rPr lang="ru-RU" sz="1700" b="1" baseline="0" dirty="0" smtClean="0">
                          <a:latin typeface="Georgia" pitchFamily="18" charset="0"/>
                        </a:rPr>
                        <a:t> людей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Промышленные стандарты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474536"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Политические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Осуществление политической власти, взаимодействие с государством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latin typeface="Georgia" pitchFamily="18" charset="0"/>
                        </a:rPr>
                        <a:t>Президент является главой государства. Ст.18</a:t>
                      </a:r>
                      <a:endParaRPr lang="ru-RU" sz="1700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49705" y="449705"/>
            <a:ext cx="11197652" cy="6145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</a:rPr>
              <a:t>«Виды социальных норм»</a:t>
            </a:r>
            <a:endParaRPr lang="ru-RU" sz="32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229" y="232228"/>
            <a:ext cx="11727542" cy="6371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09469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Отклоняющееся поведение</a:t>
            </a:r>
            <a:endParaRPr lang="ru-RU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7744" y="801858"/>
            <a:ext cx="9872871" cy="4647028"/>
          </a:xfrm>
        </p:spPr>
        <p:txBody>
          <a:bodyPr>
            <a:normAutofit/>
          </a:bodyPr>
          <a:lstStyle/>
          <a:p>
            <a:pPr marL="502920" indent="-457200" algn="ctr">
              <a:buClrTx/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Это сознательное или бессознательное нарушение предписанных норм.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1026" name="Picture 2" descr="ÐÑÐºÐ»Ð¾Ð½ÑÑÑÐµÐµÑÑ Ð¿Ð¾Ð²ÐµÐ´ÐµÐ½Ð¸Ðµ"/>
          <p:cNvPicPr>
            <a:picLocks noChangeAspect="1" noChangeArrowheads="1"/>
          </p:cNvPicPr>
          <p:nvPr/>
        </p:nvPicPr>
        <p:blipFill>
          <a:blip r:embed="rId3" cstate="print"/>
          <a:srcRect t="22345"/>
          <a:stretch>
            <a:fillRect/>
          </a:stretch>
        </p:blipFill>
        <p:spPr bwMode="auto">
          <a:xfrm>
            <a:off x="524655" y="1688123"/>
            <a:ext cx="11287593" cy="4726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-86524" y="3672590"/>
            <a:ext cx="1495597" cy="31854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614595" y="3132945"/>
            <a:ext cx="5321509" cy="3207894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381000"/>
            <a:ext cx="8229600" cy="2565400"/>
          </a:xfrm>
        </p:spPr>
      </p:pic>
      <p:pic>
        <p:nvPicPr>
          <p:cNvPr id="6" name="Рисунок 5" descr="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4087" y="2806057"/>
            <a:ext cx="5073133" cy="37031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4872" y="3252865"/>
            <a:ext cx="54810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Georgia" pitchFamily="18" charset="0"/>
              </a:rPr>
              <a:t> Учебник </a:t>
            </a:r>
            <a:r>
              <a:rPr lang="ru-RU" sz="3200" dirty="0">
                <a:latin typeface="Georgia" pitchFamily="18" charset="0"/>
              </a:rPr>
              <a:t>§1</a:t>
            </a:r>
            <a:r>
              <a:rPr lang="ru-RU" sz="3200" dirty="0" smtClean="0">
                <a:latin typeface="Georgia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Georgia" pitchFamily="18" charset="0"/>
              </a:rPr>
              <a:t> Выучить записи в тетради;</a:t>
            </a:r>
            <a:endParaRPr lang="ru-RU" sz="3200" dirty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Georgia" pitchFamily="18" charset="0"/>
              </a:rPr>
              <a:t> Рубрика «Мои исследования» 2, 4       	письменно.</a:t>
            </a:r>
          </a:p>
          <a:p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905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19724" y="344774"/>
            <a:ext cx="5111646" cy="283314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None/>
            </a:pPr>
            <a:r>
              <a:rPr lang="ru-RU" sz="3200" b="1" i="1" dirty="0" smtClean="0">
                <a:latin typeface="Georgia" pitchFamily="18" charset="0"/>
              </a:rPr>
              <a:t>Правила мешают людям жить, поэтому люди их часто нарушают.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23220" y="302302"/>
            <a:ext cx="5111646" cy="283314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Правила необходимы, если бы правил не было, люди просто не знали бы, как поступать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" name="Рисунок 9" descr="kak-nauchitsya-otkazyvat.jpg"/>
          <p:cNvPicPr>
            <a:picLocks noChangeAspect="1"/>
          </p:cNvPicPr>
          <p:nvPr/>
        </p:nvPicPr>
        <p:blipFill>
          <a:blip r:embed="rId2" cstate="print"/>
          <a:srcRect t="16831" b="11475"/>
          <a:stretch>
            <a:fillRect/>
          </a:stretch>
        </p:blipFill>
        <p:spPr>
          <a:xfrm>
            <a:off x="0" y="3308788"/>
            <a:ext cx="12192000" cy="3549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4279366s-19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49356" y="4968953"/>
            <a:ext cx="2880834" cy="18890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9941" y="597563"/>
            <a:ext cx="9966960" cy="29260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Georgia" pitchFamily="18" charset="0"/>
              </a:rPr>
              <a:t>Тема урока:</a:t>
            </a:r>
            <a:br>
              <a:rPr lang="ru-RU" sz="4000" dirty="0" smtClean="0">
                <a:latin typeface="Georgia" pitchFamily="18" charset="0"/>
              </a:rPr>
            </a:br>
            <a:r>
              <a:rPr lang="ru-RU" sz="4000" dirty="0" smtClean="0">
                <a:latin typeface="Georgia" pitchFamily="18" charset="0"/>
              </a:rPr>
              <a:t> </a:t>
            </a:r>
            <a:r>
              <a:rPr lang="ru-RU" sz="5400" dirty="0" smtClean="0">
                <a:latin typeface="Georgia" pitchFamily="18" charset="0"/>
              </a:rPr>
              <a:t/>
            </a:r>
            <a:br>
              <a:rPr lang="ru-RU" sz="5400" dirty="0" smtClean="0">
                <a:latin typeface="Georgia" pitchFamily="18" charset="0"/>
              </a:rPr>
            </a:br>
            <a:r>
              <a:rPr lang="ru-RU" sz="4800" b="0" dirty="0" smtClean="0">
                <a:latin typeface="Georgia" pitchFamily="18" charset="0"/>
              </a:rPr>
              <a:t>§1. </a:t>
            </a:r>
            <a:r>
              <a:rPr lang="ru-RU" sz="4800" dirty="0" smtClean="0">
                <a:latin typeface="Georgia" pitchFamily="18" charset="0"/>
              </a:rPr>
              <a:t>По каким правилам живет общество</a:t>
            </a:r>
            <a:endParaRPr lang="ru-RU" sz="4800" dirty="0">
              <a:latin typeface="Georgia" pitchFamily="18" charset="0"/>
            </a:endParaRPr>
          </a:p>
        </p:txBody>
      </p:sp>
      <p:pic>
        <p:nvPicPr>
          <p:cNvPr id="10242" name="Picture 2" descr="https://mtdata.ru/u19/photo6472/20671907028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3904" y="3812345"/>
            <a:ext cx="5587366" cy="2820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https://dizzwizz.ru/wp-content/uploads/2016/01/Sotsialnaya-struktura-obshhest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390" y="3742006"/>
            <a:ext cx="5556738" cy="2843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7009583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Содержимое 3" descr="pho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28888" y="809469"/>
            <a:ext cx="3963112" cy="6048531"/>
          </a:xfrm>
        </p:spPr>
      </p:pic>
      <p:sp>
        <p:nvSpPr>
          <p:cNvPr id="6" name="Прямоугольник 5"/>
          <p:cNvSpPr/>
          <p:nvPr/>
        </p:nvSpPr>
        <p:spPr>
          <a:xfrm>
            <a:off x="1064302" y="224852"/>
            <a:ext cx="5951095" cy="8994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Georgia" pitchFamily="18" charset="0"/>
              </a:rPr>
              <a:t>План урока:</a:t>
            </a:r>
            <a:endParaRPr lang="ru-RU" sz="2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524656" y="1543988"/>
            <a:ext cx="7779895" cy="1019331"/>
          </a:xfrm>
          <a:prstGeom prst="homePlat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1. Узнать, что такое социальные нормы. 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542144" y="2745700"/>
            <a:ext cx="7779895" cy="1019331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</a:rPr>
              <a:t>2. Узнать, зачем нужны социальные нормы</a:t>
            </a:r>
          </a:p>
          <a:p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544642" y="3932422"/>
            <a:ext cx="7779895" cy="1019331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3. Познакомиться с видами социальных норм</a:t>
            </a:r>
          </a:p>
        </p:txBody>
      </p:sp>
      <p:sp>
        <p:nvSpPr>
          <p:cNvPr id="13" name="Пятиугольник 12"/>
          <p:cNvSpPr/>
          <p:nvPr/>
        </p:nvSpPr>
        <p:spPr>
          <a:xfrm>
            <a:off x="529652" y="5176605"/>
            <a:ext cx="7779895" cy="1019331"/>
          </a:xfrm>
          <a:prstGeom prst="homeP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 smtClean="0">
                <a:solidFill>
                  <a:schemeClr val="tx1"/>
                </a:solidFill>
                <a:latin typeface="Georgia" pitchFamily="18" charset="0"/>
              </a:rPr>
              <a:t>4. Познакомиться с понятием «отклоняющееся поведение»</a:t>
            </a:r>
          </a:p>
        </p:txBody>
      </p:sp>
      <p:pic>
        <p:nvPicPr>
          <p:cNvPr id="14" name="Picture 2" descr="http://clipart-library.com/images/rcnr65p5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8719" cy="115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35"/>
          <a:stretch/>
        </p:blipFill>
        <p:spPr>
          <a:xfrm>
            <a:off x="1" y="6227903"/>
            <a:ext cx="719528" cy="630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7227117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10478125" y="5284213"/>
            <a:ext cx="1454046" cy="134893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79684" y="449705"/>
            <a:ext cx="11257613" cy="136410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Правила –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 нормы, регулирующие поведение людей </a:t>
            </a:r>
            <a:endParaRPr lang="ru-RU" sz="28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4675" y="2398426"/>
            <a:ext cx="11242623" cy="271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  <a:cs typeface="Times New Roman" panose="02020603050405020304" pitchFamily="18" charset="0"/>
              </a:rPr>
              <a:t>Социальные нормы  -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  <a:cs typeface="Times New Roman" panose="02020603050405020304" pitchFamily="18" charset="0"/>
              </a:rPr>
              <a:t>общие правила и образцы поведения людей в обществе, определенные сложившимися общественными отношениями.</a:t>
            </a:r>
            <a:endParaRPr lang="ru-RU" sz="28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8" name="Рисунок 7" descr="hello_html_5938747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91508" y="4272197"/>
            <a:ext cx="2462838" cy="2810656"/>
          </a:xfrm>
          <a:prstGeom prst="rect">
            <a:avLst/>
          </a:prstGeom>
        </p:spPr>
      </p:pic>
      <p:pic>
        <p:nvPicPr>
          <p:cNvPr id="9" name="Рисунок 8" descr="depositphotos_3298364-stock-photo-3d-man-reading-a-boo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64380" y="5156617"/>
            <a:ext cx="2170305" cy="14454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человек-3d-сидя-на-куче-книг-и-книги-чтения-287383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22238" y="4571999"/>
            <a:ext cx="2024921" cy="2024921"/>
          </a:xfrm>
          <a:prstGeom prst="rect">
            <a:avLst/>
          </a:prstGeom>
        </p:spPr>
      </p:pic>
      <p:pic>
        <p:nvPicPr>
          <p:cNvPr id="22" name="Рисунок 21" descr="hello_html_m78a4de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4839" y="4967990"/>
            <a:ext cx="1643921" cy="1643921"/>
          </a:xfrm>
          <a:prstGeom prst="rect">
            <a:avLst/>
          </a:prstGeom>
        </p:spPr>
      </p:pic>
      <p:sp>
        <p:nvSpPr>
          <p:cNvPr id="21" name="Выгнутая вправо стрелка 20"/>
          <p:cNvSpPr/>
          <p:nvPr/>
        </p:nvSpPr>
        <p:spPr>
          <a:xfrm>
            <a:off x="10493114" y="2308485"/>
            <a:ext cx="1364105" cy="2233535"/>
          </a:xfrm>
          <a:prstGeom prst="curved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flipH="1">
            <a:off x="6947941" y="4144780"/>
            <a:ext cx="592112" cy="59960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542551" y="3795009"/>
            <a:ext cx="2923082" cy="13940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Религиозные нормы</a:t>
            </a:r>
            <a:endParaRPr lang="ru-RU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387777" y="2098623"/>
            <a:ext cx="569626" cy="59960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99214" y="524654"/>
            <a:ext cx="9923488" cy="79447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Этапы возникновения социальных норм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695" y="1798819"/>
            <a:ext cx="2923082" cy="13940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Ритуалы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912964" y="2161082"/>
            <a:ext cx="569626" cy="599606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04872" y="1786327"/>
            <a:ext cx="2923082" cy="13940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Обряды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flipH="1">
            <a:off x="3462728" y="4217233"/>
            <a:ext cx="514662" cy="599606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12570" y="1741357"/>
            <a:ext cx="2923082" cy="13940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Georgia" pitchFamily="18" charset="0"/>
              </a:rPr>
              <a:t>Обычаи</a:t>
            </a:r>
            <a:endParaRPr lang="ru-RU" sz="32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04872" y="3854970"/>
            <a:ext cx="2923082" cy="13940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Georgia" pitchFamily="18" charset="0"/>
              </a:rPr>
              <a:t>Нормы морали</a:t>
            </a:r>
            <a:endParaRPr lang="ru-RU" sz="32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27153" y="3824990"/>
            <a:ext cx="2923082" cy="13940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Нормы права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229" y="232228"/>
            <a:ext cx="11727542" cy="63717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7589" y="401165"/>
            <a:ext cx="11389670" cy="1015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ctr"/>
            <a:r>
              <a:rPr lang="ru-RU" sz="2800" b="1" dirty="0" smtClean="0">
                <a:latin typeface="Georgia" pitchFamily="18" charset="0"/>
                <a:cs typeface="Times New Roman" panose="02020603050405020304" pitchFamily="18" charset="0"/>
              </a:rPr>
              <a:t>Выпишите основные </a:t>
            </a:r>
          </a:p>
          <a:p>
            <a:pPr indent="363538" algn="ctr"/>
            <a:r>
              <a:rPr lang="ru-RU" sz="3200" b="1" dirty="0" smtClean="0">
                <a:solidFill>
                  <a:srgbClr val="FFFF00"/>
                </a:solidFill>
                <a:latin typeface="Georgia" pitchFamily="18" charset="0"/>
                <a:cs typeface="Times New Roman" panose="02020603050405020304" pitchFamily="18" charset="0"/>
              </a:rPr>
              <a:t>функции социальных норм </a:t>
            </a:r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  <a:cs typeface="Times New Roman" panose="02020603050405020304" pitchFamily="18" charset="0"/>
              </a:rPr>
              <a:t>(стр.8, п.1,2)</a:t>
            </a:r>
            <a:endParaRPr lang="ru-RU" sz="2800" b="1" dirty="0">
              <a:solidFill>
                <a:schemeClr val="bg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4734" y="2142759"/>
            <a:ext cx="11289431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  <a:cs typeface="Times New Roman" panose="02020603050405020304" pitchFamily="18" charset="0"/>
              </a:rPr>
              <a:t>1.</a:t>
            </a:r>
            <a:endParaRPr lang="ru-RU" sz="2400" b="1" dirty="0">
              <a:solidFill>
                <a:schemeClr val="tx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4756" y="2780148"/>
            <a:ext cx="1131734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  <a:cs typeface="Times New Roman" panose="02020603050405020304" pitchFamily="18" charset="0"/>
              </a:rPr>
              <a:t>2.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765" y="3491567"/>
            <a:ext cx="11285016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  <a:cs typeface="Times New Roman" panose="02020603050405020304" pitchFamily="18" charset="0"/>
              </a:rPr>
              <a:t>3.</a:t>
            </a:r>
            <a:endParaRPr lang="ru-RU" sz="2400" b="1" dirty="0">
              <a:solidFill>
                <a:schemeClr val="bg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9747" y="4155480"/>
            <a:ext cx="11263993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  <a:cs typeface="Times New Roman" panose="02020603050405020304" pitchFamily="18" charset="0"/>
              </a:rPr>
              <a:t>4.</a:t>
            </a:r>
            <a:endParaRPr lang="ru-RU" sz="2400" b="1" dirty="0">
              <a:solidFill>
                <a:schemeClr val="tx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4736" y="4812701"/>
            <a:ext cx="11350666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  <a:cs typeface="Times New Roman" panose="02020603050405020304" pitchFamily="18" charset="0"/>
              </a:rPr>
              <a:t>5.</a:t>
            </a:r>
            <a:endParaRPr lang="ru-RU" sz="2400" b="1" dirty="0">
              <a:solidFill>
                <a:schemeClr val="tx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hello_html_5938747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9336694" y="4047344"/>
            <a:ext cx="2855306" cy="28106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203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229" y="232228"/>
            <a:ext cx="11727542" cy="6371771"/>
          </a:xfrm>
          <a:prstGeom prst="rect">
            <a:avLst/>
          </a:prstGeom>
        </p:spPr>
      </p:pic>
      <p:sp>
        <p:nvSpPr>
          <p:cNvPr id="12" name="Стрелка вниз 11"/>
          <p:cNvSpPr/>
          <p:nvPr/>
        </p:nvSpPr>
        <p:spPr>
          <a:xfrm>
            <a:off x="5186597" y="1079292"/>
            <a:ext cx="1289154" cy="509665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07589" y="401165"/>
            <a:ext cx="11389670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ctr"/>
            <a:r>
              <a:rPr lang="ru-RU" sz="4000" b="1" dirty="0" smtClean="0">
                <a:solidFill>
                  <a:srgbClr val="FFFF00"/>
                </a:solidFill>
                <a:latin typeface="Georgia" pitchFamily="18" charset="0"/>
                <a:cs typeface="Times New Roman" panose="02020603050405020304" pitchFamily="18" charset="0"/>
              </a:rPr>
              <a:t>Функции социальных норм:</a:t>
            </a:r>
            <a:endParaRPr lang="ru-RU" sz="4000" b="1" dirty="0">
              <a:solidFill>
                <a:schemeClr val="bg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9784" y="1782995"/>
            <a:ext cx="11289431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just">
              <a:buFont typeface="Arial" pitchFamily="34" charset="0"/>
              <a:buChar char="•"/>
            </a:pPr>
            <a:r>
              <a:rPr lang="ru-RU" sz="2400" b="1" smtClean="0">
                <a:solidFill>
                  <a:schemeClr val="tx1"/>
                </a:solidFill>
                <a:latin typeface="Georgia" pitchFamily="18" charset="0"/>
                <a:cs typeface="Times New Roman" panose="02020603050405020304" pitchFamily="18" charset="0"/>
              </a:rPr>
              <a:t>Регулируют поведение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  <a:cs typeface="Times New Roman" panose="02020603050405020304" pitchFamily="18" charset="0"/>
              </a:rPr>
              <a:t>людей в обществе</a:t>
            </a:r>
            <a:endParaRPr lang="ru-RU" sz="2400" b="1" dirty="0">
              <a:solidFill>
                <a:schemeClr val="tx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4775" y="2495336"/>
            <a:ext cx="11317342" cy="83099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  <a:cs typeface="Times New Roman" panose="02020603050405020304" pitchFamily="18" charset="0"/>
              </a:rPr>
              <a:t>Любая социальная норма имеет свой механизм контроля над ее исполнением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765" y="3491567"/>
            <a:ext cx="11285016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  <a:cs typeface="Times New Roman" panose="02020603050405020304" pitchFamily="18" charset="0"/>
              </a:rPr>
              <a:t>Обращены к гражданам государства и рассчитаны на многократное применение.</a:t>
            </a:r>
            <a:endParaRPr lang="ru-RU" sz="2400" b="1" dirty="0">
              <a:solidFill>
                <a:schemeClr val="bg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9764" y="4590194"/>
            <a:ext cx="11263993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  <a:cs typeface="Times New Roman" panose="02020603050405020304" pitchFamily="18" charset="0"/>
              </a:rPr>
              <a:t>Устанавливают рамки свободы человека, контролируя его поведение в обществе. </a:t>
            </a:r>
            <a:endParaRPr lang="ru-RU" sz="2400" b="1" dirty="0">
              <a:solidFill>
                <a:schemeClr val="tx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4755" y="5577199"/>
            <a:ext cx="11350666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363538" algn="just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  <a:cs typeface="Times New Roman" panose="02020603050405020304" pitchFamily="18" charset="0"/>
              </a:rPr>
              <a:t>Оказывают воспитывающее воздействие на человека т.к требуют от него самодисциплины и самоконтроля. </a:t>
            </a:r>
            <a:endParaRPr lang="ru-RU" sz="2400" b="1" dirty="0">
              <a:solidFill>
                <a:schemeClr val="tx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203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229" y="246536"/>
            <a:ext cx="11727542" cy="6371771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449705" y="4407108"/>
            <a:ext cx="11242623" cy="197870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9725" y="494675"/>
            <a:ext cx="11377534" cy="181381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4695" y="512045"/>
            <a:ext cx="112641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3050" algn="ctr"/>
            <a:r>
              <a:rPr lang="ru-RU" sz="2600" b="1" dirty="0" smtClean="0">
                <a:solidFill>
                  <a:srgbClr val="FFFF00"/>
                </a:solidFill>
                <a:latin typeface="Georgia" pitchFamily="18" charset="0"/>
                <a:cs typeface="Times New Roman" panose="02020603050405020304" pitchFamily="18" charset="0"/>
              </a:rPr>
              <a:t>СОЦИАЛЬНЫЕ НОРМЫ – </a:t>
            </a:r>
          </a:p>
          <a:p>
            <a:pPr indent="273050" algn="ctr"/>
            <a:r>
              <a:rPr lang="ru-RU" sz="2600" b="1" dirty="0" smtClean="0">
                <a:solidFill>
                  <a:schemeClr val="bg1"/>
                </a:solidFill>
                <a:latin typeface="Georgia" pitchFamily="18" charset="0"/>
                <a:cs typeface="Times New Roman" panose="02020603050405020304" pitchFamily="18" charset="0"/>
              </a:rPr>
              <a:t>это официальные и  неофициальные кодексы, предписания, правила и устав, традиции, стереотипы, стандарты и др.</a:t>
            </a:r>
            <a:endParaRPr lang="ru-RU" sz="2600" b="1" dirty="0">
              <a:solidFill>
                <a:schemeClr val="bg1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735" y="2524480"/>
            <a:ext cx="112418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2425" algn="ctr"/>
            <a:r>
              <a:rPr lang="ru-RU" sz="2800" i="1" dirty="0" smtClean="0">
                <a:latin typeface="Georgia" pitchFamily="18" charset="0"/>
                <a:cs typeface="Times New Roman" panose="02020603050405020304" pitchFamily="18" charset="0"/>
              </a:rPr>
              <a:t>Их назначение состоит в том, чтобы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anose="02020603050405020304" pitchFamily="18" charset="0"/>
              </a:rPr>
              <a:t>регламентировать</a:t>
            </a:r>
            <a:r>
              <a:rPr lang="ru-RU" sz="2800" i="1" dirty="0" smtClean="0">
                <a:latin typeface="Georgia" pitchFamily="18" charset="0"/>
                <a:cs typeface="Times New Roman" panose="02020603050405020304" pitchFamily="18" charset="0"/>
              </a:rPr>
              <a:t> поведение и действия людей, задавать цели, условия и способы выполнения различных действий, а также быть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anose="02020603050405020304" pitchFamily="18" charset="0"/>
              </a:rPr>
              <a:t>критерием оценки </a:t>
            </a:r>
            <a:r>
              <a:rPr lang="ru-RU" sz="2800" i="1" dirty="0" smtClean="0">
                <a:latin typeface="Georgia" pitchFamily="18" charset="0"/>
                <a:cs typeface="Times New Roman" panose="02020603050405020304" pitchFamily="18" charset="0"/>
              </a:rPr>
              <a:t>поведения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anose="02020603050405020304" pitchFamily="18" charset="0"/>
              </a:rPr>
              <a:t>индивида</a:t>
            </a:r>
            <a:endParaRPr lang="ru-RU" sz="2800" b="1" i="1" dirty="0">
              <a:solidFill>
                <a:srgbClr val="FF0000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9567" y="4638018"/>
            <a:ext cx="1086707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FF0000"/>
                </a:solidFill>
                <a:latin typeface="Georgia" pitchFamily="18" charset="0"/>
                <a:cs typeface="Times New Roman" panose="02020603050405020304" pitchFamily="18" charset="0"/>
              </a:rPr>
              <a:t>ИНДИВИД</a:t>
            </a:r>
            <a:r>
              <a:rPr lang="ru-RU" sz="2600" b="1" dirty="0" smtClean="0">
                <a:latin typeface="Georgia" pitchFamily="18" charset="0"/>
                <a:cs typeface="Times New Roman" panose="02020603050405020304" pitchFamily="18" charset="0"/>
              </a:rPr>
              <a:t> (индивидуум) – </a:t>
            </a:r>
          </a:p>
          <a:p>
            <a:pPr algn="ctr"/>
            <a:r>
              <a:rPr lang="ru-RU" sz="2600" b="1" dirty="0" smtClean="0">
                <a:latin typeface="Georgia" pitchFamily="18" charset="0"/>
                <a:cs typeface="Times New Roman" panose="02020603050405020304" pitchFamily="18" charset="0"/>
              </a:rPr>
              <a:t>отдельный человек как единичный представитель рода человеческого и как член какой-либо социальной группы</a:t>
            </a:r>
            <a:endParaRPr lang="ru-RU" sz="2600" b="1" dirty="0">
              <a:latin typeface="Georgia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hello_html_5938747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0875967" y="5126636"/>
            <a:ext cx="1316033" cy="1731364"/>
          </a:xfrm>
          <a:prstGeom prst="rect">
            <a:avLst/>
          </a:prstGeom>
        </p:spPr>
      </p:pic>
      <p:pic>
        <p:nvPicPr>
          <p:cNvPr id="11" name="Рисунок 10" descr="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-86524" y="3672590"/>
            <a:ext cx="1495597" cy="31854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653666" y="6581001"/>
            <a:ext cx="25383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latin typeface="Georgia" pitchFamily="18" charset="0"/>
              </a:rPr>
              <a:t>Назарова А.В. г. Норильск</a:t>
            </a:r>
            <a:endParaRPr lang="ru-RU" sz="12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40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Базис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5817</TotalTime>
  <Words>1020</Words>
  <Application>Microsoft Office PowerPoint</Application>
  <PresentationFormat>Произвольный</PresentationFormat>
  <Paragraphs>182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Базис</vt:lpstr>
      <vt:lpstr>Слайд 1</vt:lpstr>
      <vt:lpstr>Слайд 2</vt:lpstr>
      <vt:lpstr>Тема урока:   §1. По каким правилам живет общество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Отклоняющееся поведение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готовности в уроку:</dc:title>
  <dc:creator>User</dc:creator>
  <cp:lastModifiedBy>Учитель</cp:lastModifiedBy>
  <cp:revision>126</cp:revision>
  <dcterms:created xsi:type="dcterms:W3CDTF">2017-09-19T16:47:17Z</dcterms:created>
  <dcterms:modified xsi:type="dcterms:W3CDTF">2023-01-19T04:19:32Z</dcterms:modified>
</cp:coreProperties>
</file>