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7" r:id="rId7"/>
    <p:sldId id="266" r:id="rId8"/>
    <p:sldId id="265" r:id="rId9"/>
    <p:sldId id="264" r:id="rId10"/>
    <p:sldId id="263" r:id="rId11"/>
    <p:sldId id="269" r:id="rId12"/>
    <p:sldId id="268" r:id="rId13"/>
    <p:sldId id="270" r:id="rId14"/>
    <p:sldId id="262" r:id="rId15"/>
    <p:sldId id="261" r:id="rId16"/>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9" d="100"/>
          <a:sy n="109" d="100"/>
        </p:scale>
        <p:origin x="63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1BC3759C-A0D2-4E4E-B28A-5F5E15F97E7B}" type="datetimeFigureOut">
              <a:rPr lang="ru-RU" smtClean="0"/>
              <a:t>19.01.2023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30A7A1D-0942-4298-B8DA-01722BA2FC6A}" type="slidenum">
              <a:rPr lang="ru-RU" smtClean="0"/>
              <a:t>‹#›</a:t>
            </a:fld>
            <a:endParaRPr lang="ru-RU"/>
          </a:p>
        </p:txBody>
      </p:sp>
    </p:spTree>
    <p:extLst>
      <p:ext uri="{BB962C8B-B14F-4D97-AF65-F5344CB8AC3E}">
        <p14:creationId xmlns:p14="http://schemas.microsoft.com/office/powerpoint/2010/main" val="17166701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BC3759C-A0D2-4E4E-B28A-5F5E15F97E7B}" type="datetimeFigureOut">
              <a:rPr lang="ru-RU" smtClean="0"/>
              <a:t>19.01.2023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30A7A1D-0942-4298-B8DA-01722BA2FC6A}" type="slidenum">
              <a:rPr lang="ru-RU" smtClean="0"/>
              <a:t>‹#›</a:t>
            </a:fld>
            <a:endParaRPr lang="ru-RU"/>
          </a:p>
        </p:txBody>
      </p:sp>
    </p:spTree>
    <p:extLst>
      <p:ext uri="{BB962C8B-B14F-4D97-AF65-F5344CB8AC3E}">
        <p14:creationId xmlns:p14="http://schemas.microsoft.com/office/powerpoint/2010/main" val="30441191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BC3759C-A0D2-4E4E-B28A-5F5E15F97E7B}" type="datetimeFigureOut">
              <a:rPr lang="ru-RU" smtClean="0"/>
              <a:t>19.01.2023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30A7A1D-0942-4298-B8DA-01722BA2FC6A}" type="slidenum">
              <a:rPr lang="ru-RU" smtClean="0"/>
              <a:t>‹#›</a:t>
            </a:fld>
            <a:endParaRPr lang="ru-RU"/>
          </a:p>
        </p:txBody>
      </p:sp>
    </p:spTree>
    <p:extLst>
      <p:ext uri="{BB962C8B-B14F-4D97-AF65-F5344CB8AC3E}">
        <p14:creationId xmlns:p14="http://schemas.microsoft.com/office/powerpoint/2010/main" val="26750049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BC3759C-A0D2-4E4E-B28A-5F5E15F97E7B}" type="datetimeFigureOut">
              <a:rPr lang="ru-RU" smtClean="0"/>
              <a:t>19.01.2023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30A7A1D-0942-4298-B8DA-01722BA2FC6A}" type="slidenum">
              <a:rPr lang="ru-RU" smtClean="0"/>
              <a:t>‹#›</a:t>
            </a:fld>
            <a:endParaRPr lang="ru-RU"/>
          </a:p>
        </p:txBody>
      </p:sp>
    </p:spTree>
    <p:extLst>
      <p:ext uri="{BB962C8B-B14F-4D97-AF65-F5344CB8AC3E}">
        <p14:creationId xmlns:p14="http://schemas.microsoft.com/office/powerpoint/2010/main" val="24659854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1BC3759C-A0D2-4E4E-B28A-5F5E15F97E7B}" type="datetimeFigureOut">
              <a:rPr lang="ru-RU" smtClean="0"/>
              <a:t>19.01.2023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30A7A1D-0942-4298-B8DA-01722BA2FC6A}" type="slidenum">
              <a:rPr lang="ru-RU" smtClean="0"/>
              <a:t>‹#›</a:t>
            </a:fld>
            <a:endParaRPr lang="ru-RU"/>
          </a:p>
        </p:txBody>
      </p:sp>
    </p:spTree>
    <p:extLst>
      <p:ext uri="{BB962C8B-B14F-4D97-AF65-F5344CB8AC3E}">
        <p14:creationId xmlns:p14="http://schemas.microsoft.com/office/powerpoint/2010/main" val="22819598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1BC3759C-A0D2-4E4E-B28A-5F5E15F97E7B}" type="datetimeFigureOut">
              <a:rPr lang="ru-RU" smtClean="0"/>
              <a:t>19.01.2023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30A7A1D-0942-4298-B8DA-01722BA2FC6A}" type="slidenum">
              <a:rPr lang="ru-RU" smtClean="0"/>
              <a:t>‹#›</a:t>
            </a:fld>
            <a:endParaRPr lang="ru-RU"/>
          </a:p>
        </p:txBody>
      </p:sp>
    </p:spTree>
    <p:extLst>
      <p:ext uri="{BB962C8B-B14F-4D97-AF65-F5344CB8AC3E}">
        <p14:creationId xmlns:p14="http://schemas.microsoft.com/office/powerpoint/2010/main" val="30179365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1BC3759C-A0D2-4E4E-B28A-5F5E15F97E7B}" type="datetimeFigureOut">
              <a:rPr lang="ru-RU" smtClean="0"/>
              <a:t>19.01.2023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030A7A1D-0942-4298-B8DA-01722BA2FC6A}" type="slidenum">
              <a:rPr lang="ru-RU" smtClean="0"/>
              <a:t>‹#›</a:t>
            </a:fld>
            <a:endParaRPr lang="ru-RU"/>
          </a:p>
        </p:txBody>
      </p:sp>
    </p:spTree>
    <p:extLst>
      <p:ext uri="{BB962C8B-B14F-4D97-AF65-F5344CB8AC3E}">
        <p14:creationId xmlns:p14="http://schemas.microsoft.com/office/powerpoint/2010/main" val="34568565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1BC3759C-A0D2-4E4E-B28A-5F5E15F97E7B}" type="datetimeFigureOut">
              <a:rPr lang="ru-RU" smtClean="0"/>
              <a:t>19.01.2023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030A7A1D-0942-4298-B8DA-01722BA2FC6A}" type="slidenum">
              <a:rPr lang="ru-RU" smtClean="0"/>
              <a:t>‹#›</a:t>
            </a:fld>
            <a:endParaRPr lang="ru-RU"/>
          </a:p>
        </p:txBody>
      </p:sp>
    </p:spTree>
    <p:extLst>
      <p:ext uri="{BB962C8B-B14F-4D97-AF65-F5344CB8AC3E}">
        <p14:creationId xmlns:p14="http://schemas.microsoft.com/office/powerpoint/2010/main" val="8490593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1BC3759C-A0D2-4E4E-B28A-5F5E15F97E7B}" type="datetimeFigureOut">
              <a:rPr lang="ru-RU" smtClean="0"/>
              <a:t>19.01.2023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030A7A1D-0942-4298-B8DA-01722BA2FC6A}" type="slidenum">
              <a:rPr lang="ru-RU" smtClean="0"/>
              <a:t>‹#›</a:t>
            </a:fld>
            <a:endParaRPr lang="ru-RU"/>
          </a:p>
        </p:txBody>
      </p:sp>
    </p:spTree>
    <p:extLst>
      <p:ext uri="{BB962C8B-B14F-4D97-AF65-F5344CB8AC3E}">
        <p14:creationId xmlns:p14="http://schemas.microsoft.com/office/powerpoint/2010/main" val="19705332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1BC3759C-A0D2-4E4E-B28A-5F5E15F97E7B}" type="datetimeFigureOut">
              <a:rPr lang="ru-RU" smtClean="0"/>
              <a:t>19.01.2023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30A7A1D-0942-4298-B8DA-01722BA2FC6A}" type="slidenum">
              <a:rPr lang="ru-RU" smtClean="0"/>
              <a:t>‹#›</a:t>
            </a:fld>
            <a:endParaRPr lang="ru-RU"/>
          </a:p>
        </p:txBody>
      </p:sp>
    </p:spTree>
    <p:extLst>
      <p:ext uri="{BB962C8B-B14F-4D97-AF65-F5344CB8AC3E}">
        <p14:creationId xmlns:p14="http://schemas.microsoft.com/office/powerpoint/2010/main" val="1388532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1BC3759C-A0D2-4E4E-B28A-5F5E15F97E7B}" type="datetimeFigureOut">
              <a:rPr lang="ru-RU" smtClean="0"/>
              <a:t>19.01.2023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30A7A1D-0942-4298-B8DA-01722BA2FC6A}" type="slidenum">
              <a:rPr lang="ru-RU" smtClean="0"/>
              <a:t>‹#›</a:t>
            </a:fld>
            <a:endParaRPr lang="ru-RU"/>
          </a:p>
        </p:txBody>
      </p:sp>
    </p:spTree>
    <p:extLst>
      <p:ext uri="{BB962C8B-B14F-4D97-AF65-F5344CB8AC3E}">
        <p14:creationId xmlns:p14="http://schemas.microsoft.com/office/powerpoint/2010/main" val="2864083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BC3759C-A0D2-4E4E-B28A-5F5E15F97E7B}" type="datetimeFigureOut">
              <a:rPr lang="ru-RU" smtClean="0"/>
              <a:t>19.01.2023</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30A7A1D-0942-4298-B8DA-01722BA2FC6A}" type="slidenum">
              <a:rPr lang="ru-RU" smtClean="0"/>
              <a:t>‹#›</a:t>
            </a:fld>
            <a:endParaRPr lang="ru-RU"/>
          </a:p>
        </p:txBody>
      </p:sp>
    </p:spTree>
    <p:extLst>
      <p:ext uri="{BB962C8B-B14F-4D97-AF65-F5344CB8AC3E}">
        <p14:creationId xmlns:p14="http://schemas.microsoft.com/office/powerpoint/2010/main" val="33928853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hyperlink" Target="https://sakhodb.ru/site_get_file/17562/Putevoditel%20Maksimovich.pdf" TargetMode="External"/><Relationship Id="rId7" Type="http://schemas.openxmlformats.org/officeDocument/2006/relationships/image" Target="../media/image14.jpeg"/><Relationship Id="rId2" Type="http://schemas.openxmlformats.org/officeDocument/2006/relationships/hyperlink" Target="https://ru.wikipedia.org/" TargetMode="External"/><Relationship Id="rId1" Type="http://schemas.openxmlformats.org/officeDocument/2006/relationships/slideLayout" Target="../slideLayouts/slideLayout4.xml"/><Relationship Id="rId6" Type="http://schemas.openxmlformats.org/officeDocument/2006/relationships/hyperlink" Target="https://ru.wikipedia.org/wiki/" TargetMode="External"/><Relationship Id="rId5" Type="http://schemas.openxmlformats.org/officeDocument/2006/relationships/hyperlink" Target="https://yandex.ru/images/search?pos=0&amp;im" TargetMode="External"/><Relationship Id="rId4" Type="http://schemas.openxmlformats.org/officeDocument/2006/relationships/hyperlink" Target="https://dzen.ru/a/Y3295sYT93qWwrb0"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a:bodyPr>
          <a:lstStyle/>
          <a:p>
            <a:r>
              <a:rPr lang="ru-RU" sz="4800" b="1" dirty="0">
                <a:ln w="22225">
                  <a:solidFill>
                    <a:schemeClr val="accent2"/>
                  </a:solidFill>
                  <a:prstDash val="solid"/>
                </a:ln>
                <a:solidFill>
                  <a:schemeClr val="accent2">
                    <a:lumMod val="40000"/>
                    <a:lumOff val="60000"/>
                  </a:schemeClr>
                </a:solidFill>
              </a:rPr>
              <a:t>Изучение флоры Дальнего </a:t>
            </a:r>
            <a:r>
              <a:rPr lang="ru-RU" sz="4800" b="1" dirty="0" smtClean="0">
                <a:ln w="22225">
                  <a:solidFill>
                    <a:schemeClr val="accent2"/>
                  </a:solidFill>
                  <a:prstDash val="solid"/>
                </a:ln>
                <a:solidFill>
                  <a:schemeClr val="accent2">
                    <a:lumMod val="40000"/>
                    <a:lumOff val="60000"/>
                  </a:schemeClr>
                </a:solidFill>
              </a:rPr>
              <a:t>Востока</a:t>
            </a:r>
            <a:br>
              <a:rPr lang="ru-RU" sz="4800" b="1" dirty="0" smtClean="0">
                <a:ln w="22225">
                  <a:solidFill>
                    <a:schemeClr val="accent2"/>
                  </a:solidFill>
                  <a:prstDash val="solid"/>
                </a:ln>
                <a:solidFill>
                  <a:schemeClr val="accent2">
                    <a:lumMod val="40000"/>
                    <a:lumOff val="60000"/>
                  </a:schemeClr>
                </a:solidFill>
              </a:rPr>
            </a:br>
            <a:r>
              <a:rPr lang="ru-RU" sz="4800" b="1" dirty="0" smtClean="0">
                <a:ln w="22225">
                  <a:solidFill>
                    <a:schemeClr val="accent2"/>
                  </a:solidFill>
                  <a:prstDash val="solid"/>
                </a:ln>
                <a:solidFill>
                  <a:schemeClr val="accent2">
                    <a:lumMod val="40000"/>
                    <a:lumOff val="60000"/>
                  </a:schemeClr>
                </a:solidFill>
              </a:rPr>
              <a:t>часть 2</a:t>
            </a:r>
            <a:r>
              <a:rPr lang="ru-RU" sz="4800" b="1" dirty="0">
                <a:ln w="22225">
                  <a:solidFill>
                    <a:schemeClr val="accent2"/>
                  </a:solidFill>
                  <a:prstDash val="solid"/>
                </a:ln>
                <a:solidFill>
                  <a:schemeClr val="accent2">
                    <a:lumMod val="40000"/>
                    <a:lumOff val="60000"/>
                  </a:schemeClr>
                </a:solidFill>
              </a:rPr>
              <a:t/>
            </a:r>
            <a:br>
              <a:rPr lang="ru-RU" sz="4800" b="1" dirty="0">
                <a:ln w="22225">
                  <a:solidFill>
                    <a:schemeClr val="accent2"/>
                  </a:solidFill>
                  <a:prstDash val="solid"/>
                </a:ln>
                <a:solidFill>
                  <a:schemeClr val="accent2">
                    <a:lumMod val="40000"/>
                    <a:lumOff val="60000"/>
                  </a:schemeClr>
                </a:solidFill>
              </a:rPr>
            </a:br>
            <a:endParaRPr lang="ru-RU" sz="4800" dirty="0"/>
          </a:p>
        </p:txBody>
      </p:sp>
      <p:sp>
        <p:nvSpPr>
          <p:cNvPr id="3" name="Подзаголовок 2"/>
          <p:cNvSpPr>
            <a:spLocks noGrp="1"/>
          </p:cNvSpPr>
          <p:nvPr>
            <p:ph type="subTitle" idx="1"/>
          </p:nvPr>
        </p:nvSpPr>
        <p:spPr>
          <a:xfrm>
            <a:off x="8493368" y="5292969"/>
            <a:ext cx="2672863" cy="738554"/>
          </a:xfrm>
        </p:spPr>
        <p:txBody>
          <a:bodyPr>
            <a:normAutofit fontScale="32500" lnSpcReduction="20000"/>
          </a:bodyPr>
          <a:lstStyle/>
          <a:p>
            <a:r>
              <a:rPr lang="ru-RU" dirty="0">
                <a:solidFill>
                  <a:srgbClr val="0070C0"/>
                </a:solidFill>
              </a:rPr>
              <a:t>Работу выполнила: Коротких Н.М., учитель биологии, географии МБОУ СОШ № 8 с. Аур, 1 категория</a:t>
            </a:r>
          </a:p>
          <a:p>
            <a:pPr>
              <a:lnSpc>
                <a:spcPct val="100000"/>
              </a:lnSpc>
            </a:pPr>
            <a:r>
              <a:rPr lang="ru-RU" dirty="0" err="1" smtClean="0">
                <a:solidFill>
                  <a:srgbClr val="0070C0"/>
                </a:solidFill>
              </a:rPr>
              <a:t>Январьрь</a:t>
            </a:r>
            <a:r>
              <a:rPr lang="ru-RU" dirty="0" smtClean="0">
                <a:solidFill>
                  <a:srgbClr val="0070C0"/>
                </a:solidFill>
              </a:rPr>
              <a:t> 2023 </a:t>
            </a:r>
            <a:r>
              <a:rPr lang="ru-RU" dirty="0">
                <a:solidFill>
                  <a:srgbClr val="0070C0"/>
                </a:solidFill>
              </a:rPr>
              <a:t>г.</a:t>
            </a:r>
          </a:p>
          <a:p>
            <a:pPr>
              <a:lnSpc>
                <a:spcPct val="100000"/>
              </a:lnSpc>
            </a:pPr>
            <a:r>
              <a:rPr lang="ru-RU" dirty="0">
                <a:solidFill>
                  <a:srgbClr val="0070C0"/>
                </a:solidFill>
              </a:rPr>
              <a:t>с. Аур</a:t>
            </a:r>
          </a:p>
          <a:p>
            <a:endParaRPr lang="ru-RU" dirty="0"/>
          </a:p>
        </p:txBody>
      </p:sp>
    </p:spTree>
    <p:extLst>
      <p:ext uri="{BB962C8B-B14F-4D97-AF65-F5344CB8AC3E}">
        <p14:creationId xmlns:p14="http://schemas.microsoft.com/office/powerpoint/2010/main" val="40828825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0292" y="334109"/>
            <a:ext cx="10773508" cy="597876"/>
          </a:xfrm>
        </p:spPr>
        <p:txBody>
          <a:bodyPr>
            <a:noAutofit/>
          </a:bodyPr>
          <a:lstStyle/>
          <a:p>
            <a:r>
              <a:rPr lang="ru-RU" sz="1400" b="1" dirty="0">
                <a:solidFill>
                  <a:srgbClr val="C00000"/>
                </a:solidFill>
              </a:rPr>
              <a:t>ВИДЫ РАСТЕНИЙ, ПРОИЗРАСТАЮЩИЕ НА САХАЛИНЕ, КУРИЛЬСКИХ ОСТРОВАХ И ЗА ПРЕДЕЛАМИ РОССИЙСКОЙ ФЕДЕРАЦИИ</a:t>
            </a:r>
          </a:p>
        </p:txBody>
      </p:sp>
      <p:sp>
        <p:nvSpPr>
          <p:cNvPr id="3" name="Объект 2"/>
          <p:cNvSpPr>
            <a:spLocks noGrp="1"/>
          </p:cNvSpPr>
          <p:nvPr>
            <p:ph sz="half" idx="1"/>
          </p:nvPr>
        </p:nvSpPr>
        <p:spPr>
          <a:xfrm>
            <a:off x="838200" y="1239715"/>
            <a:ext cx="3892062" cy="4937248"/>
          </a:xfrm>
        </p:spPr>
        <p:txBody>
          <a:bodyPr>
            <a:normAutofit/>
          </a:bodyPr>
          <a:lstStyle/>
          <a:p>
            <a:r>
              <a:rPr lang="ru-RU" sz="1600" dirty="0" smtClean="0">
                <a:solidFill>
                  <a:srgbClr val="0070C0"/>
                </a:solidFill>
              </a:rPr>
              <a:t>Черёмуха Максимовича (</a:t>
            </a:r>
            <a:r>
              <a:rPr lang="ru-RU" sz="1600" dirty="0" err="1" smtClean="0">
                <a:solidFill>
                  <a:srgbClr val="0070C0"/>
                </a:solidFill>
              </a:rPr>
              <a:t>Prumus</a:t>
            </a:r>
            <a:r>
              <a:rPr lang="ru-RU" sz="1600" dirty="0" smtClean="0">
                <a:solidFill>
                  <a:srgbClr val="0070C0"/>
                </a:solidFill>
              </a:rPr>
              <a:t> </a:t>
            </a:r>
            <a:r>
              <a:rPr lang="ru-RU" sz="1600" dirty="0" err="1" smtClean="0">
                <a:solidFill>
                  <a:srgbClr val="0070C0"/>
                </a:solidFill>
              </a:rPr>
              <a:t>maximowiczii</a:t>
            </a:r>
            <a:r>
              <a:rPr lang="ru-RU" sz="1600" dirty="0" smtClean="0">
                <a:solidFill>
                  <a:srgbClr val="0070C0"/>
                </a:solidFill>
              </a:rPr>
              <a:t>), семейство – Розовые. Дерево с раскидистой яйцеобразной кроной и тёмно-серой шершавой корой, вырастает высотой до 7 м. Размер листьев до 9 см длины и до 5 см ширины. Цветки собраны в соцветия в 6 виде кисти, длина которой может достигать до 8 см. Плод – чёрная, горькая костянка яйцевидно-округлой формы. Произрастает преимущественно в горных лесах, может встречаться в травянистых и кустарниковых зарослях. Произрастает на Сахалине, в Приморье и в Хабаровском крае. За пределами РФ растёт в Японии и Китае. </a:t>
            </a:r>
            <a:endParaRPr lang="ru-RU" sz="1600" dirty="0">
              <a:solidFill>
                <a:srgbClr val="0070C0"/>
              </a:solidFill>
            </a:endParaRPr>
          </a:p>
        </p:txBody>
      </p:sp>
      <p:pic>
        <p:nvPicPr>
          <p:cNvPr id="8196" name="Picture 4" descr="Prunus maximowiczii 141-8641.jpg"/>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7209693" y="1488982"/>
            <a:ext cx="2876062" cy="46879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127417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05608" y="365125"/>
            <a:ext cx="10448192" cy="487729"/>
          </a:xfrm>
        </p:spPr>
        <p:txBody>
          <a:bodyPr>
            <a:normAutofit/>
          </a:bodyPr>
          <a:lstStyle/>
          <a:p>
            <a:r>
              <a:rPr lang="ru-RU" sz="2000" b="1" dirty="0" smtClean="0">
                <a:solidFill>
                  <a:srgbClr val="C00000"/>
                </a:solidFill>
              </a:rPr>
              <a:t>ВИДЫ РАСТЕНИЙ, ЗАНЕСЁННЫЕ В КРАСНУЮ КНИГУ САХАЛИНСКОЙ ОБЛАСТИ</a:t>
            </a:r>
            <a:endParaRPr lang="ru-RU" sz="2000" b="1" dirty="0">
              <a:solidFill>
                <a:srgbClr val="C00000"/>
              </a:solidFill>
            </a:endParaRPr>
          </a:p>
        </p:txBody>
      </p:sp>
      <p:sp>
        <p:nvSpPr>
          <p:cNvPr id="3" name="Объект 2"/>
          <p:cNvSpPr>
            <a:spLocks noGrp="1"/>
          </p:cNvSpPr>
          <p:nvPr>
            <p:ph sz="half" idx="1"/>
          </p:nvPr>
        </p:nvSpPr>
        <p:spPr>
          <a:xfrm>
            <a:off x="838200" y="1283677"/>
            <a:ext cx="3707423" cy="4893286"/>
          </a:xfrm>
        </p:spPr>
        <p:txBody>
          <a:bodyPr>
            <a:noAutofit/>
          </a:bodyPr>
          <a:lstStyle/>
          <a:p>
            <a:r>
              <a:rPr lang="ru-RU" sz="1600" dirty="0" smtClean="0">
                <a:solidFill>
                  <a:srgbClr val="0070C0"/>
                </a:solidFill>
              </a:rPr>
              <a:t>Берёза Максимовича (</a:t>
            </a:r>
            <a:r>
              <a:rPr lang="ru-RU" sz="1600" dirty="0" err="1" smtClean="0">
                <a:solidFill>
                  <a:srgbClr val="0070C0"/>
                </a:solidFill>
              </a:rPr>
              <a:t>Betula</a:t>
            </a:r>
            <a:r>
              <a:rPr lang="ru-RU" sz="1600" dirty="0" smtClean="0">
                <a:solidFill>
                  <a:srgbClr val="0070C0"/>
                </a:solidFill>
              </a:rPr>
              <a:t> </a:t>
            </a:r>
            <a:r>
              <a:rPr lang="ru-RU" sz="1600" dirty="0" err="1" smtClean="0">
                <a:solidFill>
                  <a:srgbClr val="0070C0"/>
                </a:solidFill>
              </a:rPr>
              <a:t>maximowicziana</a:t>
            </a:r>
            <a:r>
              <a:rPr lang="ru-RU" sz="1600" dirty="0" smtClean="0">
                <a:solidFill>
                  <a:srgbClr val="0070C0"/>
                </a:solidFill>
              </a:rPr>
              <a:t> </a:t>
            </a:r>
            <a:r>
              <a:rPr lang="ru-RU" sz="1600" dirty="0" err="1" smtClean="0">
                <a:solidFill>
                  <a:srgbClr val="0070C0"/>
                </a:solidFill>
              </a:rPr>
              <a:t>Regel</a:t>
            </a:r>
            <a:r>
              <a:rPr lang="ru-RU" sz="1600" dirty="0" smtClean="0">
                <a:solidFill>
                  <a:srgbClr val="0070C0"/>
                </a:solidFill>
              </a:rPr>
              <a:t>), семейство – Березовые (</a:t>
            </a:r>
            <a:r>
              <a:rPr lang="ru-RU" sz="1600" dirty="0" err="1" smtClean="0">
                <a:solidFill>
                  <a:srgbClr val="0070C0"/>
                </a:solidFill>
              </a:rPr>
              <a:t>Betulaceae</a:t>
            </a:r>
            <a:r>
              <a:rPr lang="ru-RU" sz="1600" dirty="0" smtClean="0">
                <a:solidFill>
                  <a:srgbClr val="0070C0"/>
                </a:solidFill>
              </a:rPr>
              <a:t>). На Курильском острове Кунашир одиночно или небольшими группами в смешанных лесах произрастает берёза до 20 м высотой с беловато-серой корой и крупными листьями до 14 см длины и до 11 см ширины. Это берёза Максимовича, занесённая в Красную книгу Российской Федерации и Красную книгу Сахалинской области. Численность этого вида не более 300 экземпляров. Из-за редкой встречаемости вид относится к древесным породам, запрещённым к рубке. За пределами нашей страны встречается в Японии. </a:t>
            </a:r>
            <a:endParaRPr lang="ru-RU" sz="1600" dirty="0">
              <a:solidFill>
                <a:srgbClr val="0070C0"/>
              </a:solidFill>
            </a:endParaRPr>
          </a:p>
        </p:txBody>
      </p:sp>
      <p:pic>
        <p:nvPicPr>
          <p:cNvPr id="9218" name="Picture 2" descr="Общий вид растения"/>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6587607" y="1283677"/>
            <a:ext cx="3629055" cy="48431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926173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496521"/>
          </a:xfrm>
        </p:spPr>
        <p:txBody>
          <a:bodyPr>
            <a:normAutofit/>
          </a:bodyPr>
          <a:lstStyle/>
          <a:p>
            <a:r>
              <a:rPr lang="ru-RU" sz="2000" b="1" dirty="0">
                <a:solidFill>
                  <a:srgbClr val="C00000"/>
                </a:solidFill>
              </a:rPr>
              <a:t>ВИДЫ РАСТЕНИЙ, ЗАНЕСЁННЫЕ В КРАСНУЮ КНИГУ САХАЛИНСКОЙ ОБЛАСТИ</a:t>
            </a:r>
          </a:p>
        </p:txBody>
      </p:sp>
      <p:sp>
        <p:nvSpPr>
          <p:cNvPr id="3" name="Объект 2"/>
          <p:cNvSpPr>
            <a:spLocks noGrp="1"/>
          </p:cNvSpPr>
          <p:nvPr>
            <p:ph sz="half" idx="1"/>
          </p:nvPr>
        </p:nvSpPr>
        <p:spPr>
          <a:xfrm>
            <a:off x="838200" y="1151792"/>
            <a:ext cx="3628292" cy="5025171"/>
          </a:xfrm>
        </p:spPr>
        <p:txBody>
          <a:bodyPr>
            <a:normAutofit lnSpcReduction="10000"/>
          </a:bodyPr>
          <a:lstStyle/>
          <a:p>
            <a:r>
              <a:rPr lang="ru-RU" sz="1600" dirty="0" smtClean="0">
                <a:solidFill>
                  <a:srgbClr val="0070C0"/>
                </a:solidFill>
              </a:rPr>
              <a:t>Гудайера Максимовича (</a:t>
            </a:r>
            <a:r>
              <a:rPr lang="ru-RU" sz="1600" dirty="0" err="1" smtClean="0">
                <a:solidFill>
                  <a:srgbClr val="0070C0"/>
                </a:solidFill>
              </a:rPr>
              <a:t>Goodyera</a:t>
            </a:r>
            <a:r>
              <a:rPr lang="ru-RU" sz="1600" dirty="0" smtClean="0">
                <a:solidFill>
                  <a:srgbClr val="0070C0"/>
                </a:solidFill>
              </a:rPr>
              <a:t> </a:t>
            </a:r>
            <a:r>
              <a:rPr lang="ru-RU" sz="1600" dirty="0" err="1" smtClean="0">
                <a:solidFill>
                  <a:srgbClr val="0070C0"/>
                </a:solidFill>
              </a:rPr>
              <a:t>maximowicziana</a:t>
            </a:r>
            <a:r>
              <a:rPr lang="ru-RU" sz="1600" dirty="0" smtClean="0">
                <a:solidFill>
                  <a:srgbClr val="0070C0"/>
                </a:solidFill>
              </a:rPr>
              <a:t>), семейство – Орхидные (</a:t>
            </a:r>
            <a:r>
              <a:rPr lang="ru-RU" sz="1600" dirty="0" err="1" smtClean="0">
                <a:solidFill>
                  <a:srgbClr val="0070C0"/>
                </a:solidFill>
              </a:rPr>
              <a:t>Orchidaceae</a:t>
            </a:r>
            <a:r>
              <a:rPr lang="ru-RU" sz="1600" dirty="0" smtClean="0">
                <a:solidFill>
                  <a:srgbClr val="0070C0"/>
                </a:solidFill>
              </a:rPr>
              <a:t>). На Курильских островах Урупе и Итурупе в хвойно-широколиственных лесах, </a:t>
            </a:r>
            <a:r>
              <a:rPr lang="ru-RU" sz="1600" dirty="0" err="1" smtClean="0">
                <a:solidFill>
                  <a:srgbClr val="0070C0"/>
                </a:solidFill>
              </a:rPr>
              <a:t>каменноберезняках</a:t>
            </a:r>
            <a:r>
              <a:rPr lang="ru-RU" sz="1600" dirty="0" smtClean="0">
                <a:solidFill>
                  <a:srgbClr val="0070C0"/>
                </a:solidFill>
              </a:rPr>
              <a:t> и </a:t>
            </a:r>
            <a:r>
              <a:rPr lang="ru-RU" sz="1600" dirty="0" err="1" smtClean="0">
                <a:solidFill>
                  <a:srgbClr val="0070C0"/>
                </a:solidFill>
              </a:rPr>
              <a:t>бамбучниках</a:t>
            </a:r>
            <a:r>
              <a:rPr lang="ru-RU" sz="1600" dirty="0" smtClean="0">
                <a:solidFill>
                  <a:srgbClr val="0070C0"/>
                </a:solidFill>
              </a:rPr>
              <a:t> произрастает многолетнее </a:t>
            </a:r>
            <a:r>
              <a:rPr lang="ru-RU" sz="1600" dirty="0" err="1" smtClean="0">
                <a:solidFill>
                  <a:srgbClr val="0070C0"/>
                </a:solidFill>
              </a:rPr>
              <a:t>зимнезелёное</a:t>
            </a:r>
            <a:r>
              <a:rPr lang="ru-RU" sz="1600" dirty="0" smtClean="0">
                <a:solidFill>
                  <a:srgbClr val="0070C0"/>
                </a:solidFill>
              </a:rPr>
              <a:t> травянистое растение до 10 см высотой. Листья </a:t>
            </a:r>
            <a:r>
              <a:rPr lang="ru-RU" sz="1600" dirty="0" err="1" smtClean="0">
                <a:solidFill>
                  <a:srgbClr val="0070C0"/>
                </a:solidFill>
              </a:rPr>
              <a:t>гудайеры</a:t>
            </a:r>
            <a:r>
              <a:rPr lang="ru-RU" sz="1600" dirty="0" smtClean="0">
                <a:solidFill>
                  <a:srgbClr val="0070C0"/>
                </a:solidFill>
              </a:rPr>
              <a:t> Максимовича длиной до 3,5 см и шириной до 2 см равномерно расположены по всей длине стебля. Цветки белые, полузакрытые собраны в плотную кисть. Цветёт в августе. Численность растения не более 300 экземпляров. За пределами Российской Федерации произрастает на Корейском полуострове и в Японии. Вид находится под угрозой исчезновения. Внесён в Красную книгу Сахалинской области</a:t>
            </a:r>
            <a:endParaRPr lang="ru-RU" sz="1600" dirty="0">
              <a:solidFill>
                <a:srgbClr val="0070C0"/>
              </a:solidFill>
            </a:endParaRPr>
          </a:p>
        </p:txBody>
      </p:sp>
      <p:pic>
        <p:nvPicPr>
          <p:cNvPr id="10242" name="Picture 2" descr="https://upload.wikimedia.org/wikipedia/commons/thumb/8/8f/Goodyera_foliosa_var._laevis_2_-_cropped.jpg/560px-Goodyera_foliosa_var._laevis_2_-_cropped.jpg"/>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6579577" y="1151792"/>
            <a:ext cx="3760177" cy="50158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82503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000" b="1" dirty="0">
                <a:solidFill>
                  <a:srgbClr val="C00000"/>
                </a:solidFill>
              </a:rPr>
              <a:t>ВИДЫ РАСТЕНИЙ, ЗАНЕСЁННЫЕ В КРАСНУЮ КНИГУ САХАЛИНСКОЙ ОБЛАСТИ</a:t>
            </a:r>
          </a:p>
        </p:txBody>
      </p:sp>
      <p:sp>
        <p:nvSpPr>
          <p:cNvPr id="3" name="Объект 2"/>
          <p:cNvSpPr>
            <a:spLocks noGrp="1"/>
          </p:cNvSpPr>
          <p:nvPr>
            <p:ph sz="half" idx="1"/>
          </p:nvPr>
        </p:nvSpPr>
        <p:spPr>
          <a:xfrm>
            <a:off x="838200" y="1450731"/>
            <a:ext cx="3804138" cy="4726232"/>
          </a:xfrm>
        </p:spPr>
        <p:txBody>
          <a:bodyPr>
            <a:normAutofit/>
          </a:bodyPr>
          <a:lstStyle/>
          <a:p>
            <a:r>
              <a:rPr lang="ru-RU" sz="1600" dirty="0" smtClean="0">
                <a:solidFill>
                  <a:srgbClr val="0070C0"/>
                </a:solidFill>
              </a:rPr>
              <a:t>Липа Максимовича (</a:t>
            </a:r>
            <a:r>
              <a:rPr lang="ru-RU" sz="1600" dirty="0" err="1" smtClean="0">
                <a:solidFill>
                  <a:srgbClr val="0070C0"/>
                </a:solidFill>
              </a:rPr>
              <a:t>Tilia</a:t>
            </a:r>
            <a:r>
              <a:rPr lang="ru-RU" sz="1600" dirty="0" smtClean="0">
                <a:solidFill>
                  <a:srgbClr val="0070C0"/>
                </a:solidFill>
              </a:rPr>
              <a:t> </a:t>
            </a:r>
            <a:r>
              <a:rPr lang="ru-RU" sz="1600" dirty="0" err="1" smtClean="0">
                <a:solidFill>
                  <a:srgbClr val="0070C0"/>
                </a:solidFill>
              </a:rPr>
              <a:t>maximowicziana</a:t>
            </a:r>
            <a:r>
              <a:rPr lang="ru-RU" sz="1600" dirty="0" smtClean="0">
                <a:solidFill>
                  <a:srgbClr val="0070C0"/>
                </a:solidFill>
              </a:rPr>
              <a:t> </a:t>
            </a:r>
            <a:r>
              <a:rPr lang="ru-RU" sz="1600" dirty="0" err="1" smtClean="0">
                <a:solidFill>
                  <a:srgbClr val="0070C0"/>
                </a:solidFill>
              </a:rPr>
              <a:t>Shirasawa</a:t>
            </a:r>
            <a:r>
              <a:rPr lang="ru-RU" sz="1600" dirty="0" smtClean="0">
                <a:solidFill>
                  <a:srgbClr val="0070C0"/>
                </a:solidFill>
              </a:rPr>
              <a:t>), семейство – Липовые (</a:t>
            </a:r>
            <a:r>
              <a:rPr lang="ru-RU" sz="1600" dirty="0" err="1" smtClean="0">
                <a:solidFill>
                  <a:srgbClr val="0070C0"/>
                </a:solidFill>
              </a:rPr>
              <a:t>Tiliaceae</a:t>
            </a:r>
            <a:r>
              <a:rPr lang="ru-RU" sz="1600" dirty="0" smtClean="0">
                <a:solidFill>
                  <a:srgbClr val="0070C0"/>
                </a:solidFill>
              </a:rPr>
              <a:t>). На юге острова Кунашир произрастает липа Максимовича до 15 м высотой. Листья дерева крупные, длиной до 15 см и шириной до 12 см. Цветки растения 7 жёлто-зелёные, душистые около 1,2 см в диаметре. Цветёт в июле. Вид занесён в Красную книгу РФ и Красную книгу Сахалинской области. Общая численность не превышает 100 экз. За пределами РФ встречается в Японии.</a:t>
            </a:r>
            <a:endParaRPr lang="ru-RU" sz="1600" dirty="0">
              <a:solidFill>
                <a:srgbClr val="0070C0"/>
              </a:solidFill>
            </a:endParaRPr>
          </a:p>
        </p:txBody>
      </p:sp>
      <p:pic>
        <p:nvPicPr>
          <p:cNvPr id="11266" name="Picture 2" descr="Tilia maximowicziana leaves.jpg"/>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6547622" y="1280075"/>
            <a:ext cx="3458023" cy="51870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784123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23192" y="365126"/>
            <a:ext cx="10430608" cy="531690"/>
          </a:xfrm>
        </p:spPr>
        <p:txBody>
          <a:bodyPr>
            <a:normAutofit/>
          </a:bodyPr>
          <a:lstStyle/>
          <a:p>
            <a:r>
              <a:rPr lang="ru-RU" sz="2000" b="1" dirty="0">
                <a:solidFill>
                  <a:srgbClr val="C00000"/>
                </a:solidFill>
              </a:rPr>
              <a:t>ВИДЫ РАСТЕНИЙ, ЗАНЕСЁННЫЕ В КРАСНУЮ КНИГУ САХАЛИНСКОЙ ОБЛАСТИ</a:t>
            </a:r>
          </a:p>
        </p:txBody>
      </p:sp>
      <p:sp>
        <p:nvSpPr>
          <p:cNvPr id="3" name="Объект 2"/>
          <p:cNvSpPr>
            <a:spLocks noGrp="1"/>
          </p:cNvSpPr>
          <p:nvPr>
            <p:ph sz="half" idx="1"/>
          </p:nvPr>
        </p:nvSpPr>
        <p:spPr>
          <a:xfrm>
            <a:off x="838200" y="1371600"/>
            <a:ext cx="3742592" cy="4805363"/>
          </a:xfrm>
        </p:spPr>
        <p:txBody>
          <a:bodyPr>
            <a:noAutofit/>
          </a:bodyPr>
          <a:lstStyle/>
          <a:p>
            <a:r>
              <a:rPr lang="ru-RU" sz="1600" dirty="0" smtClean="0">
                <a:solidFill>
                  <a:srgbClr val="0070C0"/>
                </a:solidFill>
              </a:rPr>
              <a:t>Любка Максимовича (</a:t>
            </a:r>
            <a:r>
              <a:rPr lang="ru-RU" sz="1600" dirty="0" err="1" smtClean="0">
                <a:solidFill>
                  <a:srgbClr val="0070C0"/>
                </a:solidFill>
              </a:rPr>
              <a:t>Platanthera</a:t>
            </a:r>
            <a:r>
              <a:rPr lang="ru-RU" sz="1600" dirty="0" smtClean="0">
                <a:solidFill>
                  <a:srgbClr val="0070C0"/>
                </a:solidFill>
              </a:rPr>
              <a:t> </a:t>
            </a:r>
            <a:r>
              <a:rPr lang="ru-RU" sz="1600" dirty="0" err="1" smtClean="0">
                <a:solidFill>
                  <a:srgbClr val="0070C0"/>
                </a:solidFill>
              </a:rPr>
              <a:t>maximowicziana</a:t>
            </a:r>
            <a:r>
              <a:rPr lang="ru-RU" sz="1600" dirty="0" smtClean="0">
                <a:solidFill>
                  <a:srgbClr val="0070C0"/>
                </a:solidFill>
              </a:rPr>
              <a:t> </a:t>
            </a:r>
            <a:r>
              <a:rPr lang="ru-RU" sz="1600" dirty="0" err="1" smtClean="0">
                <a:solidFill>
                  <a:srgbClr val="0070C0"/>
                </a:solidFill>
              </a:rPr>
              <a:t>Schltr</a:t>
            </a:r>
            <a:r>
              <a:rPr lang="ru-RU" sz="1600" dirty="0" smtClean="0">
                <a:solidFill>
                  <a:srgbClr val="0070C0"/>
                </a:solidFill>
              </a:rPr>
              <a:t>), семейство – Орхидные (</a:t>
            </a:r>
            <a:r>
              <a:rPr lang="ru-RU" sz="1600" dirty="0" err="1" smtClean="0">
                <a:solidFill>
                  <a:srgbClr val="0070C0"/>
                </a:solidFill>
              </a:rPr>
              <a:t>Orchidaceae</a:t>
            </a:r>
            <a:r>
              <a:rPr lang="ru-RU" sz="1600" dirty="0" smtClean="0">
                <a:solidFill>
                  <a:srgbClr val="0070C0"/>
                </a:solidFill>
              </a:rPr>
              <a:t>). На Курильских островах Уруп и Итуруп на приморских склонах, осоковых болотах, </a:t>
            </a:r>
            <a:r>
              <a:rPr lang="ru-RU" sz="1600" dirty="0" err="1" smtClean="0">
                <a:solidFill>
                  <a:srgbClr val="0070C0"/>
                </a:solidFill>
              </a:rPr>
              <a:t>каменноберезняках</a:t>
            </a:r>
            <a:r>
              <a:rPr lang="ru-RU" sz="1600" dirty="0" smtClean="0">
                <a:solidFill>
                  <a:srgbClr val="0070C0"/>
                </a:solidFill>
              </a:rPr>
              <a:t> произрастает Любка Максимовича – многолетнее травянистое растение высотой до 20 см. Цветки растения желтовато-белые. Цветёт в июле. Встречается чаще небольшими группами. Общая численность составляет 1000–3000 экземпляров. Вид занесён в Красную книгу Сахалинской области. Охраняется на территории заказника «Островной». За пределами Российской Федерации произрастает в Японии. </a:t>
            </a:r>
            <a:endParaRPr lang="ru-RU" sz="1600" dirty="0">
              <a:solidFill>
                <a:srgbClr val="0070C0"/>
              </a:solidFill>
            </a:endParaRPr>
          </a:p>
        </p:txBody>
      </p:sp>
      <p:pic>
        <p:nvPicPr>
          <p:cNvPr id="12290" name="Picture 2" descr="Любка двулистная"/>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6013527" y="1301263"/>
            <a:ext cx="4261384" cy="37965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263409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400" dirty="0" smtClean="0">
                <a:solidFill>
                  <a:srgbClr val="FF0000"/>
                </a:solidFill>
              </a:rPr>
              <a:t>Ресурсы:</a:t>
            </a:r>
            <a:endParaRPr lang="ru-RU" sz="2400" dirty="0">
              <a:solidFill>
                <a:srgbClr val="FF0000"/>
              </a:solidFill>
            </a:endParaRPr>
          </a:p>
        </p:txBody>
      </p:sp>
      <p:sp>
        <p:nvSpPr>
          <p:cNvPr id="3" name="Объект 2"/>
          <p:cNvSpPr>
            <a:spLocks noGrp="1"/>
          </p:cNvSpPr>
          <p:nvPr>
            <p:ph sz="half" idx="1"/>
          </p:nvPr>
        </p:nvSpPr>
        <p:spPr/>
        <p:txBody>
          <a:bodyPr>
            <a:normAutofit/>
          </a:bodyPr>
          <a:lstStyle/>
          <a:p>
            <a:r>
              <a:rPr lang="ru-RU" sz="1400" dirty="0" smtClean="0">
                <a:hlinkClick r:id="rId2"/>
              </a:rPr>
              <a:t>Гуков Г. В. Чье имя ты носишь, растение? (Из истории ботанических исследований на Дальнем Востоке). – Хабаровск: Кн. Изд-во, 1989. – 304с., ил.</a:t>
            </a:r>
          </a:p>
          <a:p>
            <a:r>
              <a:rPr lang="en-US" sz="1400" dirty="0" smtClean="0">
                <a:hlinkClick r:id="rId3"/>
              </a:rPr>
              <a:t>https://sakhodb.ru/site_get_file/17562/Putevoditel%20Maksimovich.pdf</a:t>
            </a:r>
            <a:endParaRPr lang="ru-RU" sz="1400" dirty="0" smtClean="0"/>
          </a:p>
          <a:p>
            <a:r>
              <a:rPr lang="ru-RU" sz="1400" dirty="0" smtClean="0">
                <a:hlinkClick r:id="rId4"/>
              </a:rPr>
              <a:t>Карл Иванович Максимович | «Бренды России» | Дзен (dzen.ru)</a:t>
            </a:r>
            <a:endParaRPr lang="ru-RU" sz="1400" dirty="0" smtClean="0"/>
          </a:p>
          <a:p>
            <a:r>
              <a:rPr lang="en-US" sz="1400" dirty="0" smtClean="0">
                <a:hlinkClick r:id="rId5"/>
              </a:rPr>
              <a:t>https://yandex.ru/images/search?pos=0&amp;im</a:t>
            </a:r>
            <a:endParaRPr lang="ru-RU" sz="1400" dirty="0" smtClean="0"/>
          </a:p>
          <a:p>
            <a:r>
              <a:rPr lang="en-US" sz="1400" dirty="0" smtClean="0">
                <a:hlinkClick r:id="rId6"/>
              </a:rPr>
              <a:t>https://ru.wikipedia.org/wiki/</a:t>
            </a:r>
            <a:endParaRPr lang="ru-RU" sz="1400" dirty="0" smtClean="0"/>
          </a:p>
          <a:p>
            <a:endParaRPr lang="ru-RU" sz="1400" dirty="0" smtClean="0"/>
          </a:p>
          <a:p>
            <a:endParaRPr lang="ru-RU" sz="1400" dirty="0"/>
          </a:p>
        </p:txBody>
      </p:sp>
      <p:pic>
        <p:nvPicPr>
          <p:cNvPr id="5" name="Picture 2" descr="https://www.libex.ru/dimg/307eb.jpg"/>
          <p:cNvPicPr>
            <a:picLocks noGrp="1" noChangeAspect="1" noChangeArrowheads="1"/>
          </p:cNvPicPr>
          <p:nvPr>
            <p:ph sz="half" idx="2"/>
          </p:nvPr>
        </p:nvPicPr>
        <p:blipFill>
          <a:blip r:embed="rId7">
            <a:extLst>
              <a:ext uri="{28A0092B-C50C-407E-A947-70E740481C1C}">
                <a14:useLocalDpi xmlns:a14="http://schemas.microsoft.com/office/drawing/2010/main" val="0"/>
              </a:ext>
            </a:extLst>
          </a:blip>
          <a:srcRect/>
          <a:stretch>
            <a:fillRect/>
          </a:stretch>
        </p:blipFill>
        <p:spPr bwMode="auto">
          <a:xfrm>
            <a:off x="6810375" y="1224756"/>
            <a:ext cx="2990850" cy="41814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13395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4000" dirty="0" smtClean="0">
                <a:solidFill>
                  <a:srgbClr val="FF0000"/>
                </a:solidFill>
              </a:rPr>
              <a:t>Современники Максимовича</a:t>
            </a:r>
            <a:endParaRPr lang="ru-RU" sz="4000" dirty="0">
              <a:solidFill>
                <a:srgbClr val="FF0000"/>
              </a:solidFill>
            </a:endParaRPr>
          </a:p>
        </p:txBody>
      </p:sp>
      <p:sp>
        <p:nvSpPr>
          <p:cNvPr id="3" name="Объект 2"/>
          <p:cNvSpPr>
            <a:spLocks noGrp="1"/>
          </p:cNvSpPr>
          <p:nvPr>
            <p:ph sz="half" idx="1"/>
          </p:nvPr>
        </p:nvSpPr>
        <p:spPr>
          <a:xfrm>
            <a:off x="838200" y="1477108"/>
            <a:ext cx="9615854" cy="4699855"/>
          </a:xfrm>
        </p:spPr>
        <p:txBody>
          <a:bodyPr>
            <a:normAutofit/>
          </a:bodyPr>
          <a:lstStyle/>
          <a:p>
            <a:pPr marL="0" indent="0">
              <a:buNone/>
            </a:pPr>
            <a:r>
              <a:rPr lang="ru-RU" sz="2400" dirty="0" smtClean="0">
                <a:solidFill>
                  <a:srgbClr val="0070C0"/>
                </a:solidFill>
              </a:rPr>
              <a:t>11 июля 1854 г., когда академик К.И.Максимович впервые высадился на берега зал. Де-Кастри, является настоящей эрой в истории ботанического исследования Дальнего Востока.</a:t>
            </a:r>
          </a:p>
          <a:p>
            <a:pPr marL="0" indent="0" algn="r">
              <a:buNone/>
            </a:pPr>
            <a:r>
              <a:rPr lang="ru-RU" sz="2400" dirty="0">
                <a:solidFill>
                  <a:srgbClr val="0070C0"/>
                </a:solidFill>
              </a:rPr>
              <a:t> </a:t>
            </a:r>
            <a:r>
              <a:rPr lang="ru-RU" sz="2400" dirty="0" smtClean="0">
                <a:solidFill>
                  <a:srgbClr val="0070C0"/>
                </a:solidFill>
              </a:rPr>
              <a:t>                           </a:t>
            </a:r>
            <a:r>
              <a:rPr lang="ru-RU" sz="2400" dirty="0" err="1" smtClean="0">
                <a:solidFill>
                  <a:srgbClr val="0070C0"/>
                </a:solidFill>
              </a:rPr>
              <a:t>В.Л.Комаров</a:t>
            </a:r>
            <a:endParaRPr lang="ru-RU" sz="2400" dirty="0">
              <a:solidFill>
                <a:srgbClr val="0070C0"/>
              </a:solidFill>
            </a:endParaRPr>
          </a:p>
        </p:txBody>
      </p:sp>
      <p:sp>
        <p:nvSpPr>
          <p:cNvPr id="4" name="Объект 3"/>
          <p:cNvSpPr>
            <a:spLocks noGrp="1"/>
          </p:cNvSpPr>
          <p:nvPr>
            <p:ph sz="half" idx="2"/>
          </p:nvPr>
        </p:nvSpPr>
        <p:spPr>
          <a:xfrm>
            <a:off x="10726614" y="1825625"/>
            <a:ext cx="627185" cy="1102213"/>
          </a:xfrm>
        </p:spPr>
        <p:txBody>
          <a:bodyPr/>
          <a:lstStyle/>
          <a:p>
            <a:endParaRPr lang="ru-RU" dirty="0"/>
          </a:p>
        </p:txBody>
      </p:sp>
    </p:spTree>
    <p:extLst>
      <p:ext uri="{BB962C8B-B14F-4D97-AF65-F5344CB8AC3E}">
        <p14:creationId xmlns:p14="http://schemas.microsoft.com/office/powerpoint/2010/main" val="15689250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solidFill>
                  <a:srgbClr val="C00000"/>
                </a:solidFill>
              </a:rPr>
              <a:t>Путь на Восток</a:t>
            </a:r>
            <a:endParaRPr lang="ru-RU" dirty="0">
              <a:solidFill>
                <a:srgbClr val="C00000"/>
              </a:solidFill>
            </a:endParaRPr>
          </a:p>
        </p:txBody>
      </p:sp>
      <p:sp>
        <p:nvSpPr>
          <p:cNvPr id="3" name="Объект 2"/>
          <p:cNvSpPr>
            <a:spLocks noGrp="1"/>
          </p:cNvSpPr>
          <p:nvPr>
            <p:ph sz="half" idx="1"/>
          </p:nvPr>
        </p:nvSpPr>
        <p:spPr>
          <a:xfrm>
            <a:off x="838200" y="1825625"/>
            <a:ext cx="5181600" cy="2878260"/>
          </a:xfrm>
        </p:spPr>
        <p:txBody>
          <a:bodyPr>
            <a:normAutofit/>
          </a:bodyPr>
          <a:lstStyle/>
          <a:p>
            <a:r>
              <a:rPr lang="ru-RU" sz="1800" dirty="0" smtClean="0">
                <a:solidFill>
                  <a:srgbClr val="0070C0"/>
                </a:solidFill>
              </a:rPr>
              <a:t>Карл </a:t>
            </a:r>
            <a:r>
              <a:rPr lang="ru-RU" sz="1800" dirty="0" err="1" smtClean="0">
                <a:solidFill>
                  <a:srgbClr val="0070C0"/>
                </a:solidFill>
              </a:rPr>
              <a:t>Максимóвич</a:t>
            </a:r>
            <a:r>
              <a:rPr lang="ru-RU" sz="1800" dirty="0" smtClean="0">
                <a:solidFill>
                  <a:srgbClr val="0070C0"/>
                </a:solidFill>
              </a:rPr>
              <a:t> родился в Туле 11 ноября 1827 года. </a:t>
            </a:r>
          </a:p>
          <a:p>
            <a:r>
              <a:rPr lang="ru-RU" sz="1800" dirty="0" smtClean="0">
                <a:solidFill>
                  <a:srgbClr val="0070C0"/>
                </a:solidFill>
              </a:rPr>
              <a:t>В 1845 году Максимович поступил в </a:t>
            </a:r>
            <a:r>
              <a:rPr lang="ru-RU" sz="1800" dirty="0" err="1" smtClean="0">
                <a:solidFill>
                  <a:srgbClr val="0070C0"/>
                </a:solidFill>
              </a:rPr>
              <a:t>Дерптский</a:t>
            </a:r>
            <a:r>
              <a:rPr lang="ru-RU" sz="1800" dirty="0" smtClean="0">
                <a:solidFill>
                  <a:srgbClr val="0070C0"/>
                </a:solidFill>
              </a:rPr>
              <a:t> университет (ныне </a:t>
            </a:r>
            <a:r>
              <a:rPr lang="ru-RU" sz="1800" dirty="0" err="1" smtClean="0">
                <a:solidFill>
                  <a:srgbClr val="0070C0"/>
                </a:solidFill>
              </a:rPr>
              <a:t>Тартский</a:t>
            </a:r>
            <a:r>
              <a:rPr lang="ru-RU" sz="1800" dirty="0" smtClean="0">
                <a:solidFill>
                  <a:srgbClr val="0070C0"/>
                </a:solidFill>
              </a:rPr>
              <a:t>). </a:t>
            </a:r>
          </a:p>
          <a:p>
            <a:r>
              <a:rPr lang="ru-RU" sz="1800" dirty="0" smtClean="0">
                <a:solidFill>
                  <a:srgbClr val="0070C0"/>
                </a:solidFill>
              </a:rPr>
              <a:t>В 1850 году Максимович блестяще завершил университет и остался на кафедре помощником профессора А. А. Бунте. Через два года был назначен на должность консерватора в Петербургский ботанический сад и в этом научном учреждении трудился почти 40 лет. </a:t>
            </a:r>
            <a:endParaRPr lang="ru-RU" sz="1800" dirty="0">
              <a:solidFill>
                <a:srgbClr val="0070C0"/>
              </a:solidFill>
            </a:endParaRPr>
          </a:p>
        </p:txBody>
      </p:sp>
      <p:pic>
        <p:nvPicPr>
          <p:cNvPr id="1026" name="Picture 2" descr="https://collectedpapers.com.ua/wp-content/uploads/2018/10/002.jpg"/>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8153399" y="1906277"/>
            <a:ext cx="1931377" cy="30612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434226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93530" y="365125"/>
            <a:ext cx="10360269" cy="558067"/>
          </a:xfrm>
        </p:spPr>
        <p:txBody>
          <a:bodyPr>
            <a:normAutofit/>
          </a:bodyPr>
          <a:lstStyle/>
          <a:p>
            <a:pPr algn="ctr"/>
            <a:r>
              <a:rPr lang="ru-RU" sz="3200" dirty="0" smtClean="0">
                <a:solidFill>
                  <a:srgbClr val="C00000"/>
                </a:solidFill>
              </a:rPr>
              <a:t>Путь на Восток</a:t>
            </a:r>
            <a:endParaRPr lang="ru-RU" sz="3200" dirty="0">
              <a:solidFill>
                <a:srgbClr val="C00000"/>
              </a:solidFill>
            </a:endParaRPr>
          </a:p>
        </p:txBody>
      </p:sp>
      <p:sp>
        <p:nvSpPr>
          <p:cNvPr id="3" name="Объект 2"/>
          <p:cNvSpPr>
            <a:spLocks noGrp="1"/>
          </p:cNvSpPr>
          <p:nvPr>
            <p:ph sz="half" idx="1"/>
          </p:nvPr>
        </p:nvSpPr>
        <p:spPr>
          <a:xfrm>
            <a:off x="838200" y="1283677"/>
            <a:ext cx="3865685" cy="4893286"/>
          </a:xfrm>
        </p:spPr>
        <p:txBody>
          <a:bodyPr>
            <a:normAutofit/>
          </a:bodyPr>
          <a:lstStyle/>
          <a:p>
            <a:r>
              <a:rPr lang="ru-RU" sz="1800" dirty="0" smtClean="0">
                <a:solidFill>
                  <a:srgbClr val="0070C0"/>
                </a:solidFill>
              </a:rPr>
              <a:t>В 1854 году Академия наук направила молодого человека на практически не исследованный российский Дальний Восток.</a:t>
            </a:r>
          </a:p>
          <a:p>
            <a:r>
              <a:rPr lang="ru-RU" sz="1800" dirty="0" smtClean="0">
                <a:solidFill>
                  <a:srgbClr val="0070C0"/>
                </a:solidFill>
              </a:rPr>
              <a:t>11 июля 1854 года Максимович впервые высадился на берег залива Де-Кастри.</a:t>
            </a:r>
          </a:p>
          <a:p>
            <a:r>
              <a:rPr lang="ru-RU" sz="1800" dirty="0" smtClean="0">
                <a:solidFill>
                  <a:srgbClr val="0070C0"/>
                </a:solidFill>
              </a:rPr>
              <a:t>На протяжении двух лет полевой работы Максимович описал амурскую флору в целом (открывая немало новых видов), в общих чертах исследовал жизнь туземцев, составил географический очерк всего бассейна Амура, описал климатические условия, собрал сведения из области геологии и почвоведения.</a:t>
            </a:r>
            <a:endParaRPr lang="ru-RU" sz="1800" dirty="0">
              <a:solidFill>
                <a:srgbClr val="0070C0"/>
              </a:solidFill>
            </a:endParaRPr>
          </a:p>
        </p:txBody>
      </p:sp>
      <p:pic>
        <p:nvPicPr>
          <p:cNvPr id="2050" name="Picture 2" descr="http://s2.fotokto.ru/photo/large/207/2078585.jpg"/>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8660423" y="2737887"/>
            <a:ext cx="2963007" cy="2963007"/>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s://russiajapansociety.ru/wp-content/uploads/2020/08/20200828-sarkisov-2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37284" y="1283677"/>
            <a:ext cx="3053862" cy="25365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291602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67154" y="365125"/>
            <a:ext cx="10386646" cy="487729"/>
          </a:xfrm>
        </p:spPr>
        <p:txBody>
          <a:bodyPr>
            <a:normAutofit/>
          </a:bodyPr>
          <a:lstStyle/>
          <a:p>
            <a:pPr algn="ctr"/>
            <a:r>
              <a:rPr lang="ru-RU" sz="2800" dirty="0">
                <a:solidFill>
                  <a:srgbClr val="C00000"/>
                </a:solidFill>
              </a:rPr>
              <a:t>Путь на Восток</a:t>
            </a:r>
          </a:p>
        </p:txBody>
      </p:sp>
      <p:sp>
        <p:nvSpPr>
          <p:cNvPr id="3" name="Объект 2"/>
          <p:cNvSpPr>
            <a:spLocks noGrp="1"/>
          </p:cNvSpPr>
          <p:nvPr>
            <p:ph sz="half" idx="1"/>
          </p:nvPr>
        </p:nvSpPr>
        <p:spPr>
          <a:xfrm>
            <a:off x="501162" y="958362"/>
            <a:ext cx="4097215" cy="5218601"/>
          </a:xfrm>
        </p:spPr>
        <p:txBody>
          <a:bodyPr>
            <a:normAutofit/>
          </a:bodyPr>
          <a:lstStyle/>
          <a:p>
            <a:r>
              <a:rPr lang="ru-RU" sz="1800" dirty="0" smtClean="0">
                <a:solidFill>
                  <a:srgbClr val="0070C0"/>
                </a:solidFill>
              </a:rPr>
              <a:t>Результатом этого путешествия, законченного в октябре 1856 года, стали богатые ботанические коллекции. 17 марта 1857 года Максимович 3 вернулся в Санкт-Петербург и занялся обработкой собранного материала, итогом которого стал 500-страничный труд «Первенцы Амурской флоры», занявший почётное место в ботанической литературе. За него Петербургская Академия присудила К. И. Максимовичу Демидовскую премию – одну из самых почётных научных наград России. В своей работе автор подробно описал 915 видов растений. </a:t>
            </a:r>
            <a:endParaRPr lang="ru-RU" sz="1800" dirty="0">
              <a:solidFill>
                <a:srgbClr val="0070C0"/>
              </a:solidFill>
            </a:endParaRPr>
          </a:p>
        </p:txBody>
      </p:sp>
      <p:pic>
        <p:nvPicPr>
          <p:cNvPr id="3074" name="Picture 2" descr="https://avatars.dzeninfra.ru/get-zen_doc/3499786/pub_637dbde6c613f77a96c2b6f4_637dbdf8c613f77a96c2ba9f/scale_2400"/>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6066692" y="1491578"/>
            <a:ext cx="5181600" cy="3454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956993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02322" y="365125"/>
            <a:ext cx="10351477" cy="540483"/>
          </a:xfrm>
        </p:spPr>
        <p:txBody>
          <a:bodyPr>
            <a:normAutofit fontScale="90000"/>
          </a:bodyPr>
          <a:lstStyle/>
          <a:p>
            <a:pPr algn="ctr"/>
            <a:r>
              <a:rPr lang="ru-RU" sz="3600" dirty="0">
                <a:solidFill>
                  <a:srgbClr val="C00000"/>
                </a:solidFill>
              </a:rPr>
              <a:t>Путь на Восток</a:t>
            </a:r>
          </a:p>
        </p:txBody>
      </p:sp>
      <p:sp>
        <p:nvSpPr>
          <p:cNvPr id="3" name="Объект 2"/>
          <p:cNvSpPr>
            <a:spLocks noGrp="1"/>
          </p:cNvSpPr>
          <p:nvPr>
            <p:ph sz="half" idx="1"/>
          </p:nvPr>
        </p:nvSpPr>
        <p:spPr>
          <a:xfrm>
            <a:off x="712178" y="1055077"/>
            <a:ext cx="4299438" cy="5121886"/>
          </a:xfrm>
        </p:spPr>
        <p:txBody>
          <a:bodyPr>
            <a:noAutofit/>
          </a:bodyPr>
          <a:lstStyle/>
          <a:p>
            <a:r>
              <a:rPr lang="ru-RU" sz="1800" dirty="0" smtClean="0">
                <a:solidFill>
                  <a:srgbClr val="0070C0"/>
                </a:solidFill>
              </a:rPr>
              <a:t>Выдающийся российский ботаник, академик Карл Иванович Максимович скончался 4 февраля 1891 года в возрасте 63 лет. Вся сознательная жизнь Карла Ивановича Максимовича была сосредоточена вокруг знаменитого Санкт-Петербургского Ботанического сада, где он трудился почти 40 лет. Он был более известен как систематик растений, исследователь флоры российского Дальнего Востока, впервые определивший около 200 видов растений этого региона. Более 30 из них носят имя Максимовича: черёмуха и тополь, ива и ольха, вишня и жимолость, шиповник и боярышник, смородина и бересклет.</a:t>
            </a:r>
            <a:endParaRPr lang="ru-RU" sz="1800" dirty="0">
              <a:solidFill>
                <a:srgbClr val="0070C0"/>
              </a:solidFill>
            </a:endParaRPr>
          </a:p>
        </p:txBody>
      </p:sp>
      <p:pic>
        <p:nvPicPr>
          <p:cNvPr id="4098" name="Picture 2" descr="https://avatars.dzeninfra.ru/get-zen_doc/1895133/pub_637dbde6c613f77a96c2b6f4_637dbdf8c613f77a96c2baa0/scale_2400"/>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5794253" y="1336594"/>
            <a:ext cx="5427662" cy="36184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020723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4785" y="342901"/>
            <a:ext cx="10879015" cy="633046"/>
          </a:xfrm>
        </p:spPr>
        <p:txBody>
          <a:bodyPr>
            <a:noAutofit/>
          </a:bodyPr>
          <a:lstStyle/>
          <a:p>
            <a:r>
              <a:rPr lang="ru-RU" sz="1600" b="1" dirty="0" smtClean="0">
                <a:solidFill>
                  <a:srgbClr val="C00000"/>
                </a:solidFill>
              </a:rPr>
              <a:t>ВИДЫ РАСТЕНИЙ, ПРОИЗРАСТАЮЩИЕ НА САХАЛИНЕ, КУРИЛЬСКИХ ОСТРОВАХ И ЗА ПРЕДЕЛАМИ РОССИЙСКОЙ ФЕДЕРАЦИИ</a:t>
            </a:r>
            <a:endParaRPr lang="ru-RU" sz="1600" b="1" dirty="0">
              <a:solidFill>
                <a:srgbClr val="C00000"/>
              </a:solidFill>
            </a:endParaRPr>
          </a:p>
        </p:txBody>
      </p:sp>
      <p:sp>
        <p:nvSpPr>
          <p:cNvPr id="3" name="Объект 2"/>
          <p:cNvSpPr>
            <a:spLocks noGrp="1"/>
          </p:cNvSpPr>
          <p:nvPr>
            <p:ph sz="half" idx="1"/>
          </p:nvPr>
        </p:nvSpPr>
        <p:spPr>
          <a:xfrm>
            <a:off x="838200" y="1099038"/>
            <a:ext cx="3707423" cy="5077925"/>
          </a:xfrm>
        </p:spPr>
        <p:txBody>
          <a:bodyPr>
            <a:normAutofit/>
          </a:bodyPr>
          <a:lstStyle/>
          <a:p>
            <a:r>
              <a:rPr lang="ru-RU" sz="1800" dirty="0" smtClean="0">
                <a:solidFill>
                  <a:srgbClr val="0070C0"/>
                </a:solidFill>
              </a:rPr>
              <a:t>Вишня Максимовича (</a:t>
            </a:r>
            <a:r>
              <a:rPr lang="ru-RU" sz="1800" dirty="0" err="1" smtClean="0">
                <a:solidFill>
                  <a:srgbClr val="0070C0"/>
                </a:solidFill>
              </a:rPr>
              <a:t>Cerasus</a:t>
            </a:r>
            <a:r>
              <a:rPr lang="ru-RU" sz="1800" dirty="0" smtClean="0">
                <a:solidFill>
                  <a:srgbClr val="0070C0"/>
                </a:solidFill>
              </a:rPr>
              <a:t> </a:t>
            </a:r>
            <a:r>
              <a:rPr lang="ru-RU" sz="1800" dirty="0" err="1" smtClean="0">
                <a:solidFill>
                  <a:srgbClr val="0070C0"/>
                </a:solidFill>
              </a:rPr>
              <a:t>maximowiczii</a:t>
            </a:r>
            <a:r>
              <a:rPr lang="ru-RU" sz="1800" dirty="0" smtClean="0">
                <a:solidFill>
                  <a:srgbClr val="0070C0"/>
                </a:solidFill>
              </a:rPr>
              <a:t>), семейство – </a:t>
            </a:r>
            <a:r>
              <a:rPr lang="ru-RU" sz="1800" dirty="0" err="1" smtClean="0">
                <a:solidFill>
                  <a:srgbClr val="0070C0"/>
                </a:solidFill>
              </a:rPr>
              <a:t>Розовоцветные</a:t>
            </a:r>
            <a:r>
              <a:rPr lang="ru-RU" sz="1800" dirty="0" smtClean="0">
                <a:solidFill>
                  <a:srgbClr val="0070C0"/>
                </a:solidFill>
              </a:rPr>
              <a:t>. Крупное, красиво цветущее дерево высотой до 15 м, реже кустарник с раскидистой кроной. Белые ароматные цветки собраны в 5–7 цветковых соцветий. Плоды – мелкие костянки (до 0,7 см), несъедобные, с тёмно-фиолетовой красящей мякотью. Растёт в горных смешанных и </a:t>
            </a:r>
            <a:r>
              <a:rPr lang="ru-RU" sz="1800" dirty="0" err="1" smtClean="0">
                <a:solidFill>
                  <a:srgbClr val="0070C0"/>
                </a:solidFill>
              </a:rPr>
              <a:t>каменноберёзовых</a:t>
            </a:r>
            <a:r>
              <a:rPr lang="ru-RU" sz="1800" dirty="0" smtClean="0">
                <a:solidFill>
                  <a:srgbClr val="0070C0"/>
                </a:solidFill>
              </a:rPr>
              <a:t> лесах. Произрастает на юге Сахалина, на острове </a:t>
            </a:r>
            <a:r>
              <a:rPr lang="ru-RU" sz="1800" dirty="0" err="1" smtClean="0">
                <a:solidFill>
                  <a:srgbClr val="0070C0"/>
                </a:solidFill>
              </a:rPr>
              <a:t>Монерон</a:t>
            </a:r>
            <a:r>
              <a:rPr lang="ru-RU" sz="1800" dirty="0" smtClean="0">
                <a:solidFill>
                  <a:srgbClr val="0070C0"/>
                </a:solidFill>
              </a:rPr>
              <a:t>, на Курильских островах (Кунашир, Шикотан, Итуруп). За пределами РФ встречается в Японии, Корее, Китае.</a:t>
            </a:r>
            <a:endParaRPr lang="ru-RU" sz="1800" dirty="0">
              <a:solidFill>
                <a:srgbClr val="0070C0"/>
              </a:solidFill>
            </a:endParaRPr>
          </a:p>
        </p:txBody>
      </p:sp>
      <p:pic>
        <p:nvPicPr>
          <p:cNvPr id="5122" name="Picture 2" descr="Вишня Максимовича, Cerasus maximowiczii Зимостойкая декоративная вишня, одна из знаменитых  японских вишен. Встречается в Японии, Приморье, Сахалине.&#10;- Отличается обильным цветением и стройностью кроны.&#10;- Цветы белые или желтовато-белые, ароматные, в щитковых соцветиях по 5-8 штук.&#10;- Зимостойкость высокая, без проблем зимует в Москве и Петербурге.&#10;"/>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5652818" y="1350841"/>
            <a:ext cx="4936688" cy="43513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51788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487729"/>
          </a:xfrm>
        </p:spPr>
        <p:txBody>
          <a:bodyPr>
            <a:noAutofit/>
          </a:bodyPr>
          <a:lstStyle/>
          <a:p>
            <a:r>
              <a:rPr lang="ru-RU" sz="1400" b="1" dirty="0">
                <a:solidFill>
                  <a:srgbClr val="C00000"/>
                </a:solidFill>
              </a:rPr>
              <a:t>ВИДЫ РАСТЕНИЙ, ПРОИЗРАСТАЮЩИЕ НА САХАЛИНЕ, КУРИЛЬСКИХ ОСТРОВАХ И ЗА ПРЕДЕЛАМИ РОССИЙСКОЙ ФЕДЕРАЦИИ</a:t>
            </a:r>
          </a:p>
        </p:txBody>
      </p:sp>
      <p:sp>
        <p:nvSpPr>
          <p:cNvPr id="3" name="Объект 2"/>
          <p:cNvSpPr>
            <a:spLocks noGrp="1"/>
          </p:cNvSpPr>
          <p:nvPr>
            <p:ph sz="half" idx="1"/>
          </p:nvPr>
        </p:nvSpPr>
        <p:spPr>
          <a:xfrm>
            <a:off x="838200" y="1125415"/>
            <a:ext cx="4252546" cy="5051548"/>
          </a:xfrm>
        </p:spPr>
        <p:txBody>
          <a:bodyPr>
            <a:normAutofit/>
          </a:bodyPr>
          <a:lstStyle/>
          <a:p>
            <a:r>
              <a:rPr lang="ru-RU" sz="2000" dirty="0" smtClean="0">
                <a:solidFill>
                  <a:srgbClr val="0070C0"/>
                </a:solidFill>
              </a:rPr>
              <a:t>Купена Максимовича (</a:t>
            </a:r>
            <a:r>
              <a:rPr lang="ru-RU" sz="2000" dirty="0" err="1" smtClean="0">
                <a:solidFill>
                  <a:srgbClr val="0070C0"/>
                </a:solidFill>
              </a:rPr>
              <a:t>Polygonatum</a:t>
            </a:r>
            <a:r>
              <a:rPr lang="ru-RU" sz="2000" dirty="0" smtClean="0">
                <a:solidFill>
                  <a:srgbClr val="0070C0"/>
                </a:solidFill>
              </a:rPr>
              <a:t> </a:t>
            </a:r>
            <a:r>
              <a:rPr lang="ru-RU" sz="2000" dirty="0" err="1" smtClean="0">
                <a:solidFill>
                  <a:srgbClr val="0070C0"/>
                </a:solidFill>
              </a:rPr>
              <a:t>maximowicziana</a:t>
            </a:r>
            <a:r>
              <a:rPr lang="ru-RU" sz="2000" dirty="0" smtClean="0">
                <a:solidFill>
                  <a:srgbClr val="0070C0"/>
                </a:solidFill>
              </a:rPr>
              <a:t>), семейство – Спаржевые. Многолетнее растение высотой до 1 м. Листья простые, цельные до 16 см длины и до 8 см ширины. Плоды – сине-черноватые ягоды до 1 см в диаметре. Произрастает на Сахалине и Южных Курилах в смешанных и пойменных лесах, на лесных опушках. За пределами РФ встречается в Японии и Китае.</a:t>
            </a:r>
            <a:endParaRPr lang="ru-RU" sz="2000" dirty="0">
              <a:solidFill>
                <a:srgbClr val="0070C0"/>
              </a:solidFill>
            </a:endParaRPr>
          </a:p>
        </p:txBody>
      </p:sp>
      <p:pic>
        <p:nvPicPr>
          <p:cNvPr id="6146" name="Picture 2" descr="http://www.zharov-garden.ru/Plants/GetImage?fileId=385"/>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6096000" y="1231717"/>
            <a:ext cx="5181600" cy="3886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573110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13238" y="307731"/>
            <a:ext cx="10940562" cy="1028701"/>
          </a:xfrm>
        </p:spPr>
        <p:txBody>
          <a:bodyPr>
            <a:noAutofit/>
          </a:bodyPr>
          <a:lstStyle/>
          <a:p>
            <a:r>
              <a:rPr lang="ru-RU" sz="1400" b="1" dirty="0">
                <a:solidFill>
                  <a:srgbClr val="C00000"/>
                </a:solidFill>
              </a:rPr>
              <a:t>ВИДЫ РАСТЕНИЙ, ПРОИЗРАСТАЮЩИЕ НА САХАЛИНЕ, КУРИЛЬСКИХ ОСТРОВАХ И ЗА ПРЕДЕЛАМИ РОССИЙСКОЙ ФЕДЕРАЦИИ</a:t>
            </a:r>
          </a:p>
        </p:txBody>
      </p:sp>
      <p:sp>
        <p:nvSpPr>
          <p:cNvPr id="3" name="Объект 2"/>
          <p:cNvSpPr>
            <a:spLocks noGrp="1"/>
          </p:cNvSpPr>
          <p:nvPr>
            <p:ph sz="half" idx="1"/>
          </p:nvPr>
        </p:nvSpPr>
        <p:spPr>
          <a:xfrm>
            <a:off x="838200" y="1951891"/>
            <a:ext cx="3285392" cy="4225071"/>
          </a:xfrm>
        </p:spPr>
        <p:txBody>
          <a:bodyPr>
            <a:normAutofit/>
          </a:bodyPr>
          <a:lstStyle/>
          <a:p>
            <a:r>
              <a:rPr lang="ru-RU" sz="1800" dirty="0" smtClean="0">
                <a:solidFill>
                  <a:srgbClr val="0070C0"/>
                </a:solidFill>
              </a:rPr>
              <a:t>Тополь Максимовича (</a:t>
            </a:r>
            <a:r>
              <a:rPr lang="ru-RU" sz="1800" dirty="0" err="1" smtClean="0">
                <a:solidFill>
                  <a:srgbClr val="0070C0"/>
                </a:solidFill>
              </a:rPr>
              <a:t>Populus</a:t>
            </a:r>
            <a:r>
              <a:rPr lang="ru-RU" sz="1800" dirty="0" smtClean="0">
                <a:solidFill>
                  <a:srgbClr val="0070C0"/>
                </a:solidFill>
              </a:rPr>
              <a:t> </a:t>
            </a:r>
            <a:r>
              <a:rPr lang="ru-RU" sz="1800" dirty="0" err="1" smtClean="0">
                <a:solidFill>
                  <a:srgbClr val="0070C0"/>
                </a:solidFill>
              </a:rPr>
              <a:t>maximowicziana</a:t>
            </a:r>
            <a:r>
              <a:rPr lang="ru-RU" sz="1800" dirty="0" smtClean="0">
                <a:solidFill>
                  <a:srgbClr val="0070C0"/>
                </a:solidFill>
              </a:rPr>
              <a:t>), семейство – Ивовые. Мощное дерево с широкой кроной, высотой до 35 м и диаметром более 1 м. Кора серая или желтовато-серая. Цветочные почки вырастают до 2 см длины (очень смолистые), длина серёжек до 14 см. Произрастает на Сахалине и Курильских островах в долинах рек и ручьёв. За пределами РФ встречается в Японии и Китае. </a:t>
            </a:r>
            <a:endParaRPr lang="ru-RU" sz="1800" dirty="0">
              <a:solidFill>
                <a:srgbClr val="0070C0"/>
              </a:solidFill>
            </a:endParaRPr>
          </a:p>
        </p:txBody>
      </p:sp>
      <p:pic>
        <p:nvPicPr>
          <p:cNvPr id="7170" name="Picture 2" descr="Populus-maximowiczii.jpg"/>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5956383" y="1556238"/>
            <a:ext cx="5313169" cy="39800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2404971"/>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70</TotalTime>
  <Words>1201</Words>
  <Application>Microsoft Office PowerPoint</Application>
  <PresentationFormat>Широкоэкранный</PresentationFormat>
  <Paragraphs>41</Paragraphs>
  <Slides>15</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15</vt:i4>
      </vt:variant>
    </vt:vector>
  </HeadingPairs>
  <TitlesOfParts>
    <vt:vector size="19" baseType="lpstr">
      <vt:lpstr>Arial</vt:lpstr>
      <vt:lpstr>Calibri</vt:lpstr>
      <vt:lpstr>Calibri Light</vt:lpstr>
      <vt:lpstr>Тема Office</vt:lpstr>
      <vt:lpstr>Изучение флоры Дальнего Востока часть 2 </vt:lpstr>
      <vt:lpstr>Современники Максимовича</vt:lpstr>
      <vt:lpstr>Путь на Восток</vt:lpstr>
      <vt:lpstr>Путь на Восток</vt:lpstr>
      <vt:lpstr>Путь на Восток</vt:lpstr>
      <vt:lpstr>Путь на Восток</vt:lpstr>
      <vt:lpstr>ВИДЫ РАСТЕНИЙ, ПРОИЗРАСТАЮЩИЕ НА САХАЛИНЕ, КУРИЛЬСКИХ ОСТРОВАХ И ЗА ПРЕДЕЛАМИ РОССИЙСКОЙ ФЕДЕРАЦИИ</vt:lpstr>
      <vt:lpstr>ВИДЫ РАСТЕНИЙ, ПРОИЗРАСТАЮЩИЕ НА САХАЛИНЕ, КУРИЛЬСКИХ ОСТРОВАХ И ЗА ПРЕДЕЛАМИ РОССИЙСКОЙ ФЕДЕРАЦИИ</vt:lpstr>
      <vt:lpstr>ВИДЫ РАСТЕНИЙ, ПРОИЗРАСТАЮЩИЕ НА САХАЛИНЕ, КУРИЛЬСКИХ ОСТРОВАХ И ЗА ПРЕДЕЛАМИ РОССИЙСКОЙ ФЕДЕРАЦИИ</vt:lpstr>
      <vt:lpstr>ВИДЫ РАСТЕНИЙ, ПРОИЗРАСТАЮЩИЕ НА САХАЛИНЕ, КУРИЛЬСКИХ ОСТРОВАХ И ЗА ПРЕДЕЛАМИ РОССИЙСКОЙ ФЕДЕРАЦИИ</vt:lpstr>
      <vt:lpstr>ВИДЫ РАСТЕНИЙ, ЗАНЕСЁННЫЕ В КРАСНУЮ КНИГУ САХАЛИНСКОЙ ОБЛАСТИ</vt:lpstr>
      <vt:lpstr>ВИДЫ РАСТЕНИЙ, ЗАНЕСЁННЫЕ В КРАСНУЮ КНИГУ САХАЛИНСКОЙ ОБЛАСТИ</vt:lpstr>
      <vt:lpstr>ВИДЫ РАСТЕНИЙ, ЗАНЕСЁННЫЕ В КРАСНУЮ КНИГУ САХАЛИНСКОЙ ОБЛАСТИ</vt:lpstr>
      <vt:lpstr>ВИДЫ РАСТЕНИЙ, ЗАНЕСЁННЫЕ В КРАСНУЮ КНИГУ САХАЛИНСКОЙ ОБЛАСТИ</vt:lpstr>
      <vt:lpstr>Ресурсы:</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Изучение флоры Дальнего Востока часть 2 </dc:title>
  <dc:creator>Пользователь</dc:creator>
  <cp:lastModifiedBy>Пользователь</cp:lastModifiedBy>
  <cp:revision>10</cp:revision>
  <dcterms:created xsi:type="dcterms:W3CDTF">2023-01-18T23:35:35Z</dcterms:created>
  <dcterms:modified xsi:type="dcterms:W3CDTF">2023-01-19T00:45:47Z</dcterms:modified>
</cp:coreProperties>
</file>