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1" name="Shape 3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15747264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Текст заголовка</a:t>
            </a:r>
          </a:p>
        </p:txBody>
      </p:sp>
      <p:sp>
        <p:nvSpPr>
          <p:cNvPr id="14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473622" y="6221732"/>
            <a:ext cx="263979" cy="269237"/>
          </a:xfrm>
          <a:prstGeom prst="rect">
            <a:avLst/>
          </a:prstGeom>
        </p:spPr>
        <p:txBody>
          <a:bodyPr anchor="ctr"/>
          <a:lstStyle>
            <a:lvl1pPr>
              <a:defRPr sz="12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3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6"/>
          <p:cNvSpPr/>
          <p:nvPr/>
        </p:nvSpPr>
        <p:spPr>
          <a:xfrm rot="18919285">
            <a:off x="-547867" y="792195"/>
            <a:ext cx="1846767" cy="7687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" name="Рисунок 9" descr="Рисунок 9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10190605" y="258760"/>
            <a:ext cx="1675733" cy="62661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104900" y="365125"/>
            <a:ext cx="8053614" cy="917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46502" y="6362700"/>
            <a:ext cx="343899" cy="3581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 algn="r">
              <a:defRPr>
                <a:solidFill>
                  <a:srgbClr val="FF0000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1pPr>
      <a:lvl2pPr marL="714375" marR="0" indent="-25717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2pPr>
      <a:lvl3pPr marL="1208314" marR="0" indent="-29391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5pPr>
      <a:lvl6pPr marL="2514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6pPr>
      <a:lvl7pPr marL="29718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7pPr>
      <a:lvl8pPr marL="34290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8pPr>
      <a:lvl9pPr marL="38862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Группа 9"/>
          <p:cNvGrpSpPr/>
          <p:nvPr/>
        </p:nvGrpSpPr>
        <p:grpSpPr>
          <a:xfrm>
            <a:off x="7948247" y="5662247"/>
            <a:ext cx="4183035" cy="1125416"/>
            <a:chOff x="0" y="0"/>
            <a:chExt cx="4466782" cy="1148493"/>
          </a:xfrm>
        </p:grpSpPr>
        <p:pic>
          <p:nvPicPr>
            <p:cNvPr id="34" name="Рисунок 3" descr="Рисунок 3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rcRect t="18495" b="28755"/>
            <a:stretch>
              <a:fillRect/>
            </a:stretch>
          </p:blipFill>
          <p:spPr>
            <a:xfrm>
              <a:off x="-1" y="113666"/>
              <a:ext cx="1845980" cy="9737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5" name="Рисунок 4" descr="Рисунок 4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2098198" y="52546"/>
              <a:ext cx="837852" cy="10959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" name="Рисунок 5" descr="Рисунок 5"/>
            <p:cNvPicPr>
              <a:picLocks noChangeAspect="1"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3479355" y="-1"/>
              <a:ext cx="987427" cy="10959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38" name="Рисунок 8" descr="Рисунок 8"/>
          <p:cNvPicPr>
            <a:picLocks noChangeAspect="1"/>
          </p:cNvPicPr>
          <p:nvPr/>
        </p:nvPicPr>
        <p:blipFill>
          <a:blip r:embed="rId5" cstate="print">
            <a:extLst/>
          </a:blip>
          <a:srcRect l="27307" t="8943" r="20023" b="77236"/>
          <a:stretch>
            <a:fillRect/>
          </a:stretch>
        </p:blipFill>
        <p:spPr>
          <a:xfrm>
            <a:off x="7778797" y="0"/>
            <a:ext cx="4404946" cy="1701227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Параллелограмм 10"/>
          <p:cNvSpPr/>
          <p:nvPr/>
        </p:nvSpPr>
        <p:spPr>
          <a:xfrm rot="18919285">
            <a:off x="-1047361" y="4355574"/>
            <a:ext cx="3536022" cy="14719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6111" y="2056074"/>
            <a:ext cx="9144000" cy="881063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Здоровье человека и как его сохранить</a:t>
            </a:r>
            <a:endParaRPr lang="ru-RU" sz="4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222630" y="4505768"/>
            <a:ext cx="6845595" cy="4543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b">
            <a:noAutofit/>
          </a:bodyPr>
          <a:lstStyle>
            <a:lvl1pPr marL="0" marR="0" indent="0" algn="ctr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hangingPunct="1"/>
            <a:endParaRPr lang="ru-RU" sz="20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074985" y="6462345"/>
            <a:ext cx="4211516" cy="394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b">
            <a:normAutofit/>
          </a:bodyPr>
          <a:lstStyle>
            <a:lvl1pPr marL="0" marR="0" indent="0" algn="ctr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hangingPunct="1"/>
            <a:r>
              <a:rPr lang="ru-RU" sz="1800" dirty="0" smtClean="0"/>
              <a:t>Точка роста по предмету ОБЖ, 2019</a:t>
            </a:r>
            <a:endParaRPr lang="ru-RU" sz="1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19091" t="31412" r="5617" b="14408"/>
          <a:stretch>
            <a:fillRect/>
          </a:stretch>
        </p:blipFill>
        <p:spPr bwMode="auto">
          <a:xfrm>
            <a:off x="985652" y="807522"/>
            <a:ext cx="9179626" cy="5284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18409" t="15584" r="3474" b="12094"/>
          <a:stretch>
            <a:fillRect/>
          </a:stretch>
        </p:blipFill>
        <p:spPr bwMode="auto">
          <a:xfrm>
            <a:off x="1442744" y="570014"/>
            <a:ext cx="8485028" cy="61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18994" t="15219" r="2987" b="11120"/>
          <a:stretch>
            <a:fillRect/>
          </a:stretch>
        </p:blipFill>
        <p:spPr bwMode="auto">
          <a:xfrm>
            <a:off x="878775" y="277032"/>
            <a:ext cx="8217724" cy="620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20162" t="27029" r="8344" b="12459"/>
          <a:stretch>
            <a:fillRect/>
          </a:stretch>
        </p:blipFill>
        <p:spPr bwMode="auto">
          <a:xfrm>
            <a:off x="1068779" y="261257"/>
            <a:ext cx="8716489" cy="5902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Обучение первой помощи или базовой реанимации на уроках ОБЖ играет огромную роль. В современных условиях повышенной опасности необходимо учить подростков навыкам оказания первой помощи.</a:t>
            </a:r>
          </a:p>
          <a:p>
            <a:pPr algn="ctr"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консультаций, мастер-классов с  педагогическими работниками и родительской общественностью используя материально-техническую базу «Точка Роста»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Группа 9"/>
          <p:cNvGrpSpPr/>
          <p:nvPr/>
        </p:nvGrpSpPr>
        <p:grpSpPr>
          <a:xfrm>
            <a:off x="7948247" y="5662247"/>
            <a:ext cx="4183035" cy="1125416"/>
            <a:chOff x="0" y="0"/>
            <a:chExt cx="4466782" cy="1148493"/>
          </a:xfrm>
        </p:grpSpPr>
        <p:pic>
          <p:nvPicPr>
            <p:cNvPr id="34" name="Рисунок 3" descr="Рисунок 3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rcRect t="18495" b="28755"/>
            <a:stretch>
              <a:fillRect/>
            </a:stretch>
          </p:blipFill>
          <p:spPr>
            <a:xfrm>
              <a:off x="-1" y="113666"/>
              <a:ext cx="1845980" cy="9737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5" name="Рисунок 4" descr="Рисунок 4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2098198" y="52546"/>
              <a:ext cx="837852" cy="10959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" name="Рисунок 5" descr="Рисунок 5"/>
            <p:cNvPicPr>
              <a:picLocks noChangeAspect="1"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3479355" y="-1"/>
              <a:ext cx="987427" cy="10959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38" name="Рисунок 8" descr="Рисунок 8"/>
          <p:cNvPicPr>
            <a:picLocks noChangeAspect="1"/>
          </p:cNvPicPr>
          <p:nvPr/>
        </p:nvPicPr>
        <p:blipFill>
          <a:blip r:embed="rId5" cstate="print">
            <a:extLst/>
          </a:blip>
          <a:srcRect l="27307" t="8943" r="20023" b="77236"/>
          <a:stretch>
            <a:fillRect/>
          </a:stretch>
        </p:blipFill>
        <p:spPr>
          <a:xfrm>
            <a:off x="7778797" y="0"/>
            <a:ext cx="4404946" cy="1701227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Параллелограмм 10"/>
          <p:cNvSpPr/>
          <p:nvPr/>
        </p:nvSpPr>
        <p:spPr>
          <a:xfrm rot="18919285">
            <a:off x="-1047361" y="4355574"/>
            <a:ext cx="3536022" cy="14719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8151" y="2802579"/>
            <a:ext cx="10711543" cy="112815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«Первая помощь пострадавшему»</a:t>
            </a:r>
            <a: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сердечно-легочная реанимация</a:t>
            </a:r>
            <a:endParaRPr lang="ru-RU" sz="48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614137" y="5065676"/>
            <a:ext cx="6845595" cy="479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b">
            <a:noAutofit/>
          </a:bodyPr>
          <a:lstStyle>
            <a:lvl1pPr marL="0" marR="0" indent="0" algn="ctr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 hangingPunct="1"/>
            <a:endParaRPr lang="ru-RU" sz="20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074985" y="6462345"/>
            <a:ext cx="4211516" cy="394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b">
            <a:normAutofit fontScale="85000" lnSpcReduction="10000"/>
          </a:bodyPr>
          <a:lstStyle>
            <a:lvl1pPr marL="0" marR="0" indent="0" algn="ctr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hangingPunct="1"/>
            <a:r>
              <a:rPr lang="ru-RU" sz="1800" dirty="0" smtClean="0"/>
              <a:t>Хабаровский учебный центр ФПС, 2019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3468113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7"/>
          <p:cNvSpPr txBox="1">
            <a:spLocks noGrp="1"/>
          </p:cNvSpPr>
          <p:nvPr>
            <p:ph type="sldNum" sz="quarter" idx="4294967295"/>
          </p:nvPr>
        </p:nvSpPr>
        <p:spPr>
          <a:xfrm>
            <a:off x="11866381" y="6362700"/>
            <a:ext cx="224018" cy="35813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pPr/>
              <a:t>3</a:t>
            </a:fld>
            <a:endParaRPr/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831273" y="0"/>
            <a:ext cx="9276215" cy="62345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 fontScale="97500"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333E48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hangingPunct="1"/>
            <a:r>
              <a:rPr lang="ru-RU" sz="2400" dirty="0" smtClean="0">
                <a:solidFill>
                  <a:schemeClr val="tx1"/>
                </a:solidFill>
              </a:rPr>
              <a:t>Актуальность проекта: своевременная оказание первой помощи и сохранении жизни, здоровья пострадавшего</a:t>
            </a:r>
          </a:p>
          <a:p>
            <a:pPr hangingPunct="1"/>
            <a:endParaRPr lang="ru-RU" sz="2400" dirty="0" smtClean="0">
              <a:solidFill>
                <a:schemeClr val="tx1"/>
              </a:solidFill>
            </a:endParaRPr>
          </a:p>
          <a:p>
            <a:pPr hangingPunct="1"/>
            <a:endParaRPr lang="ru-RU" sz="2400" dirty="0" smtClean="0">
              <a:solidFill>
                <a:schemeClr val="tx1"/>
              </a:solidFill>
            </a:endParaRPr>
          </a:p>
          <a:p>
            <a:pPr hangingPunct="1"/>
            <a:r>
              <a:rPr lang="ru-RU" sz="2400" dirty="0" smtClean="0">
                <a:solidFill>
                  <a:schemeClr val="tx1"/>
                </a:solidFill>
              </a:rPr>
              <a:t>Цель проекта: обобщение теоретических и практических знаний для дальнейшего использования в практике</a:t>
            </a:r>
          </a:p>
          <a:p>
            <a:pPr hangingPunct="1"/>
            <a:endParaRPr lang="ru-RU" sz="2400" dirty="0" smtClean="0">
              <a:solidFill>
                <a:schemeClr val="tx1"/>
              </a:solidFill>
            </a:endParaRPr>
          </a:p>
          <a:p>
            <a:pPr hangingPunct="1"/>
            <a:endParaRPr lang="ru-RU" sz="2400" dirty="0" smtClean="0">
              <a:solidFill>
                <a:schemeClr val="tx1"/>
              </a:solidFill>
            </a:endParaRPr>
          </a:p>
          <a:p>
            <a:pPr hangingPunct="1"/>
            <a:r>
              <a:rPr lang="ru-RU" sz="2400" dirty="0" smtClean="0">
                <a:solidFill>
                  <a:schemeClr val="tx1"/>
                </a:solidFill>
              </a:rPr>
              <a:t>Задачи проекта: </a:t>
            </a:r>
          </a:p>
          <a:p>
            <a:pPr hangingPunct="1"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</a:rPr>
              <a:t>обозначить правила оказания первой помощи при базовой реанимации;</a:t>
            </a:r>
          </a:p>
          <a:p>
            <a:pPr hangingPunct="1">
              <a:buFontTx/>
              <a:buChar char="-"/>
            </a:pPr>
            <a:endParaRPr lang="ru-RU" sz="2400" dirty="0" smtClean="0">
              <a:solidFill>
                <a:schemeClr val="tx1"/>
              </a:solidFill>
            </a:endParaRPr>
          </a:p>
          <a:p>
            <a:pPr hangingPunct="1"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</a:rPr>
              <a:t>воспитания бережного отношения к своему здоровью и здоровью окружающих людей;</a:t>
            </a:r>
          </a:p>
          <a:p>
            <a:pPr hangingPunct="1">
              <a:buFontTx/>
              <a:buChar char="-"/>
            </a:pPr>
            <a:endParaRPr lang="ru-RU" sz="2400" dirty="0" smtClean="0">
              <a:solidFill>
                <a:schemeClr val="tx1"/>
              </a:solidFill>
            </a:endParaRPr>
          </a:p>
          <a:p>
            <a:pPr hangingPunct="1"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</a:rPr>
              <a:t>развитие совместных действий</a:t>
            </a:r>
          </a:p>
          <a:p>
            <a:pPr hangingPunct="1"/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683977" y="1899138"/>
            <a:ext cx="4981488" cy="523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Основное содержание проекта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3377" t="25933" r="5812" b="12825"/>
          <a:stretch>
            <a:fillRect/>
          </a:stretch>
        </p:blipFill>
        <p:spPr bwMode="auto">
          <a:xfrm>
            <a:off x="1579418" y="558140"/>
            <a:ext cx="8633361" cy="597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517443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8994" t="28003" r="4058" b="12946"/>
          <a:stretch>
            <a:fillRect/>
          </a:stretch>
        </p:blipFill>
        <p:spPr bwMode="auto">
          <a:xfrm>
            <a:off x="1341911" y="866898"/>
            <a:ext cx="9381507" cy="5759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2695" t="23985" r="6396" b="12216"/>
          <a:stretch>
            <a:fillRect/>
          </a:stretch>
        </p:blipFill>
        <p:spPr bwMode="auto">
          <a:xfrm>
            <a:off x="1116281" y="480951"/>
            <a:ext cx="8645236" cy="6222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9578" t="26177" r="7370" b="12581"/>
          <a:stretch>
            <a:fillRect/>
          </a:stretch>
        </p:blipFill>
        <p:spPr bwMode="auto">
          <a:xfrm>
            <a:off x="1080655" y="344385"/>
            <a:ext cx="8906494" cy="597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9481" t="18872" r="5519" b="11607"/>
          <a:stretch>
            <a:fillRect/>
          </a:stretch>
        </p:blipFill>
        <p:spPr bwMode="auto">
          <a:xfrm>
            <a:off x="1995055" y="904976"/>
            <a:ext cx="8027720" cy="5953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470068" y="403761"/>
            <a:ext cx="5878285" cy="4616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spc="0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Times New Roman" pitchFamily="18" charset="0"/>
                <a:cs typeface="Times New Roman" pitchFamily="18" charset="0"/>
                <a:sym typeface="Calibri"/>
              </a:rPr>
              <a:t>5. Вызов скорой помощи</a:t>
            </a:r>
            <a:endParaRPr kumimoji="0" lang="ru-RU" sz="2400" b="1" i="0" u="none" strike="noStrike" cap="none" spc="0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FillTx/>
              <a:latin typeface="Times New Roman" pitchFamily="18" charset="0"/>
              <a:cs typeface="Times New Roman" pitchFamily="18" charset="0"/>
              <a:sym typeface="Calibri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0065" t="27029" r="5325" b="14651"/>
          <a:stretch>
            <a:fillRect/>
          </a:stretch>
        </p:blipFill>
        <p:spPr bwMode="auto">
          <a:xfrm>
            <a:off x="938151" y="391886"/>
            <a:ext cx="9096499" cy="568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126</Words>
  <Application>Microsoft Office PowerPoint</Application>
  <PresentationFormat>Произвольный</PresentationFormat>
  <Paragraphs>24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Здоровье человека и как его сохранить</vt:lpstr>
      <vt:lpstr>    «Первая помощь пострадавшему»  сердечно-легочная реанимация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Общеобразовательные направления федеральной сети Центров образования цифрового и гуманитарного профилей «Точка роста»</dc:title>
  <dc:creator>Пермякова Татьяна Борисовна</dc:creator>
  <cp:lastModifiedBy>Евгения</cp:lastModifiedBy>
  <cp:revision>14</cp:revision>
  <dcterms:modified xsi:type="dcterms:W3CDTF">2023-01-19T01:01:24Z</dcterms:modified>
</cp:coreProperties>
</file>