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20"/>
  </p:notesMasterIdLst>
  <p:sldIdLst>
    <p:sldId id="256" r:id="rId2"/>
    <p:sldId id="258" r:id="rId3"/>
    <p:sldId id="261" r:id="rId4"/>
    <p:sldId id="263" r:id="rId5"/>
    <p:sldId id="278" r:id="rId6"/>
    <p:sldId id="279" r:id="rId7"/>
    <p:sldId id="280" r:id="rId8"/>
    <p:sldId id="265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-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08041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2400"/>
              <a:buFont typeface="Arial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3622" y="6221732"/>
            <a:ext cx="263979" cy="26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 sz="1200">
                <a:solidFill>
                  <a:srgbClr val="00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746502" y="6362700"/>
            <a:ext cx="343899" cy="35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>
                <a:solidFill>
                  <a:srgbClr val="FF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/>
          <a:lstStyle/>
          <a:p>
            <a:fld id="{0D342A91-05D7-4DD8-9154-32C22DD9CBDE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E62F-D229-49FF-A0C1-B1DCC49CB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-2680715">
            <a:off x="-547867" y="792195"/>
            <a:ext cx="1846767" cy="76875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7;p1" descr="Рисунок 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90605" y="258760"/>
            <a:ext cx="1675733" cy="6266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11746502" y="6362700"/>
            <a:ext cx="343899" cy="35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4"/>
          <p:cNvGrpSpPr/>
          <p:nvPr/>
        </p:nvGrpSpPr>
        <p:grpSpPr>
          <a:xfrm>
            <a:off x="7948246" y="5662246"/>
            <a:ext cx="4183036" cy="1125417"/>
            <a:chOff x="-1" y="-1"/>
            <a:chExt cx="4466783" cy="1148494"/>
          </a:xfrm>
        </p:grpSpPr>
        <p:pic>
          <p:nvPicPr>
            <p:cNvPr id="24" name="Google Shape;24;p4" descr="Рисунок 3"/>
            <p:cNvPicPr preferRelativeResize="0"/>
            <p:nvPr/>
          </p:nvPicPr>
          <p:blipFill rotWithShape="1">
            <a:blip r:embed="rId3">
              <a:alphaModFix/>
            </a:blip>
            <a:srcRect t="18495" b="28754"/>
            <a:stretch/>
          </p:blipFill>
          <p:spPr>
            <a:xfrm>
              <a:off x="-1" y="113666"/>
              <a:ext cx="1845980" cy="9737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4" descr="Рисунок 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98198" y="52546"/>
              <a:ext cx="837852" cy="1095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4" descr="Рисунок 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79355" y="-1"/>
              <a:ext cx="987427" cy="10959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7" name="Google Shape;27;p4" descr="Рисунок 8"/>
          <p:cNvPicPr preferRelativeResize="0"/>
          <p:nvPr/>
        </p:nvPicPr>
        <p:blipFill rotWithShape="1">
          <a:blip r:embed="rId6">
            <a:alphaModFix/>
          </a:blip>
          <a:srcRect l="27307" t="8943" r="20022" b="77236"/>
          <a:stretch/>
        </p:blipFill>
        <p:spPr>
          <a:xfrm>
            <a:off x="7778797" y="0"/>
            <a:ext cx="4404946" cy="170122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 rot="-2680715">
            <a:off x="-1047361" y="4355574"/>
            <a:ext cx="3536022" cy="147193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-96688" y="1988840"/>
            <a:ext cx="9144000" cy="88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>
              <a:buSzPts val="4800"/>
            </a:pPr>
            <a:r>
              <a:rPr lang="ru-RU" sz="4800" dirty="0" smtClean="0"/>
              <a:t>"Пешеход - участник дорожного движения"</a:t>
            </a:r>
            <a:br>
              <a:rPr lang="ru-RU" sz="4800" dirty="0" smtClean="0"/>
            </a:br>
            <a:r>
              <a:rPr lang="ru-RU" sz="3600" dirty="0" smtClean="0"/>
              <a:t>«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безопасная улица»</a:t>
            </a:r>
            <a:endParaRPr sz="8800" dirty="0"/>
          </a:p>
        </p:txBody>
      </p:sp>
      <p:sp>
        <p:nvSpPr>
          <p:cNvPr id="30" name="Google Shape;30;p4"/>
          <p:cNvSpPr txBox="1"/>
          <p:nvPr/>
        </p:nvSpPr>
        <p:spPr>
          <a:xfrm>
            <a:off x="5222630" y="4505768"/>
            <a:ext cx="6845595" cy="454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2000"/>
              <a:buFont typeface="Arial"/>
              <a:buNone/>
            </a:pPr>
            <a:r>
              <a:rPr lang="ru-RU" sz="2000" b="1" dirty="0" smtClean="0">
                <a:solidFill>
                  <a:srgbClr val="333E48"/>
                </a:solidFill>
              </a:rPr>
              <a:t>С.А. Спицын (Амурская область)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2000"/>
              <a:buFont typeface="Arial"/>
              <a:buNone/>
            </a:pPr>
            <a:r>
              <a:rPr lang="ru-RU" sz="2000" b="1" i="0" u="none" strike="noStrike" cap="none" dirty="0" smtClean="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rPr>
              <a:t>Ю.Г. Аникин (Амурская область)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2000"/>
              <a:buFont typeface="Arial"/>
              <a:buNone/>
            </a:pPr>
            <a:r>
              <a:rPr lang="ru-RU" sz="2000" b="1" dirty="0" smtClean="0">
                <a:solidFill>
                  <a:srgbClr val="333E48"/>
                </a:solidFill>
              </a:rPr>
              <a:t>В.И. Волобуев (Амурская область)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2000"/>
              <a:buFont typeface="Arial"/>
              <a:buNone/>
            </a:pPr>
            <a:r>
              <a:rPr lang="ru-RU" sz="2000" b="1" i="0" u="none" strike="noStrike" cap="none" dirty="0" smtClean="0">
                <a:solidFill>
                  <a:srgbClr val="333E48"/>
                </a:solidFill>
                <a:latin typeface="Arial"/>
                <a:ea typeface="Arial"/>
                <a:cs typeface="Arial"/>
                <a:sym typeface="Arial"/>
              </a:rPr>
              <a:t>И.В. Устинов (Амурская область)</a:t>
            </a:r>
            <a:endParaRPr sz="2000" b="1" i="0" u="none" strike="noStrike" cap="none" dirty="0">
              <a:solidFill>
                <a:srgbClr val="333E4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2074985" y="6462345"/>
            <a:ext cx="4211516" cy="394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E48"/>
              </a:buClr>
              <a:buSzPts val="1800"/>
              <a:buFont typeface="Arial"/>
              <a:buNone/>
            </a:pPr>
            <a:r>
              <a:rPr lang="ru-RU" sz="1800" b="1" dirty="0" smtClean="0">
                <a:solidFill>
                  <a:srgbClr val="333E48"/>
                </a:solidFill>
              </a:rPr>
              <a:t>ФАУ ДПО Хабаровский учебный центр ФПС, 2019 г.</a:t>
            </a:r>
            <a:endParaRPr sz="1800" b="1" i="0" u="none" strike="noStrike" cap="none" dirty="0">
              <a:solidFill>
                <a:srgbClr val="333E4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Графический объект10"/>
          <p:cNvPicPr/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2414850" y="2959737"/>
            <a:ext cx="3537133" cy="3290962"/>
          </a:xfrm>
          <a:prstGeom prst="rect">
            <a:avLst/>
          </a:prstGeom>
          <a:noFill/>
          <a:ln>
            <a:noFill/>
            <a:prstDash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ический объект5"/>
          <p:cNvPicPr/>
          <p:nvPr/>
        </p:nvPicPr>
        <p:blipFill rotWithShape="1">
          <a:blip r:embed="rId2">
            <a:lum/>
            <a:alphaModFix/>
          </a:blip>
          <a:srcRect t="19537"/>
          <a:stretch/>
        </p:blipFill>
        <p:spPr bwMode="auto">
          <a:xfrm>
            <a:off x="1055440" y="476672"/>
            <a:ext cx="5924550" cy="32950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Графический объект7"/>
          <p:cNvPicPr/>
          <p:nvPr/>
        </p:nvPicPr>
        <p:blipFill rotWithShape="1">
          <a:blip r:embed="rId3">
            <a:lum/>
            <a:alphaModFix/>
          </a:blip>
          <a:srcRect t="22143"/>
          <a:stretch/>
        </p:blipFill>
        <p:spPr bwMode="auto">
          <a:xfrm>
            <a:off x="6384032" y="3646048"/>
            <a:ext cx="5575300" cy="3114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432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9402" y="5993647"/>
            <a:ext cx="55686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1 классы – всего учеников, участвующих в анкетировании – 16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68075" y="5716649"/>
            <a:ext cx="5423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 </a:t>
            </a:r>
          </a:p>
          <a:p>
            <a:r>
              <a:rPr lang="ru-RU" b="1" dirty="0">
                <a:solidFill>
                  <a:schemeClr val="bg1"/>
                </a:solidFill>
              </a:rPr>
              <a:t>5 -9 классы,  всего учеников, участвующих в анкетировании - 44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Графический объект9"/>
          <p:cNvPicPr/>
          <p:nvPr/>
        </p:nvPicPr>
        <p:blipFill rotWithShape="1">
          <a:blip r:embed="rId2">
            <a:lum/>
            <a:alphaModFix/>
          </a:blip>
          <a:srcRect t="44107"/>
          <a:stretch/>
        </p:blipFill>
        <p:spPr bwMode="auto">
          <a:xfrm>
            <a:off x="1775520" y="455277"/>
            <a:ext cx="7848872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93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ический объект10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343472" y="620688"/>
            <a:ext cx="7827300" cy="5472608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19387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Графический объект17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207568" y="404664"/>
            <a:ext cx="6984776" cy="620080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405628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99456" y="188640"/>
            <a:ext cx="885698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4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4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дети попадают в дорожно транспортные происшествия? Легко ли научить ребенка правилам дорожного движения? На первый взгляд вроде бы легко. Надо только рассказать ему о правилах поведения на дорогах. На самом же деле трудно. Ведь вы взрослые нарушаете правило дорожного движения на глазах детей, а они зачастую берут пример с Вас взрослых людей, тем самым ставите перед ребенком нерешаемую задачу: «Как правильно? Как говорят или как делают?»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Когда же мы попадаем в дорожное происшествие, как правило,  виноваты все: водители, школа. Почему не научили нас, почему не уберегли? Забывая при этом, что в первую очередь,  виноват родитель, который своим примером должен научить и уберечь своего отпрыска от беды. Ведь чаще всего родитель в  силу не преодолимых природных условий, становятся заложниками ситуации. А ведь чаще всего мы видим,  как взрослый человек пересекает улицу в неположенном месте и еще за руку тянет своего несовершеннолетнего ребенка, тем самым подает ему отрицательный пример с самых ранних лет его жизни. В этих ситуациях вы взрослые не понимаете, что ребенку нужно гораздо больше времени, для оценки дорожной ситуации и соответствующих мер по принятию правильного решения.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33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61742" y="692696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почему же дети чаще всего попадают в дорожно транспортные происшествия? Да просто потому, что для них не созданы условия для соблюдения правил дорожного движения.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Поэтому я думаю, что мой проект пусть и небольшого, но значимого участка моей улицы, хоть как то обезопасит детей,  проживающих на данном участке дороги. И пусть он пока только на макете,  и только там проходит безопасная жизнь каждого жителя, но я думаю,  что в будущем все проезжие части и прилегающая к ним территория будут самые безопасные. И с каждым годом будет все меньше и меньше дорожно транспортных происшествий с участием  детей.</a:t>
            </a:r>
          </a:p>
        </p:txBody>
      </p:sp>
    </p:spTree>
    <p:extLst>
      <p:ext uri="{BB962C8B-B14F-4D97-AF65-F5344CB8AC3E}">
        <p14:creationId xmlns:p14="http://schemas.microsoft.com/office/powerpoint/2010/main" val="319097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19536" y="476672"/>
            <a:ext cx="7512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литературы.</a:t>
            </a:r>
          </a:p>
          <a:p>
            <a:pPr algn="just"/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Газета «Добрая дорога детства».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Новые правила дорожного движения Российской Федерации по состоянию на 1 июля 2018г.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Виноградова Н.Ф. «Безопасность на дорогах» для детей, Москва, ЭНАС-КЛАСС, Изд-во НЦ ЭНАС, 2011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0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87688" y="404664"/>
            <a:ext cx="48069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>
                <a:solidFill>
                  <a:srgbClr val="FF3300"/>
                </a:solidFill>
              </a:rPr>
              <a:t>Ребята!</a:t>
            </a:r>
            <a:endParaRPr lang="ru-RU" sz="8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62683" y="2780928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b="1" dirty="0">
                <a:solidFill>
                  <a:srgbClr val="FF3300"/>
                </a:solidFill>
              </a:rPr>
              <a:t>Соблюдайте правила дорожного движения!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b="1" dirty="0">
                <a:solidFill>
                  <a:srgbClr val="FF3300"/>
                </a:solidFill>
              </a:rPr>
              <a:t>ЛЮБИТЕ  ЖИЗНЬ!</a:t>
            </a:r>
          </a:p>
        </p:txBody>
      </p:sp>
    </p:spTree>
    <p:extLst>
      <p:ext uri="{BB962C8B-B14F-4D97-AF65-F5344CB8AC3E}">
        <p14:creationId xmlns:p14="http://schemas.microsoft.com/office/powerpoint/2010/main" val="16263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1" descr="pe01821_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1744" y="2204864"/>
            <a:ext cx="35321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19"/>
          <p:cNvSpPr>
            <a:spLocks noChangeArrowheads="1" noChangeShapeType="1" noTextEdit="1"/>
          </p:cNvSpPr>
          <p:nvPr/>
        </p:nvSpPr>
        <p:spPr bwMode="auto">
          <a:xfrm>
            <a:off x="1703512" y="295232"/>
            <a:ext cx="8147050" cy="21605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5935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62837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 txBox="1">
            <a:spLocks noGrp="1"/>
          </p:cNvSpPr>
          <p:nvPr>
            <p:ph type="sldNum" idx="4294967295"/>
          </p:nvPr>
        </p:nvSpPr>
        <p:spPr>
          <a:xfrm>
            <a:off x="11866381" y="6362700"/>
            <a:ext cx="224018" cy="35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fld id="{00000000-1234-1234-1234-123412341234}" type="slidenum">
              <a:rPr lang="ru-RU">
                <a:solidFill>
                  <a:srgbClr val="FF0000"/>
                </a:solidFill>
              </a:rPr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1800"/>
                <a:buFont typeface="Calibri"/>
                <a:buNone/>
              </a:pPr>
              <a:t>2</a:t>
            </a:fld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1343472" y="620688"/>
            <a:ext cx="871296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соблюдение правил дорожного движения является главным условием безопасности на дорогах. Количество машин увеличивается, мощность их двигателей растет, на дорогах появляется много водителей- новичков, а мы дети благодаря компьютерной реальности всё меньше опасаемся настоящих автомобилей. И не важно, являемся мы пешеходами, пассажирами  или водителями, опасности подвергаются все. Эта тема меня заинтересовала, и я решил узнать,  как обстоят дела с безопасностью на моей улице,  и что я могу сделать, чтоб дорожно транспортных нарушений на моей улице стало меньше.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Хорошее знание ПДД и умение применять их на практике, пусть небольшая, но гарантия сохранения жизни. А конструирование своей безопасной улице даст мне больше возможность самому узнать все тонкости безопасного поведения на улице и дороге. Так как данная проблема, затрагивает не только жителей одной улицы и села, но и актуальна в целом для региона страны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User\Desktop\iFIKI7FK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4581128"/>
            <a:ext cx="4032448" cy="202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79576" y="83671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br>
              <a:rPr lang="ru-RU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внимания местных властей и общественности к проблеме детского дорожно-транспортного травматизма «Моя безопасная улица!»: разработать и создать макет участка дороги,  позволяющий максимально обезопасить участников дорожного движения от нарушений правил дорожного движения и аварийности на данном участке дороги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User\Desktop\gorod-tv-comDite-Na-d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3514368"/>
            <a:ext cx="6048672" cy="314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G:\нарушители\P10202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8088" y="3717032"/>
            <a:ext cx="470452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0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78516885"/>
              </p:ext>
            </p:extLst>
          </p:nvPr>
        </p:nvGraphicFramePr>
        <p:xfrm flipH="1">
          <a:off x="1559496" y="332656"/>
          <a:ext cx="1223963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2033588" imgH="3390900" progId="">
                  <p:embed/>
                </p:oleObj>
              </mc:Choice>
              <mc:Fallback>
                <p:oleObj r:id="rId3" imgW="2033588" imgH="3390900" progId="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1559496" y="332656"/>
                        <a:ext cx="1223963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4" descr="j02305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56240" y="260350"/>
            <a:ext cx="17383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127448" y="1988840"/>
            <a:ext cx="936104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1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понимать  схематическое изображение для правильной ориентировки на улицах и дорогах; изучить дорожную обстановку рядом со школой, выбрать безопасный путь к школе и домой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умения наблюдения за дорожной обстановкой и предвидеть опасные ситуации, умение их обходить;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дисциплинированность и сознательное выполнение ПДД, культуру поведения в дорожно-транспортном процессе;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руками создать макет улицы по которой я хожу каждый день в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школу на работу,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тренировки. Предоставить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макет – проекта Администрации Тамбовского района, для реализации идеи.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399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u="sng" dirty="0">
                <a:solidFill>
                  <a:srgbClr val="FF0000"/>
                </a:solidFill>
              </a:rPr>
              <a:t>Методы:</a:t>
            </a:r>
            <a:r>
              <a:rPr lang="ru-RU" u="sng" dirty="0">
                <a:solidFill>
                  <a:srgbClr val="FF0000"/>
                </a:solidFill>
              </a:rPr>
              <a:t/>
            </a:r>
            <a:br>
              <a:rPr lang="ru-RU" u="sng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>
                <a:solidFill>
                  <a:schemeClr val="tx1"/>
                </a:solidFill>
              </a:rPr>
              <a:t>Наблюдение за дорожной обстановкой ее анализ и описание;</a:t>
            </a:r>
          </a:p>
          <a:p>
            <a:pPr lvl="0"/>
            <a:r>
              <a:rPr lang="ru-RU" sz="3200" dirty="0">
                <a:solidFill>
                  <a:schemeClr val="tx1"/>
                </a:solidFill>
              </a:rPr>
              <a:t>Анализ правил дорожного движения и литературы по данному вопросу;</a:t>
            </a:r>
          </a:p>
          <a:p>
            <a:pPr lvl="0"/>
            <a:r>
              <a:rPr lang="ru-RU" sz="3200" dirty="0">
                <a:solidFill>
                  <a:schemeClr val="tx1"/>
                </a:solidFill>
              </a:rPr>
              <a:t>Творческий (создание макета).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45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e05510934c2d9a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16632"/>
            <a:ext cx="5663081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m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96952"/>
            <a:ext cx="60960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23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kottedzh-64-4-msup2-na-uchastke-11-6-sot_69898135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188640"/>
            <a:ext cx="47625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f9af1f31-affc-47c6-b624-18beb8c9f6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1196752"/>
            <a:ext cx="5070892" cy="360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96" y="3041576"/>
            <a:ext cx="460851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630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Графический объект1"/>
          <p:cNvPicPr>
            <a:picLocks noGrp="1"/>
          </p:cNvPicPr>
          <p:nvPr>
            <p:ph idx="1"/>
          </p:nvPr>
        </p:nvPicPr>
        <p:blipFill rotWithShape="1">
          <a:blip r:embed="rId2">
            <a:lum/>
            <a:alphaModFix/>
          </a:blip>
          <a:srcRect r="10166" b="11385"/>
          <a:stretch/>
        </p:blipFill>
        <p:spPr>
          <a:xfrm>
            <a:off x="899592" y="548680"/>
            <a:ext cx="8940824" cy="5688632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21000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ический объект3"/>
          <p:cNvPicPr/>
          <p:nvPr/>
        </p:nvPicPr>
        <p:blipFill rotWithShape="1">
          <a:blip r:embed="rId2">
            <a:lum/>
            <a:alphaModFix/>
          </a:blip>
          <a:srcRect l="6814" r="13429"/>
          <a:stretch/>
        </p:blipFill>
        <p:spPr bwMode="auto">
          <a:xfrm>
            <a:off x="1919536" y="740820"/>
            <a:ext cx="3528392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Графический объект4"/>
          <p:cNvPicPr/>
          <p:nvPr/>
        </p:nvPicPr>
        <p:blipFill rotWithShape="1">
          <a:blip r:embed="rId3">
            <a:lum/>
            <a:alphaModFix/>
          </a:blip>
          <a:srcRect r="19316"/>
          <a:stretch/>
        </p:blipFill>
        <p:spPr bwMode="auto">
          <a:xfrm>
            <a:off x="6384032" y="761572"/>
            <a:ext cx="3816424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42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272</Words>
  <Application>Microsoft Office PowerPoint</Application>
  <PresentationFormat>Произвольный</PresentationFormat>
  <Paragraphs>35</Paragraphs>
  <Slides>18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"Пешеход - участник дорожного движения" «Моя безопасная улица»</vt:lpstr>
      <vt:lpstr>Презентация PowerPoint</vt:lpstr>
      <vt:lpstr>Презентация PowerPoint</vt:lpstr>
      <vt:lpstr>Презентация PowerPoint</vt:lpstr>
      <vt:lpstr>Методы: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"Пешеход - участник дорожного движения" </dc:title>
  <cp:lastModifiedBy>RePack by Diakov</cp:lastModifiedBy>
  <cp:revision>12</cp:revision>
  <dcterms:modified xsi:type="dcterms:W3CDTF">2019-12-02T22:17:05Z</dcterms:modified>
</cp:coreProperties>
</file>