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7" r:id="rId5"/>
    <p:sldId id="269" r:id="rId6"/>
    <p:sldId id="270" r:id="rId7"/>
    <p:sldId id="260" r:id="rId8"/>
    <p:sldId id="261" r:id="rId9"/>
    <p:sldId id="263" r:id="rId10"/>
    <p:sldId id="271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>
      <p:cViewPr varScale="1">
        <p:scale>
          <a:sx n="73" d="100"/>
          <a:sy n="73" d="100"/>
        </p:scale>
        <p:origin x="133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3/16/2022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305800" cy="4267200"/>
          </a:xfrm>
          <a:solidFill>
            <a:schemeClr val="bg2">
              <a:lumMod val="60000"/>
              <a:lumOff val="40000"/>
            </a:schemeClr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Практическое занятие</a:t>
            </a:r>
            <a:br>
              <a:rPr lang="ru-RU" sz="4000" b="0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4000" b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«Формирование </a:t>
            </a:r>
            <a:r>
              <a:rPr lang="ru-RU" sz="4000" b="0" dirty="0">
                <a:solidFill>
                  <a:schemeClr val="bg1"/>
                </a:solidFill>
                <a:latin typeface="Arial Black" panose="020B0A04020102020204" pitchFamily="34" charset="0"/>
              </a:rPr>
              <a:t>умений у обучающихся </a:t>
            </a:r>
            <a:r>
              <a:rPr lang="ru-RU" sz="4000" b="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УОР в судействе волейбола сидя у людей с ОВЗ».</a:t>
            </a:r>
            <a:endParaRPr lang="ru-RU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5105400"/>
            <a:ext cx="4114800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Преподаватель высшей категории</a:t>
            </a:r>
          </a:p>
          <a:p>
            <a:pPr algn="l"/>
            <a:r>
              <a:rPr lang="ru-RU" dirty="0" err="1" smtClean="0">
                <a:solidFill>
                  <a:schemeClr val="bg1"/>
                </a:solidFill>
              </a:rPr>
              <a:t>Корчевская</a:t>
            </a:r>
            <a:r>
              <a:rPr lang="ru-RU" dirty="0" smtClean="0">
                <a:solidFill>
                  <a:schemeClr val="bg1"/>
                </a:solidFill>
              </a:rPr>
              <a:t> Лариса Михайловна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2" descr="https://im0-tub-ru.yandex.net/i?id=1d00c0467854e0d838dcdab825c7e0f3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8" y="4648200"/>
            <a:ext cx="2438400" cy="2011681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2004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solidFill>
                  <a:schemeClr val="tx1"/>
                </a:solidFill>
                <a:latin typeface="+mn-lt"/>
              </a:rPr>
              <a:t>В рамках сетевого договора взаимодействия Училища Олимпийского резерва г. Ангарска с Ангарской общественной организацией «</a:t>
            </a:r>
            <a:r>
              <a:rPr lang="ru-RU" sz="2700" dirty="0" err="1" smtClean="0">
                <a:solidFill>
                  <a:schemeClr val="tx1"/>
                </a:solidFill>
                <a:latin typeface="+mn-lt"/>
              </a:rPr>
              <a:t>ИнваТурСпорт</a:t>
            </a:r>
            <a:r>
              <a:rPr lang="ru-RU" sz="2700" dirty="0" smtClean="0">
                <a:solidFill>
                  <a:schemeClr val="tx1"/>
                </a:solidFill>
                <a:latin typeface="+mn-lt"/>
              </a:rPr>
              <a:t>» и </a:t>
            </a:r>
            <a:r>
              <a:rPr lang="ru-RU" sz="2700" b="1" dirty="0" smtClean="0">
                <a:solidFill>
                  <a:schemeClr val="tx1"/>
                </a:solidFill>
                <a:latin typeface="+mn-lt"/>
              </a:rPr>
              <a:t>Муниципальном бюджетным образовательным учреждением дополнительного образования детей «Специализированная детско-юношеская спортивная школа олимпийского резерва «Ангара» </a:t>
            </a:r>
            <a:r>
              <a:rPr lang="ru-RU" sz="2700" dirty="0" smtClean="0">
                <a:solidFill>
                  <a:schemeClr val="tx1"/>
                </a:solidFill>
                <a:latin typeface="+mn-lt"/>
              </a:rPr>
              <a:t>прошло практическое занятие со  студентами и спортсменами.</a:t>
            </a:r>
            <a:endParaRPr lang="ru-RU" sz="27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391989"/>
            <a:ext cx="2676613" cy="3429000"/>
          </a:xfrm>
          <a:ln w="38100">
            <a:solidFill>
              <a:schemeClr val="bg2">
                <a:lumMod val="1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91989"/>
            <a:ext cx="5806209" cy="3429000"/>
          </a:xfrm>
          <a:prstGeom prst="rect">
            <a:avLst/>
          </a:prstGeom>
          <a:ln w="38100">
            <a:solidFill>
              <a:schemeClr val="bg2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4682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581400"/>
            <a:ext cx="7879080" cy="16764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987" y="3832782"/>
            <a:ext cx="1752600" cy="2635846"/>
          </a:xfrm>
          <a:prstGeom prst="rect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0" y="4450417"/>
            <a:ext cx="3459413" cy="2005148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776" y="4502669"/>
            <a:ext cx="3695099" cy="1952897"/>
          </a:xfrm>
          <a:prstGeom prst="rect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28600" y="381000"/>
            <a:ext cx="86867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bg1"/>
                </a:solidFill>
              </a:rPr>
              <a:t>В результате практического занятия обучающиеся получили практический опыт: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Определение целей и задач, планирование, проведение анализа и оценка физкультурно-спортивного занятия с различными возрастными группами населения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Наблюдения, анализ и самоанализ физкультурно-спортивного занятия.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Использование различных </a:t>
            </a:r>
            <a:r>
              <a:rPr lang="ru-RU" dirty="0" smtClean="0">
                <a:solidFill>
                  <a:schemeClr val="bg1"/>
                </a:solidFill>
              </a:rPr>
              <a:t>методов  </a:t>
            </a:r>
            <a:r>
              <a:rPr lang="ru-RU" dirty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организации практического занятия, строить его с учетом возраста, пола, морфо-функциональных и индивидуально- психологических особенностей занимающихся, уровня их физической и технической подготовленности.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Осуществлять судейство.</a:t>
            </a:r>
          </a:p>
          <a:p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304800"/>
            <a:ext cx="8839200" cy="2362200"/>
          </a:xfr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400" b="0" dirty="0" smtClean="0">
                <a:solidFill>
                  <a:schemeClr val="bg1"/>
                </a:solidFill>
              </a:rPr>
              <a:t>Профессиональный модуль ПМ.02</a:t>
            </a:r>
            <a:br>
              <a:rPr lang="ru-RU" sz="4400" b="0" dirty="0" smtClean="0">
                <a:solidFill>
                  <a:schemeClr val="bg1"/>
                </a:solidFill>
              </a:rPr>
            </a:br>
            <a:r>
              <a:rPr lang="ru-RU" sz="4400" b="0" dirty="0" smtClean="0">
                <a:solidFill>
                  <a:schemeClr val="bg1"/>
                </a:solidFill>
              </a:rPr>
              <a:t>Организация физкультурно-спортивной деятельности различных возрастных групп населения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2819400"/>
            <a:ext cx="8839200" cy="3581400"/>
          </a:xfr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2500"/>
          </a:bodyPr>
          <a:lstStyle/>
          <a:p>
            <a:pPr algn="l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МДК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Организация физкультурно-спортивной работы</a:t>
            </a:r>
          </a:p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 Раздел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ФИЗКУЛЬТУРНО-ОЗДОРОВИТЕЛЬНАЯ </a:t>
            </a:r>
            <a:r>
              <a:rPr lang="ru-RU" b="1" dirty="0">
                <a:solidFill>
                  <a:schemeClr val="bg1"/>
                </a:solidFill>
              </a:rPr>
              <a:t>И СПОРТИВНАЯ РАБОТА С ИНВАЛИДАМИ И ЛИЦАМИ С ОГРАНИЧЕННЫМИ ВОЗМОЖНОСТЯМИ </a:t>
            </a:r>
            <a:r>
              <a:rPr lang="ru-RU" b="1" dirty="0" smtClean="0">
                <a:solidFill>
                  <a:schemeClr val="bg1"/>
                </a:solidFill>
              </a:rPr>
              <a:t>ЗДОРОВЬЯ.</a:t>
            </a: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  <a:ln>
            <a:solidFill>
              <a:schemeClr val="bg2">
                <a:lumMod val="1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                         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Практическое занятие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«Формирование умений у обучающихся УОР в судействе волейбола сидя у людей с ограниченными    возможностями здоровья».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35163"/>
            <a:ext cx="5867400" cy="4770437"/>
          </a:xfrm>
          <a:prstGeom prst="rect">
            <a:avLst/>
          </a:prstGeom>
          <a:ln w="57150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1633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762000"/>
            <a:ext cx="8763000" cy="5410200"/>
          </a:xfrm>
          <a:ln>
            <a:solidFill>
              <a:schemeClr val="bg2">
                <a:lumMod val="1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                История развития волейбола сидя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История </a:t>
            </a:r>
            <a:r>
              <a:rPr lang="ru-RU" sz="2000" dirty="0">
                <a:solidFill>
                  <a:schemeClr val="tx1"/>
                </a:solidFill>
              </a:rPr>
              <a:t>вида спорта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Волейбол </a:t>
            </a:r>
            <a:r>
              <a:rPr lang="ru-RU" sz="2000" dirty="0">
                <a:solidFill>
                  <a:schemeClr val="tx1"/>
                </a:solidFill>
              </a:rPr>
              <a:t>сидя впервые был представлен в </a:t>
            </a:r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1956</a:t>
            </a:r>
            <a:r>
              <a:rPr lang="ru-RU" sz="2000" dirty="0">
                <a:solidFill>
                  <a:schemeClr val="tx1"/>
                </a:solidFill>
              </a:rPr>
              <a:t> году в Амстердаме. Игра, </a:t>
            </a:r>
            <a:r>
              <a:rPr lang="ru-RU" sz="2000" dirty="0" smtClean="0">
                <a:solidFill>
                  <a:schemeClr val="tx1"/>
                </a:solidFill>
              </a:rPr>
              <a:t>   разработанная  Антоном </a:t>
            </a:r>
            <a:r>
              <a:rPr lang="ru-RU" sz="2000" dirty="0" err="1" smtClean="0">
                <a:solidFill>
                  <a:schemeClr val="tx1"/>
                </a:solidFill>
              </a:rPr>
              <a:t>Алберсом</a:t>
            </a:r>
            <a:r>
              <a:rPr lang="ru-RU" sz="2000" dirty="0" smtClean="0">
                <a:solidFill>
                  <a:schemeClr val="tx1"/>
                </a:solidFill>
              </a:rPr>
              <a:t>, сочетала </a:t>
            </a:r>
            <a:r>
              <a:rPr lang="ru-RU" sz="2000" dirty="0">
                <a:solidFill>
                  <a:schemeClr val="tx1"/>
                </a:solidFill>
              </a:rPr>
              <a:t>в себе правила волейбола и распространённых в Германии, Нидерландах и скандинавских странах </a:t>
            </a:r>
            <a:r>
              <a:rPr lang="ru-RU" sz="2000" dirty="0" err="1" smtClean="0">
                <a:solidFill>
                  <a:schemeClr val="tx1"/>
                </a:solidFill>
              </a:rPr>
              <a:t>ситбола</a:t>
            </a:r>
            <a:r>
              <a:rPr lang="ru-RU" sz="2000" dirty="0" smtClean="0">
                <a:solidFill>
                  <a:schemeClr val="tx1"/>
                </a:solidFill>
              </a:rPr>
              <a:t>. Впервые </a:t>
            </a:r>
            <a:r>
              <a:rPr lang="ru-RU" sz="2000" dirty="0">
                <a:solidFill>
                  <a:schemeClr val="tx1"/>
                </a:solidFill>
              </a:rPr>
              <a:t>волейбол сидя был представлен </a:t>
            </a:r>
            <a:r>
              <a:rPr lang="ru-RU" sz="2000" dirty="0" smtClean="0">
                <a:solidFill>
                  <a:schemeClr val="tx1"/>
                </a:solidFill>
              </a:rPr>
              <a:t>на  </a:t>
            </a:r>
            <a:r>
              <a:rPr lang="ru-RU" sz="2000" dirty="0">
                <a:solidFill>
                  <a:schemeClr val="tx1"/>
                </a:solidFill>
              </a:rPr>
              <a:t>V летних </a:t>
            </a:r>
            <a:r>
              <a:rPr lang="ru-RU" sz="2000" dirty="0" err="1">
                <a:solidFill>
                  <a:schemeClr val="tx1"/>
                </a:solidFill>
              </a:rPr>
              <a:t>Паралимпийских</a:t>
            </a:r>
            <a:r>
              <a:rPr lang="ru-RU" sz="2000" dirty="0">
                <a:solidFill>
                  <a:schemeClr val="tx1"/>
                </a:solidFill>
              </a:rPr>
              <a:t> играх в Торонто. 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В </a:t>
            </a:r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1980 г</a:t>
            </a:r>
            <a:r>
              <a:rPr lang="ru-RU" sz="2000" dirty="0">
                <a:solidFill>
                  <a:schemeClr val="tx1"/>
                </a:solidFill>
              </a:rPr>
              <a:t>. Голландец Питер </a:t>
            </a:r>
            <a:r>
              <a:rPr lang="ru-RU" sz="2000" dirty="0" err="1">
                <a:solidFill>
                  <a:schemeClr val="tx1"/>
                </a:solidFill>
              </a:rPr>
              <a:t>Йон</a:t>
            </a:r>
            <a:r>
              <a:rPr lang="ru-RU" sz="2000" dirty="0">
                <a:solidFill>
                  <a:schemeClr val="tx1"/>
                </a:solidFill>
              </a:rPr>
              <a:t> стал первым президентом Всемирной организации волейбола для </a:t>
            </a:r>
            <a:r>
              <a:rPr lang="ru-RU" sz="2000" dirty="0" smtClean="0">
                <a:solidFill>
                  <a:schemeClr val="tx1"/>
                </a:solidFill>
              </a:rPr>
              <a:t>инвалидов.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В</a:t>
            </a:r>
            <a:r>
              <a:rPr lang="ru-RU" sz="20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1981 </a:t>
            </a:r>
            <a:r>
              <a:rPr lang="ru-RU" sz="2000" dirty="0">
                <a:solidFill>
                  <a:schemeClr val="tx1"/>
                </a:solidFill>
              </a:rPr>
              <a:t>году в Бонне состоялся первый официальный чемпионат Европы по волейболу сидя с участием десяти команд. С </a:t>
            </a:r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1983</a:t>
            </a:r>
            <a:r>
              <a:rPr lang="ru-RU" sz="2000" dirty="0">
                <a:solidFill>
                  <a:schemeClr val="tx1"/>
                </a:solidFill>
              </a:rPr>
              <a:t> года разыгрываются чемпионаты мира для мужских команд и с </a:t>
            </a:r>
            <a:r>
              <a:rPr lang="ru-RU" sz="2000" dirty="0">
                <a:solidFill>
                  <a:schemeClr val="tx1"/>
                </a:solidFill>
                <a:latin typeface="Arial Black" panose="020B0A04020102020204" pitchFamily="34" charset="0"/>
              </a:rPr>
              <a:t>1993</a:t>
            </a:r>
            <a:r>
              <a:rPr lang="ru-RU" sz="2000" dirty="0">
                <a:solidFill>
                  <a:schemeClr val="tx1"/>
                </a:solidFill>
              </a:rPr>
              <a:t> года — для женских. </a:t>
            </a:r>
            <a:r>
              <a:rPr lang="ru-RU" sz="2000" b="1" dirty="0">
                <a:solidFill>
                  <a:schemeClr val="tx1"/>
                </a:solidFill>
                <a:latin typeface="Arial Black" panose="020B0A04020102020204" pitchFamily="34" charset="0"/>
              </a:rPr>
              <a:t>В 2004 </a:t>
            </a:r>
            <a:r>
              <a:rPr lang="ru-RU" sz="2000" dirty="0">
                <a:solidFill>
                  <a:schemeClr val="tx1"/>
                </a:solidFill>
              </a:rPr>
              <a:t>году женский волейбол сидя дебютировал на </a:t>
            </a:r>
            <a:r>
              <a:rPr lang="ru-RU" sz="2000" dirty="0" err="1">
                <a:solidFill>
                  <a:schemeClr val="tx1"/>
                </a:solidFill>
              </a:rPr>
              <a:t>Паралимпийских</a:t>
            </a:r>
            <a:r>
              <a:rPr lang="ru-RU" sz="2000" dirty="0">
                <a:solidFill>
                  <a:schemeClr val="tx1"/>
                </a:solidFill>
              </a:rPr>
              <a:t> играх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В </a:t>
            </a:r>
            <a:r>
              <a:rPr lang="ru-RU" sz="2000" dirty="0">
                <a:solidFill>
                  <a:schemeClr val="tx1"/>
                </a:solidFill>
              </a:rPr>
              <a:t>России волейбол сидя начал развиваться с конца 80 годов прошлого века. В основном развитие этого вида спорта происходило в Московском регионе, на Урале и в Сибири.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Волейбол </a:t>
            </a:r>
            <a:r>
              <a:rPr lang="ru-RU" sz="2000" dirty="0">
                <a:solidFill>
                  <a:schemeClr val="tx1"/>
                </a:solidFill>
              </a:rPr>
              <a:t>сидя находится под управлением Всемирной Организации по волейболу </a:t>
            </a:r>
            <a:r>
              <a:rPr lang="ru-RU" sz="2000" dirty="0" smtClean="0">
                <a:solidFill>
                  <a:schemeClr val="tx1"/>
                </a:solidFill>
              </a:rPr>
              <a:t>  инвалидов , </a:t>
            </a:r>
            <a:r>
              <a:rPr lang="ru-RU" sz="2000" dirty="0">
                <a:solidFill>
                  <a:schemeClr val="tx1"/>
                </a:solidFill>
              </a:rPr>
              <a:t>которая несет ответственность за составление норм и правил этого вида спорта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thumbs.dreamstime.com/b/paralympic-%D0%B7%D0%BD%D0%B0%D1%87%D0%BE%D0%BA-%D0%B2%D0%BE%D0%BB%D0%B5%D0%B9%D0%B1%D0%BE%D0%BB%D0%B0-%D1%8D%D0%BB%D0%B5%D0%BC%D0%B5%D0%BD%D1%82-%D0%BD%D0%B5%D1%80%D0%B0%D0%B1%D0%BE%D1%82%D0%B0%D1%8E%D1%89%D0%B5%D0%B3%D0%BE-%D1%87%D0%B5%D0%BB%D0%BE%D0%B2%D0%B5%D0%BA%D0%B0-%D0%B2-%D0%B7%D0%BD%D0%B0%D1%87%D0%BA%D0%B5-%D1%81%D0%BF%D0%BE%D1%80%D1%82%D0%B0-1302372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943600"/>
            <a:ext cx="990600" cy="914400"/>
          </a:xfrm>
          <a:prstGeom prst="rect">
            <a:avLst/>
          </a:prstGeom>
          <a:noFill/>
          <a:ln w="12700"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17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8493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игры сидячего волейбола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75808"/>
            <a:ext cx="8229600" cy="2514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Волейбол сидя. Разновидность волейбола для спортсменов с поражением опорно-двигательного аппарата, </a:t>
            </a:r>
            <a:r>
              <a:rPr lang="ru-RU" sz="1800" dirty="0" err="1" smtClean="0"/>
              <a:t>паралимпийский</a:t>
            </a:r>
            <a:r>
              <a:rPr lang="ru-RU" sz="1800" dirty="0" smtClean="0"/>
              <a:t> вид спорта.</a:t>
            </a:r>
          </a:p>
          <a:p>
            <a:r>
              <a:rPr lang="ru-RU" sz="1800" dirty="0" smtClean="0"/>
              <a:t>В волейбол сидя играют две команды из 6 человек. Позиция игроков </a:t>
            </a:r>
            <a:r>
              <a:rPr lang="ru-RU" sz="1800" dirty="0"/>
              <a:t>к</a:t>
            </a:r>
            <a:r>
              <a:rPr lang="ru-RU" sz="1800" dirty="0" smtClean="0"/>
              <a:t>онтролируется по позиции их ягодиц. Во время игровых действий игроки могут контактировать с площадкой любой частью тела от ягодиц до плеч и не имеют права вставать, поднимать тело или делать шаги.</a:t>
            </a:r>
          </a:p>
          <a:p>
            <a:r>
              <a:rPr lang="ru-RU" sz="1800" dirty="0" smtClean="0"/>
              <a:t>В отличии от классического волейбола игрокам передней линии разрешается блокировать подачу соперников.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59" y="3796937"/>
            <a:ext cx="3241350" cy="2958738"/>
          </a:xfrm>
          <a:prstGeom prst="rect">
            <a:avLst/>
          </a:prstGeom>
          <a:ln w="28575">
            <a:solidFill>
              <a:schemeClr val="bg2">
                <a:lumMod val="1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53" y="3796937"/>
            <a:ext cx="2022567" cy="2991396"/>
          </a:xfrm>
          <a:prstGeom prst="rect">
            <a:avLst/>
          </a:prstGeom>
          <a:ln w="28575">
            <a:solidFill>
              <a:schemeClr val="bg2">
                <a:lumMod val="1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67" y="3796937"/>
            <a:ext cx="3359473" cy="2971800"/>
          </a:xfrm>
          <a:prstGeom prst="rect">
            <a:avLst/>
          </a:prstGeom>
          <a:ln w="19050">
            <a:solidFill>
              <a:schemeClr val="bg2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8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Правила игры сидячего волейбола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Игра идет в первых четырех партиях до 25 очков, с разницей в два очка. В пятой партии до 15 очков.</a:t>
            </a:r>
          </a:p>
          <a:p>
            <a:r>
              <a:rPr lang="ru-RU" sz="1800" dirty="0" smtClean="0"/>
              <a:t>Разрешается три касания (после блока)</a:t>
            </a:r>
          </a:p>
          <a:p>
            <a:r>
              <a:rPr lang="ru-RU" sz="1800" dirty="0" smtClean="0"/>
              <a:t>Переход игроков осуществляется по часовой стрелке.</a:t>
            </a:r>
          </a:p>
          <a:p>
            <a:r>
              <a:rPr lang="ru-RU" sz="1800" dirty="0" smtClean="0"/>
              <a:t>Разрешено в партии делать 6 замен игроков.</a:t>
            </a:r>
          </a:p>
          <a:p>
            <a:r>
              <a:rPr lang="ru-RU" sz="1800" dirty="0" smtClean="0"/>
              <a:t>На каждую партию дается два перерыва (которые могут взять тренер или капитан команды).</a:t>
            </a:r>
          </a:p>
          <a:p>
            <a:r>
              <a:rPr lang="ru-RU" sz="1800" dirty="0" smtClean="0"/>
              <a:t>Наказания аналогичны правилам классического волейбола.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20085"/>
            <a:ext cx="4038600" cy="4181697"/>
          </a:xfrm>
          <a:ln w="38100">
            <a:solidFill>
              <a:schemeClr val="bg2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81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1371600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  <a:effectLst/>
              </a:rPr>
              <a:t>Схема </a:t>
            </a:r>
            <a:r>
              <a:rPr lang="ru-RU" sz="4000" b="0" dirty="0">
                <a:solidFill>
                  <a:schemeClr val="bg1"/>
                </a:solidFill>
                <a:effectLst/>
              </a:rPr>
              <a:t>разметки </a:t>
            </a:r>
            <a:r>
              <a:rPr lang="ru-RU" sz="4000" b="0" dirty="0" smtClean="0">
                <a:solidFill>
                  <a:schemeClr val="bg1"/>
                </a:solidFill>
                <a:effectLst/>
              </a:rPr>
              <a:t>площадки для </a:t>
            </a:r>
            <a:r>
              <a:rPr lang="ru-RU" sz="4000" dirty="0">
                <a:solidFill>
                  <a:schemeClr val="bg1"/>
                </a:solidFill>
                <a:effectLst/>
              </a:rPr>
              <a:t/>
            </a:r>
            <a:br>
              <a:rPr lang="ru-RU" sz="4000" dirty="0">
                <a:solidFill>
                  <a:schemeClr val="bg1"/>
                </a:solidFill>
                <a:effectLst/>
              </a:rPr>
            </a:br>
            <a:r>
              <a:rPr lang="ru-RU" sz="4000" b="0" dirty="0" smtClean="0">
                <a:solidFill>
                  <a:schemeClr val="bg1"/>
                </a:solidFill>
                <a:effectLst/>
              </a:rPr>
              <a:t>волейбола сидя</a:t>
            </a:r>
            <a:endParaRPr lang="ru-RU" sz="4000" dirty="0">
              <a:solidFill>
                <a:schemeClr val="bg1"/>
              </a:solidFill>
              <a:effectLst/>
            </a:endParaRPr>
          </a:p>
        </p:txBody>
      </p:sp>
      <p:pic>
        <p:nvPicPr>
          <p:cNvPr id="1028" name="Picture 4" descr="http://data.1000gost.ru/catalog/Data2/1/4293853/4293853415.files/x7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11" y="2133600"/>
            <a:ext cx="8607425" cy="426720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ocuments.infourok.ru/86331257-fc18-46d5-97df-258eb067b697/0/slide_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686800" cy="579120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851648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dirty="0" smtClean="0">
                <a:solidFill>
                  <a:schemeClr val="tx2">
                    <a:lumMod val="10000"/>
                  </a:schemeClr>
                </a:solidFill>
              </a:rPr>
              <a:t>Подготовка к комплексному практическому занятию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7848600" cy="5410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На теоретических занятиях (лекции, семинары) обучающиеся изучают правила игры в волейбол сидя.</a:t>
            </a:r>
          </a:p>
          <a:p>
            <a:pPr algn="just"/>
            <a:r>
              <a:rPr lang="ru-RU" dirty="0" smtClean="0"/>
              <a:t>Получают знания особенностей людей с ограниченными возможностями здоровья. ( в волейбол сидя могут играть все нозологические группы инвалидов), но квалификационные соревнования проводятся у людей с нарушением опорно-двигательного аппарата.</a:t>
            </a:r>
          </a:p>
          <a:p>
            <a:pPr algn="just"/>
            <a:r>
              <a:rPr lang="ru-RU" dirty="0" smtClean="0"/>
              <a:t>На теоретических и практических занятиях формируются знания и умения технических приемов в волейболе сидя.</a:t>
            </a:r>
          </a:p>
          <a:p>
            <a:pPr algn="just"/>
            <a:r>
              <a:rPr lang="ru-RU" dirty="0" smtClean="0"/>
              <a:t>Студенты получают знания работы судейской бригады, главного судьи, второго судьи, секретаря и судей на линии.</a:t>
            </a:r>
          </a:p>
          <a:p>
            <a:pPr algn="just"/>
            <a:r>
              <a:rPr lang="ru-RU" dirty="0" smtClean="0"/>
              <a:t>Формируется  психологическая готовность взаимодействия студентов с людьми с ограниченными возможностями здоровья.</a:t>
            </a:r>
          </a:p>
          <a:p>
            <a:pPr algn="just"/>
            <a:endParaRPr lang="ru-RU" dirty="0" smtClean="0"/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8532</TotalTime>
  <Words>290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Constantia</vt:lpstr>
      <vt:lpstr>Wingdings 2</vt:lpstr>
      <vt:lpstr>Поток</vt:lpstr>
      <vt:lpstr>Практическое занятие «Формирование умений у обучающихся УОР в судействе волейбола сидя у людей с ОВЗ».</vt:lpstr>
      <vt:lpstr>Профессиональный модуль ПМ.02 Организация физкультурно-спортивной деятельности различных возрастных групп населения</vt:lpstr>
      <vt:lpstr>                            Практическое занятие  «Формирование умений у обучающихся УОР в судействе волейбола сидя у людей с ограниченными    возможностями здоровья».</vt:lpstr>
      <vt:lpstr>                История развития волейбола сидя  История вида спорта  Волейбол сидя впервые был представлен в 1956 году в Амстердаме. Игра,    разработанная  Антоном Алберсом, сочетала в себе правила волейбола и распространённых в Германии, Нидерландах и скандинавских странах ситбола. Впервые волейбол сидя был представлен на  V летних Паралимпийских играх в Торонто.   В 1980 г. Голландец Питер Йон стал первым президентом Всемирной организации волейбола для инвалидов.  В 1981 году в Бонне состоялся первый официальный чемпионат Европы по волейболу сидя с участием десяти команд. С 1983 года разыгрываются чемпионаты мира для мужских команд и с 1993 года — для женских. В 2004 году женский волейбол сидя дебютировал на Паралимпийских играх.  В России волейбол сидя начал развиваться с конца 80 годов прошлого века. В основном развитие этого вида спорта происходило в Московском регионе, на Урале и в Сибири.   Волейбол сидя находится под управлением Всемирной Организации по волейболу   инвалидов , которая несет ответственность за составление норм и правил этого вида спорта.</vt:lpstr>
      <vt:lpstr>Правила игры сидячего волейбола</vt:lpstr>
      <vt:lpstr>Правила игры сидячего волейбола</vt:lpstr>
      <vt:lpstr>Схема разметки площадки для  волейбола сидя</vt:lpstr>
      <vt:lpstr>Презентация PowerPoint</vt:lpstr>
      <vt:lpstr>Подготовка к комплексному практическому занятию</vt:lpstr>
      <vt:lpstr> В рамках сетевого договора взаимодействия Училища Олимпийского резерва г. Ангарска с Ангарской общественной организацией «ИнваТурСпорт» и Муниципальном бюджетным образовательным учреждением дополнительного образования детей «Специализированная детско-юношеская спортивная школа олимпийского резерва «Ангара» прошло практическое занятие со  студентами и спортсменами.</vt:lpstr>
      <vt:lpstr>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"Техника безопасности на уроках физической культуры в разделе - футбол"</dc:title>
  <dc:creator>Надежда</dc:creator>
  <cp:lastModifiedBy>HP</cp:lastModifiedBy>
  <cp:revision>310</cp:revision>
  <dcterms:created xsi:type="dcterms:W3CDTF">2022-02-06T06:12:55Z</dcterms:created>
  <dcterms:modified xsi:type="dcterms:W3CDTF">2022-03-16T11:48:00Z</dcterms:modified>
</cp:coreProperties>
</file>