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E4B4E1-82E2-4DB1-BC30-3BB99A9FF7FA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C9312D2-D3B3-48C6-8AA5-339BBA5FC3CB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EE9827BD-074A-4F1F-92E3-A1077BBE0E9C}" type="parTrans" cxnId="{642BCFC0-C3CC-408D-AF11-F724CE49DFD9}">
      <dgm:prSet/>
      <dgm:spPr/>
      <dgm:t>
        <a:bodyPr/>
        <a:lstStyle/>
        <a:p>
          <a:endParaRPr lang="ru-RU"/>
        </a:p>
      </dgm:t>
    </dgm:pt>
    <dgm:pt modelId="{6B31B07D-1405-4527-81C7-E858662316F1}" type="sibTrans" cxnId="{642BCFC0-C3CC-408D-AF11-F724CE49DFD9}">
      <dgm:prSet/>
      <dgm:spPr/>
      <dgm:t>
        <a:bodyPr/>
        <a:lstStyle/>
        <a:p>
          <a:endParaRPr lang="ru-RU"/>
        </a:p>
      </dgm:t>
    </dgm:pt>
    <dgm:pt modelId="{A1FCE067-0D9D-432A-A102-92C28723585C}">
      <dgm:prSet phldrT="[Текст]"/>
      <dgm:spPr/>
      <dgm:t>
        <a:bodyPr/>
        <a:lstStyle/>
        <a:p>
          <a:r>
            <a:rPr lang="ru-RU" dirty="0" smtClean="0"/>
            <a:t>Дети с нарушением слуха (глухие, позднооглохшие)</a:t>
          </a:r>
          <a:endParaRPr lang="ru-RU" dirty="0"/>
        </a:p>
      </dgm:t>
    </dgm:pt>
    <dgm:pt modelId="{C9CC3273-C99E-45E4-9D69-BB93977062EB}" type="parTrans" cxnId="{8385CBD2-82B4-40B4-959D-79083C6B3EB5}">
      <dgm:prSet/>
      <dgm:spPr/>
      <dgm:t>
        <a:bodyPr/>
        <a:lstStyle/>
        <a:p>
          <a:endParaRPr lang="ru-RU"/>
        </a:p>
      </dgm:t>
    </dgm:pt>
    <dgm:pt modelId="{5B7D761A-5FF0-41B7-93F2-78FF4A7ED128}" type="sibTrans" cxnId="{8385CBD2-82B4-40B4-959D-79083C6B3EB5}">
      <dgm:prSet/>
      <dgm:spPr/>
      <dgm:t>
        <a:bodyPr/>
        <a:lstStyle/>
        <a:p>
          <a:endParaRPr lang="ru-RU"/>
        </a:p>
      </dgm:t>
    </dgm:pt>
    <dgm:pt modelId="{7B20098B-CA8C-479A-83D0-443B84D735E8}">
      <dgm:prSet phldrT="[Текст]"/>
      <dgm:spPr/>
      <dgm:t>
        <a:bodyPr/>
        <a:lstStyle/>
        <a:p>
          <a:r>
            <a:rPr lang="ru-RU" dirty="0" smtClean="0"/>
            <a:t>Дети с нарушением зрения (слепые, слабовидящие)</a:t>
          </a:r>
          <a:endParaRPr lang="ru-RU" dirty="0"/>
        </a:p>
      </dgm:t>
    </dgm:pt>
    <dgm:pt modelId="{8F52B2CC-C82D-41AA-A462-22694B3B4463}" type="parTrans" cxnId="{230F7773-96EA-475E-8697-235C7A053622}">
      <dgm:prSet/>
      <dgm:spPr/>
      <dgm:t>
        <a:bodyPr/>
        <a:lstStyle/>
        <a:p>
          <a:endParaRPr lang="ru-RU"/>
        </a:p>
      </dgm:t>
    </dgm:pt>
    <dgm:pt modelId="{A0D847BB-D9BD-4470-9DC1-093510FBC50C}" type="sibTrans" cxnId="{230F7773-96EA-475E-8697-235C7A053622}">
      <dgm:prSet/>
      <dgm:spPr/>
      <dgm:t>
        <a:bodyPr/>
        <a:lstStyle/>
        <a:p>
          <a:endParaRPr lang="ru-RU"/>
        </a:p>
      </dgm:t>
    </dgm:pt>
    <dgm:pt modelId="{51AFB9A3-67C1-479F-B42A-80316F6EA589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EF6A86F1-DDCD-456B-B65C-1A5CA508A97B}" type="parTrans" cxnId="{EC08820B-2D67-43D3-A54F-93B87EAEE29F}">
      <dgm:prSet/>
      <dgm:spPr/>
      <dgm:t>
        <a:bodyPr/>
        <a:lstStyle/>
        <a:p>
          <a:endParaRPr lang="ru-RU"/>
        </a:p>
      </dgm:t>
    </dgm:pt>
    <dgm:pt modelId="{BA55DFA4-EB84-4E43-8F77-F1986D104A7C}" type="sibTrans" cxnId="{EC08820B-2D67-43D3-A54F-93B87EAEE29F}">
      <dgm:prSet/>
      <dgm:spPr/>
      <dgm:t>
        <a:bodyPr/>
        <a:lstStyle/>
        <a:p>
          <a:endParaRPr lang="ru-RU"/>
        </a:p>
      </dgm:t>
    </dgm:pt>
    <dgm:pt modelId="{0200207D-A1D0-4460-B001-D5E408157692}">
      <dgm:prSet phldrT="[Текст]"/>
      <dgm:spPr/>
      <dgm:t>
        <a:bodyPr/>
        <a:lstStyle/>
        <a:p>
          <a:r>
            <a:rPr lang="ru-RU" dirty="0" smtClean="0"/>
            <a:t>Дети с нарушением речи</a:t>
          </a:r>
          <a:endParaRPr lang="ru-RU" dirty="0"/>
        </a:p>
      </dgm:t>
    </dgm:pt>
    <dgm:pt modelId="{EBF39D9A-ECAF-487F-950D-A4C42D61AD36}" type="parTrans" cxnId="{FE4DEA71-5AD5-4C0D-BEE6-934531AB4733}">
      <dgm:prSet/>
      <dgm:spPr/>
      <dgm:t>
        <a:bodyPr/>
        <a:lstStyle/>
        <a:p>
          <a:endParaRPr lang="ru-RU"/>
        </a:p>
      </dgm:t>
    </dgm:pt>
    <dgm:pt modelId="{0946DFD6-E661-4256-9FD2-8A33CE8A61D3}" type="sibTrans" cxnId="{FE4DEA71-5AD5-4C0D-BEE6-934531AB4733}">
      <dgm:prSet/>
      <dgm:spPr/>
      <dgm:t>
        <a:bodyPr/>
        <a:lstStyle/>
        <a:p>
          <a:endParaRPr lang="ru-RU"/>
        </a:p>
      </dgm:t>
    </dgm:pt>
    <dgm:pt modelId="{24303C94-B459-434F-9D9D-D85B340491B8}">
      <dgm:prSet phldrT="[Текст]"/>
      <dgm:spPr/>
      <dgm:t>
        <a:bodyPr/>
        <a:lstStyle/>
        <a:p>
          <a:r>
            <a:rPr lang="ru-RU" dirty="0" smtClean="0"/>
            <a:t>Дети с задержкой психического развития (ЗПР)</a:t>
          </a:r>
          <a:endParaRPr lang="ru-RU" dirty="0"/>
        </a:p>
      </dgm:t>
    </dgm:pt>
    <dgm:pt modelId="{E89B5D83-3FA0-4CC1-A181-C8619C51AE0A}" type="parTrans" cxnId="{1F3B9FCE-6EA1-4203-8648-808586EFF65B}">
      <dgm:prSet/>
      <dgm:spPr/>
      <dgm:t>
        <a:bodyPr/>
        <a:lstStyle/>
        <a:p>
          <a:endParaRPr lang="ru-RU"/>
        </a:p>
      </dgm:t>
    </dgm:pt>
    <dgm:pt modelId="{D3295023-E762-4A74-8B86-C05408911F97}" type="sibTrans" cxnId="{1F3B9FCE-6EA1-4203-8648-808586EFF65B}">
      <dgm:prSet/>
      <dgm:spPr/>
      <dgm:t>
        <a:bodyPr/>
        <a:lstStyle/>
        <a:p>
          <a:endParaRPr lang="ru-RU"/>
        </a:p>
      </dgm:t>
    </dgm:pt>
    <dgm:pt modelId="{0FD50DF6-90BF-42CB-9F90-20FEAC4D5C71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53CF12D1-4489-4E06-AE86-64EF87763D7B}" type="parTrans" cxnId="{2CEF4698-701E-4E03-8760-1E6E209A222D}">
      <dgm:prSet/>
      <dgm:spPr/>
      <dgm:t>
        <a:bodyPr/>
        <a:lstStyle/>
        <a:p>
          <a:endParaRPr lang="ru-RU"/>
        </a:p>
      </dgm:t>
    </dgm:pt>
    <dgm:pt modelId="{70018566-07CC-4C76-BC3F-920F89E995B3}" type="sibTrans" cxnId="{2CEF4698-701E-4E03-8760-1E6E209A222D}">
      <dgm:prSet/>
      <dgm:spPr/>
      <dgm:t>
        <a:bodyPr/>
        <a:lstStyle/>
        <a:p>
          <a:endParaRPr lang="ru-RU"/>
        </a:p>
      </dgm:t>
    </dgm:pt>
    <dgm:pt modelId="{A9959FB5-E7AD-4C3C-820B-53DECD9CF9AB}">
      <dgm:prSet phldrT="[Текст]"/>
      <dgm:spPr/>
      <dgm:t>
        <a:bodyPr/>
        <a:lstStyle/>
        <a:p>
          <a:r>
            <a:rPr lang="ru-RU" dirty="0" smtClean="0"/>
            <a:t>Дети с нарушениями опорно-двигательного аппарата</a:t>
          </a:r>
          <a:endParaRPr lang="ru-RU" dirty="0"/>
        </a:p>
      </dgm:t>
    </dgm:pt>
    <dgm:pt modelId="{C9BD1389-2EAE-4C4B-8A9A-E16629A45C2A}" type="parTrans" cxnId="{029626B0-B2A3-4718-AA3F-D3C4BA892C44}">
      <dgm:prSet/>
      <dgm:spPr/>
      <dgm:t>
        <a:bodyPr/>
        <a:lstStyle/>
        <a:p>
          <a:endParaRPr lang="ru-RU"/>
        </a:p>
      </dgm:t>
    </dgm:pt>
    <dgm:pt modelId="{AB22E973-33A7-4F14-8EFC-A1682D76E07A}" type="sibTrans" cxnId="{029626B0-B2A3-4718-AA3F-D3C4BA892C44}">
      <dgm:prSet/>
      <dgm:spPr/>
      <dgm:t>
        <a:bodyPr/>
        <a:lstStyle/>
        <a:p>
          <a:endParaRPr lang="ru-RU"/>
        </a:p>
      </dgm:t>
    </dgm:pt>
    <dgm:pt modelId="{0DD0510E-274A-41A7-AFF9-C40173E2EAF7}">
      <dgm:prSet phldrT="[Текст]"/>
      <dgm:spPr/>
      <dgm:t>
        <a:bodyPr/>
        <a:lstStyle/>
        <a:p>
          <a:r>
            <a:rPr lang="ru-RU" dirty="0" smtClean="0"/>
            <a:t>Дети с множественными нарушениями (сочетание 2-х или 3-х категорий)</a:t>
          </a:r>
          <a:endParaRPr lang="ru-RU" dirty="0"/>
        </a:p>
      </dgm:t>
    </dgm:pt>
    <dgm:pt modelId="{2861F949-9C30-4C54-9C3B-534139B36723}" type="parTrans" cxnId="{5AD7490B-A6B1-424C-A96B-F27B892E643E}">
      <dgm:prSet/>
      <dgm:spPr/>
      <dgm:t>
        <a:bodyPr/>
        <a:lstStyle/>
        <a:p>
          <a:endParaRPr lang="ru-RU"/>
        </a:p>
      </dgm:t>
    </dgm:pt>
    <dgm:pt modelId="{822F663C-1DC1-434B-9F69-FE1A891A9E8A}" type="sibTrans" cxnId="{5AD7490B-A6B1-424C-A96B-F27B892E643E}">
      <dgm:prSet/>
      <dgm:spPr/>
      <dgm:t>
        <a:bodyPr/>
        <a:lstStyle/>
        <a:p>
          <a:endParaRPr lang="ru-RU"/>
        </a:p>
      </dgm:t>
    </dgm:pt>
    <dgm:pt modelId="{5244385E-E4F9-4DFE-B866-248AC46AEDAF}">
      <dgm:prSet phldrT="[Текст]"/>
      <dgm:spPr/>
      <dgm:t>
        <a:bodyPr/>
        <a:lstStyle/>
        <a:p>
          <a:r>
            <a:rPr lang="ru-RU" dirty="0" smtClean="0"/>
            <a:t>Дети с нарушением интеллекта (умственно отсталые дети)</a:t>
          </a:r>
          <a:endParaRPr lang="ru-RU" dirty="0"/>
        </a:p>
      </dgm:t>
    </dgm:pt>
    <dgm:pt modelId="{D134D5F0-0891-4BD9-83BB-23FC493BA523}" type="parTrans" cxnId="{DD664438-76AF-446B-A3AD-D3A18090C15F}">
      <dgm:prSet/>
      <dgm:spPr/>
      <dgm:t>
        <a:bodyPr/>
        <a:lstStyle/>
        <a:p>
          <a:endParaRPr lang="ru-RU"/>
        </a:p>
      </dgm:t>
    </dgm:pt>
    <dgm:pt modelId="{D8CFA7AA-6025-4924-A1A2-3C6F090D8F9F}" type="sibTrans" cxnId="{DD664438-76AF-446B-A3AD-D3A18090C15F}">
      <dgm:prSet/>
      <dgm:spPr/>
      <dgm:t>
        <a:bodyPr/>
        <a:lstStyle/>
        <a:p>
          <a:endParaRPr lang="ru-RU"/>
        </a:p>
      </dgm:t>
    </dgm:pt>
    <dgm:pt modelId="{23B596D8-BC2D-48DC-BA83-B391F515AEA8}">
      <dgm:prSet phldrT="[Текст]"/>
      <dgm:spPr/>
      <dgm:t>
        <a:bodyPr/>
        <a:lstStyle/>
        <a:p>
          <a:r>
            <a:rPr lang="ru-RU" dirty="0" smtClean="0"/>
            <a:t>Дети с нарушениями эмоционально-волевой сферы</a:t>
          </a:r>
          <a:endParaRPr lang="ru-RU" dirty="0"/>
        </a:p>
      </dgm:t>
    </dgm:pt>
    <dgm:pt modelId="{FDFA541D-0D3C-4901-84D7-DA8EBFF7A446}" type="parTrans" cxnId="{A324616F-F735-4B8C-B702-2D707E30A7C5}">
      <dgm:prSet/>
      <dgm:spPr/>
      <dgm:t>
        <a:bodyPr/>
        <a:lstStyle/>
        <a:p>
          <a:endParaRPr lang="ru-RU"/>
        </a:p>
      </dgm:t>
    </dgm:pt>
    <dgm:pt modelId="{A80E0095-4E66-42D1-84C0-C446DEA3449E}" type="sibTrans" cxnId="{A324616F-F735-4B8C-B702-2D707E30A7C5}">
      <dgm:prSet/>
      <dgm:spPr/>
      <dgm:t>
        <a:bodyPr/>
        <a:lstStyle/>
        <a:p>
          <a:endParaRPr lang="ru-RU"/>
        </a:p>
      </dgm:t>
    </dgm:pt>
    <dgm:pt modelId="{3D790BD2-6908-47E9-9B07-3F3638175A39}" type="pres">
      <dgm:prSet presAssocID="{7AE4B4E1-82E2-4DB1-BC30-3BB99A9FF7FA}" presName="linearFlow" presStyleCnt="0">
        <dgm:presLayoutVars>
          <dgm:dir/>
          <dgm:animLvl val="lvl"/>
          <dgm:resizeHandles val="exact"/>
        </dgm:presLayoutVars>
      </dgm:prSet>
      <dgm:spPr/>
    </dgm:pt>
    <dgm:pt modelId="{989CA5F1-D3E8-465F-A894-BD0A9B1F6E67}" type="pres">
      <dgm:prSet presAssocID="{2C9312D2-D3B3-48C6-8AA5-339BBA5FC3CB}" presName="composite" presStyleCnt="0"/>
      <dgm:spPr/>
    </dgm:pt>
    <dgm:pt modelId="{6224F479-38EA-421A-8065-5E6369B09704}" type="pres">
      <dgm:prSet presAssocID="{2C9312D2-D3B3-48C6-8AA5-339BBA5FC3C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03F0700E-9686-43F7-9C4E-E66A72F96390}" type="pres">
      <dgm:prSet presAssocID="{2C9312D2-D3B3-48C6-8AA5-339BBA5FC3CB}" presName="descendantText" presStyleLbl="alignAcc1" presStyleIdx="0" presStyleCnt="3" custLinFactNeighborX="280" custLinFactNeighborY="-1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EA961E-4659-4D86-914D-BD13C78B9A96}" type="pres">
      <dgm:prSet presAssocID="{6B31B07D-1405-4527-81C7-E858662316F1}" presName="sp" presStyleCnt="0"/>
      <dgm:spPr/>
    </dgm:pt>
    <dgm:pt modelId="{484445B2-D36C-4223-9429-7621A05C8350}" type="pres">
      <dgm:prSet presAssocID="{51AFB9A3-67C1-479F-B42A-80316F6EA589}" presName="composite" presStyleCnt="0"/>
      <dgm:spPr/>
    </dgm:pt>
    <dgm:pt modelId="{D760D03F-4B06-4646-9630-E6FFA20C7BCD}" type="pres">
      <dgm:prSet presAssocID="{51AFB9A3-67C1-479F-B42A-80316F6EA58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B9FDB34D-6BD5-4785-9490-8E7F1EFBDBA5}" type="pres">
      <dgm:prSet presAssocID="{51AFB9A3-67C1-479F-B42A-80316F6EA58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364B70-B40E-4D7F-BFD0-794B8A6316E8}" type="pres">
      <dgm:prSet presAssocID="{BA55DFA4-EB84-4E43-8F77-F1986D104A7C}" presName="sp" presStyleCnt="0"/>
      <dgm:spPr/>
    </dgm:pt>
    <dgm:pt modelId="{31119F93-0573-46C4-82D3-E4DBACEC082B}" type="pres">
      <dgm:prSet presAssocID="{0FD50DF6-90BF-42CB-9F90-20FEAC4D5C71}" presName="composite" presStyleCnt="0"/>
      <dgm:spPr/>
    </dgm:pt>
    <dgm:pt modelId="{96BB71AF-7454-4E53-962D-62170D980CC3}" type="pres">
      <dgm:prSet presAssocID="{0FD50DF6-90BF-42CB-9F90-20FEAC4D5C71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F706A056-89D0-4661-ADCB-DEF7E1B11D44}" type="pres">
      <dgm:prSet presAssocID="{0FD50DF6-90BF-42CB-9F90-20FEAC4D5C7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0F7773-96EA-475E-8697-235C7A053622}" srcId="{2C9312D2-D3B3-48C6-8AA5-339BBA5FC3CB}" destId="{7B20098B-CA8C-479A-83D0-443B84D735E8}" srcOrd="1" destOrd="0" parTransId="{8F52B2CC-C82D-41AA-A462-22694B3B4463}" sibTransId="{A0D847BB-D9BD-4470-9DC1-093510FBC50C}"/>
    <dgm:cxn modelId="{93B73248-D093-491F-A4BE-67744A2AF6C0}" type="presOf" srcId="{51AFB9A3-67C1-479F-B42A-80316F6EA589}" destId="{D760D03F-4B06-4646-9630-E6FFA20C7BCD}" srcOrd="0" destOrd="0" presId="urn:microsoft.com/office/officeart/2005/8/layout/chevron2"/>
    <dgm:cxn modelId="{EC08820B-2D67-43D3-A54F-93B87EAEE29F}" srcId="{7AE4B4E1-82E2-4DB1-BC30-3BB99A9FF7FA}" destId="{51AFB9A3-67C1-479F-B42A-80316F6EA589}" srcOrd="1" destOrd="0" parTransId="{EF6A86F1-DDCD-456B-B65C-1A5CA508A97B}" sibTransId="{BA55DFA4-EB84-4E43-8F77-F1986D104A7C}"/>
    <dgm:cxn modelId="{C6FC2487-A98A-4651-A270-D17FC594E050}" type="presOf" srcId="{2C9312D2-D3B3-48C6-8AA5-339BBA5FC3CB}" destId="{6224F479-38EA-421A-8065-5E6369B09704}" srcOrd="0" destOrd="0" presId="urn:microsoft.com/office/officeart/2005/8/layout/chevron2"/>
    <dgm:cxn modelId="{E04A3895-7AE7-463A-8A56-620091F6034D}" type="presOf" srcId="{5244385E-E4F9-4DFE-B866-248AC46AEDAF}" destId="{B9FDB34D-6BD5-4785-9490-8E7F1EFBDBA5}" srcOrd="0" destOrd="1" presId="urn:microsoft.com/office/officeart/2005/8/layout/chevron2"/>
    <dgm:cxn modelId="{A324616F-F735-4B8C-B702-2D707E30A7C5}" srcId="{0FD50DF6-90BF-42CB-9F90-20FEAC4D5C71}" destId="{23B596D8-BC2D-48DC-BA83-B391F515AEA8}" srcOrd="1" destOrd="0" parTransId="{FDFA541D-0D3C-4901-84D7-DA8EBFF7A446}" sibTransId="{A80E0095-4E66-42D1-84C0-C446DEA3449E}"/>
    <dgm:cxn modelId="{5AD7490B-A6B1-424C-A96B-F27B892E643E}" srcId="{0FD50DF6-90BF-42CB-9F90-20FEAC4D5C71}" destId="{0DD0510E-274A-41A7-AFF9-C40173E2EAF7}" srcOrd="2" destOrd="0" parTransId="{2861F949-9C30-4C54-9C3B-534139B36723}" sibTransId="{822F663C-1DC1-434B-9F69-FE1A891A9E8A}"/>
    <dgm:cxn modelId="{571CED75-FB64-4398-8132-D21CE30C84DC}" type="presOf" srcId="{A9959FB5-E7AD-4C3C-820B-53DECD9CF9AB}" destId="{F706A056-89D0-4661-ADCB-DEF7E1B11D44}" srcOrd="0" destOrd="0" presId="urn:microsoft.com/office/officeart/2005/8/layout/chevron2"/>
    <dgm:cxn modelId="{1F3B9FCE-6EA1-4203-8648-808586EFF65B}" srcId="{51AFB9A3-67C1-479F-B42A-80316F6EA589}" destId="{24303C94-B459-434F-9D9D-D85B340491B8}" srcOrd="2" destOrd="0" parTransId="{E89B5D83-3FA0-4CC1-A181-C8619C51AE0A}" sibTransId="{D3295023-E762-4A74-8B86-C05408911F97}"/>
    <dgm:cxn modelId="{642BCFC0-C3CC-408D-AF11-F724CE49DFD9}" srcId="{7AE4B4E1-82E2-4DB1-BC30-3BB99A9FF7FA}" destId="{2C9312D2-D3B3-48C6-8AA5-339BBA5FC3CB}" srcOrd="0" destOrd="0" parTransId="{EE9827BD-074A-4F1F-92E3-A1077BBE0E9C}" sibTransId="{6B31B07D-1405-4527-81C7-E858662316F1}"/>
    <dgm:cxn modelId="{1E4BAF80-DC32-49F7-84AA-71EEDBD9A0ED}" type="presOf" srcId="{0FD50DF6-90BF-42CB-9F90-20FEAC4D5C71}" destId="{96BB71AF-7454-4E53-962D-62170D980CC3}" srcOrd="0" destOrd="0" presId="urn:microsoft.com/office/officeart/2005/8/layout/chevron2"/>
    <dgm:cxn modelId="{8A788452-65AC-44BB-AC57-CB211BAF8A7E}" type="presOf" srcId="{24303C94-B459-434F-9D9D-D85B340491B8}" destId="{B9FDB34D-6BD5-4785-9490-8E7F1EFBDBA5}" srcOrd="0" destOrd="2" presId="urn:microsoft.com/office/officeart/2005/8/layout/chevron2"/>
    <dgm:cxn modelId="{4B00945C-7804-478D-918E-3CED33071EEE}" type="presOf" srcId="{7B20098B-CA8C-479A-83D0-443B84D735E8}" destId="{03F0700E-9686-43F7-9C4E-E66A72F96390}" srcOrd="0" destOrd="1" presId="urn:microsoft.com/office/officeart/2005/8/layout/chevron2"/>
    <dgm:cxn modelId="{2CEF4698-701E-4E03-8760-1E6E209A222D}" srcId="{7AE4B4E1-82E2-4DB1-BC30-3BB99A9FF7FA}" destId="{0FD50DF6-90BF-42CB-9F90-20FEAC4D5C71}" srcOrd="2" destOrd="0" parTransId="{53CF12D1-4489-4E06-AE86-64EF87763D7B}" sibTransId="{70018566-07CC-4C76-BC3F-920F89E995B3}"/>
    <dgm:cxn modelId="{D62E7A1B-D83B-48B4-88F7-39DEEA0CCCAD}" type="presOf" srcId="{7AE4B4E1-82E2-4DB1-BC30-3BB99A9FF7FA}" destId="{3D790BD2-6908-47E9-9B07-3F3638175A39}" srcOrd="0" destOrd="0" presId="urn:microsoft.com/office/officeart/2005/8/layout/chevron2"/>
    <dgm:cxn modelId="{8385CBD2-82B4-40B4-959D-79083C6B3EB5}" srcId="{2C9312D2-D3B3-48C6-8AA5-339BBA5FC3CB}" destId="{A1FCE067-0D9D-432A-A102-92C28723585C}" srcOrd="0" destOrd="0" parTransId="{C9CC3273-C99E-45E4-9D69-BB93977062EB}" sibTransId="{5B7D761A-5FF0-41B7-93F2-78FF4A7ED128}"/>
    <dgm:cxn modelId="{DD664438-76AF-446B-A3AD-D3A18090C15F}" srcId="{51AFB9A3-67C1-479F-B42A-80316F6EA589}" destId="{5244385E-E4F9-4DFE-B866-248AC46AEDAF}" srcOrd="1" destOrd="0" parTransId="{D134D5F0-0891-4BD9-83BB-23FC493BA523}" sibTransId="{D8CFA7AA-6025-4924-A1A2-3C6F090D8F9F}"/>
    <dgm:cxn modelId="{FE4DEA71-5AD5-4C0D-BEE6-934531AB4733}" srcId="{51AFB9A3-67C1-479F-B42A-80316F6EA589}" destId="{0200207D-A1D0-4460-B001-D5E408157692}" srcOrd="0" destOrd="0" parTransId="{EBF39D9A-ECAF-487F-950D-A4C42D61AD36}" sibTransId="{0946DFD6-E661-4256-9FD2-8A33CE8A61D3}"/>
    <dgm:cxn modelId="{9A0A68E0-6EDD-43F9-8222-E54E8025DB9A}" type="presOf" srcId="{0DD0510E-274A-41A7-AFF9-C40173E2EAF7}" destId="{F706A056-89D0-4661-ADCB-DEF7E1B11D44}" srcOrd="0" destOrd="2" presId="urn:microsoft.com/office/officeart/2005/8/layout/chevron2"/>
    <dgm:cxn modelId="{6B6CBA33-CF90-473D-873A-5C4EC92F0B43}" type="presOf" srcId="{23B596D8-BC2D-48DC-BA83-B391F515AEA8}" destId="{F706A056-89D0-4661-ADCB-DEF7E1B11D44}" srcOrd="0" destOrd="1" presId="urn:microsoft.com/office/officeart/2005/8/layout/chevron2"/>
    <dgm:cxn modelId="{029626B0-B2A3-4718-AA3F-D3C4BA892C44}" srcId="{0FD50DF6-90BF-42CB-9F90-20FEAC4D5C71}" destId="{A9959FB5-E7AD-4C3C-820B-53DECD9CF9AB}" srcOrd="0" destOrd="0" parTransId="{C9BD1389-2EAE-4C4B-8A9A-E16629A45C2A}" sibTransId="{AB22E973-33A7-4F14-8EFC-A1682D76E07A}"/>
    <dgm:cxn modelId="{32C5CE40-A08B-40B1-B031-98D96FA3D8EE}" type="presOf" srcId="{0200207D-A1D0-4460-B001-D5E408157692}" destId="{B9FDB34D-6BD5-4785-9490-8E7F1EFBDBA5}" srcOrd="0" destOrd="0" presId="urn:microsoft.com/office/officeart/2005/8/layout/chevron2"/>
    <dgm:cxn modelId="{41B0B255-6DE8-41DA-A76B-912B9040B2CB}" type="presOf" srcId="{A1FCE067-0D9D-432A-A102-92C28723585C}" destId="{03F0700E-9686-43F7-9C4E-E66A72F96390}" srcOrd="0" destOrd="0" presId="urn:microsoft.com/office/officeart/2005/8/layout/chevron2"/>
    <dgm:cxn modelId="{68413F8F-E1C2-4DAF-83E2-D4873CF88969}" type="presParOf" srcId="{3D790BD2-6908-47E9-9B07-3F3638175A39}" destId="{989CA5F1-D3E8-465F-A894-BD0A9B1F6E67}" srcOrd="0" destOrd="0" presId="urn:microsoft.com/office/officeart/2005/8/layout/chevron2"/>
    <dgm:cxn modelId="{7F7DE84F-DEDB-4E83-BCB5-B54F4C13F0F7}" type="presParOf" srcId="{989CA5F1-D3E8-465F-A894-BD0A9B1F6E67}" destId="{6224F479-38EA-421A-8065-5E6369B09704}" srcOrd="0" destOrd="0" presId="urn:microsoft.com/office/officeart/2005/8/layout/chevron2"/>
    <dgm:cxn modelId="{5D067859-0318-4ECE-BF1E-AF2E0024183E}" type="presParOf" srcId="{989CA5F1-D3E8-465F-A894-BD0A9B1F6E67}" destId="{03F0700E-9686-43F7-9C4E-E66A72F96390}" srcOrd="1" destOrd="0" presId="urn:microsoft.com/office/officeart/2005/8/layout/chevron2"/>
    <dgm:cxn modelId="{C3450A9A-133F-4F9B-A899-B1C9BFB4D064}" type="presParOf" srcId="{3D790BD2-6908-47E9-9B07-3F3638175A39}" destId="{63EA961E-4659-4D86-914D-BD13C78B9A96}" srcOrd="1" destOrd="0" presId="urn:microsoft.com/office/officeart/2005/8/layout/chevron2"/>
    <dgm:cxn modelId="{10D703E3-B64F-4D2A-BF55-02DC28EE053E}" type="presParOf" srcId="{3D790BD2-6908-47E9-9B07-3F3638175A39}" destId="{484445B2-D36C-4223-9429-7621A05C8350}" srcOrd="2" destOrd="0" presId="urn:microsoft.com/office/officeart/2005/8/layout/chevron2"/>
    <dgm:cxn modelId="{DE732636-ECE2-40F6-85DC-D14DD8ACEFC4}" type="presParOf" srcId="{484445B2-D36C-4223-9429-7621A05C8350}" destId="{D760D03F-4B06-4646-9630-E6FFA20C7BCD}" srcOrd="0" destOrd="0" presId="urn:microsoft.com/office/officeart/2005/8/layout/chevron2"/>
    <dgm:cxn modelId="{44656C55-CEBC-40C0-A9FF-D836BE47A827}" type="presParOf" srcId="{484445B2-D36C-4223-9429-7621A05C8350}" destId="{B9FDB34D-6BD5-4785-9490-8E7F1EFBDBA5}" srcOrd="1" destOrd="0" presId="urn:microsoft.com/office/officeart/2005/8/layout/chevron2"/>
    <dgm:cxn modelId="{C1A764CE-1C9C-4A71-8D9E-DC29E66134BE}" type="presParOf" srcId="{3D790BD2-6908-47E9-9B07-3F3638175A39}" destId="{00364B70-B40E-4D7F-BFD0-794B8A6316E8}" srcOrd="3" destOrd="0" presId="urn:microsoft.com/office/officeart/2005/8/layout/chevron2"/>
    <dgm:cxn modelId="{24CA9A1B-B240-41F5-AB89-13D60AC81192}" type="presParOf" srcId="{3D790BD2-6908-47E9-9B07-3F3638175A39}" destId="{31119F93-0573-46C4-82D3-E4DBACEC082B}" srcOrd="4" destOrd="0" presId="urn:microsoft.com/office/officeart/2005/8/layout/chevron2"/>
    <dgm:cxn modelId="{456DF042-D10E-490B-8F71-48F0D309BBFA}" type="presParOf" srcId="{31119F93-0573-46C4-82D3-E4DBACEC082B}" destId="{96BB71AF-7454-4E53-962D-62170D980CC3}" srcOrd="0" destOrd="0" presId="urn:microsoft.com/office/officeart/2005/8/layout/chevron2"/>
    <dgm:cxn modelId="{A8601873-C154-4AE4-AA02-4845756E33C7}" type="presParOf" srcId="{31119F93-0573-46C4-82D3-E4DBACEC082B}" destId="{F706A056-89D0-4661-ADCB-DEF7E1B11D4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E95303-D032-44AE-985C-E75CE395921F}" type="doc">
      <dgm:prSet loTypeId="urn:microsoft.com/office/officeart/2005/8/layout/list1" loCatId="list" qsTypeId="urn:microsoft.com/office/officeart/2005/8/quickstyle/3d3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E81CBAF7-E04B-47B8-989C-C914EDB2139D}">
      <dgm:prSet phldrT="[Текст]" custT="1"/>
      <dgm:spPr/>
      <dgm:t>
        <a:bodyPr/>
        <a:lstStyle/>
        <a:p>
          <a:r>
            <a:rPr lang="ru-RU" sz="1600" b="1" dirty="0" smtClean="0"/>
            <a:t>Потребность</a:t>
          </a:r>
          <a:r>
            <a:rPr lang="ru-RU" sz="1600" dirty="0" smtClean="0"/>
            <a:t> – важнейший стимул. Этимология данного понятия показывает его многоаспектность, раскрывает достаточно широкое его значение. Одна из фундаментальных потребностей - </a:t>
          </a:r>
          <a:r>
            <a:rPr lang="ru-RU" sz="1600" b="1" dirty="0" smtClean="0"/>
            <a:t>это потребность в образовании</a:t>
          </a:r>
          <a:r>
            <a:rPr lang="ru-RU" sz="1600" dirty="0" smtClean="0"/>
            <a:t>. Она возникает и развивается в определенном социальном контексте, проявляясь в различных видах деятельности.</a:t>
          </a:r>
          <a:endParaRPr lang="ru-RU" sz="1600" dirty="0"/>
        </a:p>
      </dgm:t>
    </dgm:pt>
    <dgm:pt modelId="{F3846486-56C0-4510-B8F0-17A848F1B110}" type="parTrans" cxnId="{DC325A6D-EAA6-4345-95FA-0DC4F5B12237}">
      <dgm:prSet/>
      <dgm:spPr/>
      <dgm:t>
        <a:bodyPr/>
        <a:lstStyle/>
        <a:p>
          <a:endParaRPr lang="ru-RU"/>
        </a:p>
      </dgm:t>
    </dgm:pt>
    <dgm:pt modelId="{E32368DA-B978-405D-B0F3-A043DE4BC746}" type="sibTrans" cxnId="{DC325A6D-EAA6-4345-95FA-0DC4F5B12237}">
      <dgm:prSet/>
      <dgm:spPr/>
      <dgm:t>
        <a:bodyPr/>
        <a:lstStyle/>
        <a:p>
          <a:endParaRPr lang="ru-RU"/>
        </a:p>
      </dgm:t>
    </dgm:pt>
    <dgm:pt modelId="{0FAD5341-775D-49EC-9DA1-2DC90A13B0BD}">
      <dgm:prSet phldrT="[Текст]" custT="1"/>
      <dgm:spPr/>
      <dgm:t>
        <a:bodyPr/>
        <a:lstStyle/>
        <a:p>
          <a:r>
            <a:rPr lang="ru-RU" sz="1600" b="1" dirty="0" smtClean="0"/>
            <a:t>Образовательная потребность представляет</a:t>
          </a:r>
          <a:r>
            <a:rPr lang="ru-RU" sz="1600" dirty="0" smtClean="0"/>
            <a:t> социокультурными доминантами активно-</a:t>
          </a:r>
          <a:r>
            <a:rPr lang="ru-RU" sz="1600" dirty="0" err="1" smtClean="0"/>
            <a:t>деятельностного</a:t>
          </a:r>
          <a:r>
            <a:rPr lang="ru-RU" sz="1600" dirty="0" smtClean="0"/>
            <a:t> человека к сфере знания, являющееся сущностной характеристикой его развития, самоопределения и самореализации.</a:t>
          </a:r>
          <a:endParaRPr lang="ru-RU" sz="1600" dirty="0"/>
        </a:p>
      </dgm:t>
    </dgm:pt>
    <dgm:pt modelId="{28741B6F-412E-47A7-85F0-C7F9EC9BBB73}" type="parTrans" cxnId="{E66A7DEB-99F3-4D64-85FE-7D6FE84C8DB4}">
      <dgm:prSet/>
      <dgm:spPr/>
      <dgm:t>
        <a:bodyPr/>
        <a:lstStyle/>
        <a:p>
          <a:endParaRPr lang="ru-RU"/>
        </a:p>
      </dgm:t>
    </dgm:pt>
    <dgm:pt modelId="{525F051B-AEE9-496A-9669-56D102B888BB}" type="sibTrans" cxnId="{E66A7DEB-99F3-4D64-85FE-7D6FE84C8DB4}">
      <dgm:prSet/>
      <dgm:spPr/>
      <dgm:t>
        <a:bodyPr/>
        <a:lstStyle/>
        <a:p>
          <a:endParaRPr lang="ru-RU"/>
        </a:p>
      </dgm:t>
    </dgm:pt>
    <dgm:pt modelId="{E33735F9-6AB3-4212-BA19-20785B4E5A33}">
      <dgm:prSet phldrT="[Текст]" custT="1"/>
      <dgm:spPr/>
      <dgm:t>
        <a:bodyPr/>
        <a:lstStyle/>
        <a:p>
          <a:r>
            <a:rPr lang="ru-RU" sz="1600" dirty="0" smtClean="0"/>
            <a:t>Дети с ограниченными возможностями здоровья имеют </a:t>
          </a:r>
          <a:r>
            <a:rPr lang="ru-RU" sz="1600" b="1" dirty="0" smtClean="0"/>
            <a:t>особые образовательные потребности</a:t>
          </a:r>
          <a:r>
            <a:rPr lang="ru-RU" sz="1600" dirty="0" smtClean="0"/>
            <a:t>. Кандидат педагогических наук, тифлопедагог В. З. Денискина понимает под термином </a:t>
          </a:r>
          <a:r>
            <a:rPr lang="ru-RU" sz="1600" b="1" dirty="0" smtClean="0"/>
            <a:t>«особые образовательные потребности детей с ОВЗ</a:t>
          </a:r>
          <a:r>
            <a:rPr lang="ru-RU" sz="1600" dirty="0" smtClean="0"/>
            <a:t>» </a:t>
          </a:r>
          <a:r>
            <a:rPr lang="ru-RU" sz="1600" i="1" dirty="0" smtClean="0"/>
            <a:t>как спектр образовательных и реабилитационных средств и условий, в которых нуждаются дети данной категории и которые им необходимы для реализации права на образование и права на интеграцию в образовательном пространстве образовательной организации.</a:t>
          </a:r>
          <a:endParaRPr lang="ru-RU" sz="1600" i="1" dirty="0"/>
        </a:p>
      </dgm:t>
    </dgm:pt>
    <dgm:pt modelId="{CFECDCD1-ACAB-460B-8806-1F9F0E35164D}" type="parTrans" cxnId="{786EC0D1-4A82-458A-B1A7-E13ADC6DB2FE}">
      <dgm:prSet/>
      <dgm:spPr/>
      <dgm:t>
        <a:bodyPr/>
        <a:lstStyle/>
        <a:p>
          <a:endParaRPr lang="ru-RU"/>
        </a:p>
      </dgm:t>
    </dgm:pt>
    <dgm:pt modelId="{D8BA8302-5868-4173-9099-AF412A9D809C}" type="sibTrans" cxnId="{786EC0D1-4A82-458A-B1A7-E13ADC6DB2FE}">
      <dgm:prSet/>
      <dgm:spPr/>
      <dgm:t>
        <a:bodyPr/>
        <a:lstStyle/>
        <a:p>
          <a:endParaRPr lang="ru-RU"/>
        </a:p>
      </dgm:t>
    </dgm:pt>
    <dgm:pt modelId="{2345CB59-E376-4186-A789-44E0E1194A66}" type="pres">
      <dgm:prSet presAssocID="{4BE95303-D032-44AE-985C-E75CE395921F}" presName="linear" presStyleCnt="0">
        <dgm:presLayoutVars>
          <dgm:dir/>
          <dgm:animLvl val="lvl"/>
          <dgm:resizeHandles val="exact"/>
        </dgm:presLayoutVars>
      </dgm:prSet>
      <dgm:spPr/>
    </dgm:pt>
    <dgm:pt modelId="{73E9FE70-2A42-4DBD-BC48-CAEBB992122B}" type="pres">
      <dgm:prSet presAssocID="{E81CBAF7-E04B-47B8-989C-C914EDB2139D}" presName="parentLin" presStyleCnt="0"/>
      <dgm:spPr/>
    </dgm:pt>
    <dgm:pt modelId="{C7031A18-0088-43FF-B9B5-AF2F2D95C7B0}" type="pres">
      <dgm:prSet presAssocID="{E81CBAF7-E04B-47B8-989C-C914EDB2139D}" presName="parentLeftMargin" presStyleLbl="node1" presStyleIdx="0" presStyleCnt="3"/>
      <dgm:spPr/>
    </dgm:pt>
    <dgm:pt modelId="{3FDF321A-670D-4606-B5A1-9AA25AEDA803}" type="pres">
      <dgm:prSet presAssocID="{E81CBAF7-E04B-47B8-989C-C914EDB2139D}" presName="parentText" presStyleLbl="node1" presStyleIdx="0" presStyleCnt="3" custScaleX="131885" custScaleY="143046" custLinFactNeighborX="0" custLinFactNeighborY="238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916997-0875-4075-AC8B-5696F3113402}" type="pres">
      <dgm:prSet presAssocID="{E81CBAF7-E04B-47B8-989C-C914EDB2139D}" presName="negativeSpace" presStyleCnt="0"/>
      <dgm:spPr/>
    </dgm:pt>
    <dgm:pt modelId="{956C88DD-6373-4E51-B368-D343FDCD24F5}" type="pres">
      <dgm:prSet presAssocID="{E81CBAF7-E04B-47B8-989C-C914EDB2139D}" presName="childText" presStyleLbl="conFgAcc1" presStyleIdx="0" presStyleCnt="3">
        <dgm:presLayoutVars>
          <dgm:bulletEnabled val="1"/>
        </dgm:presLayoutVars>
      </dgm:prSet>
      <dgm:spPr/>
    </dgm:pt>
    <dgm:pt modelId="{EE743791-A06A-4C97-86BB-697A0BC2CEE3}" type="pres">
      <dgm:prSet presAssocID="{E32368DA-B978-405D-B0F3-A043DE4BC746}" presName="spaceBetweenRectangles" presStyleCnt="0"/>
      <dgm:spPr/>
    </dgm:pt>
    <dgm:pt modelId="{2F92A10D-84B3-4013-8640-0A2B2DEA0EB6}" type="pres">
      <dgm:prSet presAssocID="{0FAD5341-775D-49EC-9DA1-2DC90A13B0BD}" presName="parentLin" presStyleCnt="0"/>
      <dgm:spPr/>
    </dgm:pt>
    <dgm:pt modelId="{13003081-16F9-4D08-A988-0376BEFC060A}" type="pres">
      <dgm:prSet presAssocID="{0FAD5341-775D-49EC-9DA1-2DC90A13B0BD}" presName="parentLeftMargin" presStyleLbl="node1" presStyleIdx="0" presStyleCnt="3"/>
      <dgm:spPr/>
    </dgm:pt>
    <dgm:pt modelId="{AF312B25-D981-45F9-B5BE-36F58D9FD3A4}" type="pres">
      <dgm:prSet presAssocID="{0FAD5341-775D-49EC-9DA1-2DC90A13B0BD}" presName="parentText" presStyleLbl="node1" presStyleIdx="1" presStyleCnt="3" custScaleX="128571" custScaleY="1420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C26663-B9E6-4181-A150-791C236EA4A4}" type="pres">
      <dgm:prSet presAssocID="{0FAD5341-775D-49EC-9DA1-2DC90A13B0BD}" presName="negativeSpace" presStyleCnt="0"/>
      <dgm:spPr/>
    </dgm:pt>
    <dgm:pt modelId="{6756E835-ECD6-474F-BDC1-986B3A0F45C4}" type="pres">
      <dgm:prSet presAssocID="{0FAD5341-775D-49EC-9DA1-2DC90A13B0BD}" presName="childText" presStyleLbl="conFgAcc1" presStyleIdx="1" presStyleCnt="3">
        <dgm:presLayoutVars>
          <dgm:bulletEnabled val="1"/>
        </dgm:presLayoutVars>
      </dgm:prSet>
      <dgm:spPr/>
    </dgm:pt>
    <dgm:pt modelId="{35D133CA-62C3-47AC-A60C-D069E82CA6C5}" type="pres">
      <dgm:prSet presAssocID="{525F051B-AEE9-496A-9669-56D102B888BB}" presName="spaceBetweenRectangles" presStyleCnt="0"/>
      <dgm:spPr/>
    </dgm:pt>
    <dgm:pt modelId="{2314797E-94D1-4BE0-8BB9-AFF8AD4ECC1D}" type="pres">
      <dgm:prSet presAssocID="{E33735F9-6AB3-4212-BA19-20785B4E5A33}" presName="parentLin" presStyleCnt="0"/>
      <dgm:spPr/>
    </dgm:pt>
    <dgm:pt modelId="{327DDF6E-48CB-46BA-B11B-B26740AF571D}" type="pres">
      <dgm:prSet presAssocID="{E33735F9-6AB3-4212-BA19-20785B4E5A33}" presName="parentLeftMargin" presStyleLbl="node1" presStyleIdx="1" presStyleCnt="3"/>
      <dgm:spPr/>
    </dgm:pt>
    <dgm:pt modelId="{F67D6FD6-9D67-4726-8D03-D8B17B5736DF}" type="pres">
      <dgm:prSet presAssocID="{E33735F9-6AB3-4212-BA19-20785B4E5A33}" presName="parentText" presStyleLbl="node1" presStyleIdx="2" presStyleCnt="3" custScaleX="130428" custScaleY="172567" custLinFactNeighborY="-74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912046-775C-495E-BFE1-E0574663838F}" type="pres">
      <dgm:prSet presAssocID="{E33735F9-6AB3-4212-BA19-20785B4E5A33}" presName="negativeSpace" presStyleCnt="0"/>
      <dgm:spPr/>
    </dgm:pt>
    <dgm:pt modelId="{627DA90A-107F-4D84-96AF-9991EA166DAC}" type="pres">
      <dgm:prSet presAssocID="{E33735F9-6AB3-4212-BA19-20785B4E5A3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C325A6D-EAA6-4345-95FA-0DC4F5B12237}" srcId="{4BE95303-D032-44AE-985C-E75CE395921F}" destId="{E81CBAF7-E04B-47B8-989C-C914EDB2139D}" srcOrd="0" destOrd="0" parTransId="{F3846486-56C0-4510-B8F0-17A848F1B110}" sibTransId="{E32368DA-B978-405D-B0F3-A043DE4BC746}"/>
    <dgm:cxn modelId="{380C9268-1562-4379-9323-D48EB0828B61}" type="presOf" srcId="{E81CBAF7-E04B-47B8-989C-C914EDB2139D}" destId="{3FDF321A-670D-4606-B5A1-9AA25AEDA803}" srcOrd="1" destOrd="0" presId="urn:microsoft.com/office/officeart/2005/8/layout/list1"/>
    <dgm:cxn modelId="{70C79A55-DF06-4432-A66D-8DF2C12F514B}" type="presOf" srcId="{4BE95303-D032-44AE-985C-E75CE395921F}" destId="{2345CB59-E376-4186-A789-44E0E1194A66}" srcOrd="0" destOrd="0" presId="urn:microsoft.com/office/officeart/2005/8/layout/list1"/>
    <dgm:cxn modelId="{73842086-3F8D-4779-A5E3-7F3086BF41CC}" type="presOf" srcId="{E81CBAF7-E04B-47B8-989C-C914EDB2139D}" destId="{C7031A18-0088-43FF-B9B5-AF2F2D95C7B0}" srcOrd="0" destOrd="0" presId="urn:microsoft.com/office/officeart/2005/8/layout/list1"/>
    <dgm:cxn modelId="{EFE105BC-91E1-4EDF-BB21-9B4A2C86600D}" type="presOf" srcId="{E33735F9-6AB3-4212-BA19-20785B4E5A33}" destId="{327DDF6E-48CB-46BA-B11B-B26740AF571D}" srcOrd="0" destOrd="0" presId="urn:microsoft.com/office/officeart/2005/8/layout/list1"/>
    <dgm:cxn modelId="{E66A7DEB-99F3-4D64-85FE-7D6FE84C8DB4}" srcId="{4BE95303-D032-44AE-985C-E75CE395921F}" destId="{0FAD5341-775D-49EC-9DA1-2DC90A13B0BD}" srcOrd="1" destOrd="0" parTransId="{28741B6F-412E-47A7-85F0-C7F9EC9BBB73}" sibTransId="{525F051B-AEE9-496A-9669-56D102B888BB}"/>
    <dgm:cxn modelId="{E6D3CB90-3513-4E95-81AA-63A27093FA31}" type="presOf" srcId="{E33735F9-6AB3-4212-BA19-20785B4E5A33}" destId="{F67D6FD6-9D67-4726-8D03-D8B17B5736DF}" srcOrd="1" destOrd="0" presId="urn:microsoft.com/office/officeart/2005/8/layout/list1"/>
    <dgm:cxn modelId="{C74906E3-87CB-4B1F-944D-A16804CA13EA}" type="presOf" srcId="{0FAD5341-775D-49EC-9DA1-2DC90A13B0BD}" destId="{AF312B25-D981-45F9-B5BE-36F58D9FD3A4}" srcOrd="1" destOrd="0" presId="urn:microsoft.com/office/officeart/2005/8/layout/list1"/>
    <dgm:cxn modelId="{786EC0D1-4A82-458A-B1A7-E13ADC6DB2FE}" srcId="{4BE95303-D032-44AE-985C-E75CE395921F}" destId="{E33735F9-6AB3-4212-BA19-20785B4E5A33}" srcOrd="2" destOrd="0" parTransId="{CFECDCD1-ACAB-460B-8806-1F9F0E35164D}" sibTransId="{D8BA8302-5868-4173-9099-AF412A9D809C}"/>
    <dgm:cxn modelId="{CDCAF319-F16A-4C02-B674-CF785E17C2E2}" type="presOf" srcId="{0FAD5341-775D-49EC-9DA1-2DC90A13B0BD}" destId="{13003081-16F9-4D08-A988-0376BEFC060A}" srcOrd="0" destOrd="0" presId="urn:microsoft.com/office/officeart/2005/8/layout/list1"/>
    <dgm:cxn modelId="{5074C9B5-AF3E-43D1-BD78-19393B7A72AF}" type="presParOf" srcId="{2345CB59-E376-4186-A789-44E0E1194A66}" destId="{73E9FE70-2A42-4DBD-BC48-CAEBB992122B}" srcOrd="0" destOrd="0" presId="urn:microsoft.com/office/officeart/2005/8/layout/list1"/>
    <dgm:cxn modelId="{0184D72C-D14C-4AFF-9281-E0A79FC40EE6}" type="presParOf" srcId="{73E9FE70-2A42-4DBD-BC48-CAEBB992122B}" destId="{C7031A18-0088-43FF-B9B5-AF2F2D95C7B0}" srcOrd="0" destOrd="0" presId="urn:microsoft.com/office/officeart/2005/8/layout/list1"/>
    <dgm:cxn modelId="{B64072D7-B5A5-40A0-AB7C-92A1C484808B}" type="presParOf" srcId="{73E9FE70-2A42-4DBD-BC48-CAEBB992122B}" destId="{3FDF321A-670D-4606-B5A1-9AA25AEDA803}" srcOrd="1" destOrd="0" presId="urn:microsoft.com/office/officeart/2005/8/layout/list1"/>
    <dgm:cxn modelId="{C874E13F-EA88-400D-9A6D-DE44BA3A863F}" type="presParOf" srcId="{2345CB59-E376-4186-A789-44E0E1194A66}" destId="{60916997-0875-4075-AC8B-5696F3113402}" srcOrd="1" destOrd="0" presId="urn:microsoft.com/office/officeart/2005/8/layout/list1"/>
    <dgm:cxn modelId="{74291477-9B90-4883-A8FF-3D8B48859AE2}" type="presParOf" srcId="{2345CB59-E376-4186-A789-44E0E1194A66}" destId="{956C88DD-6373-4E51-B368-D343FDCD24F5}" srcOrd="2" destOrd="0" presId="urn:microsoft.com/office/officeart/2005/8/layout/list1"/>
    <dgm:cxn modelId="{65880419-B918-4D36-8F1C-DCAD41F544FD}" type="presParOf" srcId="{2345CB59-E376-4186-A789-44E0E1194A66}" destId="{EE743791-A06A-4C97-86BB-697A0BC2CEE3}" srcOrd="3" destOrd="0" presId="urn:microsoft.com/office/officeart/2005/8/layout/list1"/>
    <dgm:cxn modelId="{7A3A6C13-6E18-4E5B-81B6-E593D843F15E}" type="presParOf" srcId="{2345CB59-E376-4186-A789-44E0E1194A66}" destId="{2F92A10D-84B3-4013-8640-0A2B2DEA0EB6}" srcOrd="4" destOrd="0" presId="urn:microsoft.com/office/officeart/2005/8/layout/list1"/>
    <dgm:cxn modelId="{18B88C94-E1F2-45C5-81E3-D6863181ABDD}" type="presParOf" srcId="{2F92A10D-84B3-4013-8640-0A2B2DEA0EB6}" destId="{13003081-16F9-4D08-A988-0376BEFC060A}" srcOrd="0" destOrd="0" presId="urn:microsoft.com/office/officeart/2005/8/layout/list1"/>
    <dgm:cxn modelId="{81325D8B-5E84-4D58-8123-1D46AF1F0A0A}" type="presParOf" srcId="{2F92A10D-84B3-4013-8640-0A2B2DEA0EB6}" destId="{AF312B25-D981-45F9-B5BE-36F58D9FD3A4}" srcOrd="1" destOrd="0" presId="urn:microsoft.com/office/officeart/2005/8/layout/list1"/>
    <dgm:cxn modelId="{7C769841-F40A-40C8-B42E-4F147D41674F}" type="presParOf" srcId="{2345CB59-E376-4186-A789-44E0E1194A66}" destId="{3AC26663-B9E6-4181-A150-791C236EA4A4}" srcOrd="5" destOrd="0" presId="urn:microsoft.com/office/officeart/2005/8/layout/list1"/>
    <dgm:cxn modelId="{DC4C3DF6-F6CA-4388-A87B-CAEAA2826883}" type="presParOf" srcId="{2345CB59-E376-4186-A789-44E0E1194A66}" destId="{6756E835-ECD6-474F-BDC1-986B3A0F45C4}" srcOrd="6" destOrd="0" presId="urn:microsoft.com/office/officeart/2005/8/layout/list1"/>
    <dgm:cxn modelId="{29AAD4D1-E07F-46C5-A581-5FEE325D8E7F}" type="presParOf" srcId="{2345CB59-E376-4186-A789-44E0E1194A66}" destId="{35D133CA-62C3-47AC-A60C-D069E82CA6C5}" srcOrd="7" destOrd="0" presId="urn:microsoft.com/office/officeart/2005/8/layout/list1"/>
    <dgm:cxn modelId="{FEAB08D0-70BE-4B99-8208-47C2BD7CD795}" type="presParOf" srcId="{2345CB59-E376-4186-A789-44E0E1194A66}" destId="{2314797E-94D1-4BE0-8BB9-AFF8AD4ECC1D}" srcOrd="8" destOrd="0" presId="urn:microsoft.com/office/officeart/2005/8/layout/list1"/>
    <dgm:cxn modelId="{BE041FEA-B0A4-4219-9B51-EF1427DC9ED5}" type="presParOf" srcId="{2314797E-94D1-4BE0-8BB9-AFF8AD4ECC1D}" destId="{327DDF6E-48CB-46BA-B11B-B26740AF571D}" srcOrd="0" destOrd="0" presId="urn:microsoft.com/office/officeart/2005/8/layout/list1"/>
    <dgm:cxn modelId="{156F0ECB-946D-4D8E-ACE0-5E1202D4919A}" type="presParOf" srcId="{2314797E-94D1-4BE0-8BB9-AFF8AD4ECC1D}" destId="{F67D6FD6-9D67-4726-8D03-D8B17B5736DF}" srcOrd="1" destOrd="0" presId="urn:microsoft.com/office/officeart/2005/8/layout/list1"/>
    <dgm:cxn modelId="{A5F5876C-1ED0-4657-891A-3900DA349FCB}" type="presParOf" srcId="{2345CB59-E376-4186-A789-44E0E1194A66}" destId="{1D912046-775C-495E-BFE1-E0574663838F}" srcOrd="9" destOrd="0" presId="urn:microsoft.com/office/officeart/2005/8/layout/list1"/>
    <dgm:cxn modelId="{065E3E86-6F16-4069-87FB-01E406F0156E}" type="presParOf" srcId="{2345CB59-E376-4186-A789-44E0E1194A66}" destId="{627DA90A-107F-4D84-96AF-9991EA166DA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24F479-38EA-421A-8065-5E6369B09704}">
      <dsp:nvSpPr>
        <dsp:cNvPr id="0" name=""/>
        <dsp:cNvSpPr/>
      </dsp:nvSpPr>
      <dsp:spPr>
        <a:xfrm rot="5400000">
          <a:off x="-193274" y="195396"/>
          <a:ext cx="1288496" cy="901947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1</a:t>
          </a:r>
          <a:endParaRPr lang="ru-RU" sz="2600" kern="1200" dirty="0"/>
        </a:p>
      </dsp:txBody>
      <dsp:txXfrm rot="-5400000">
        <a:off x="1" y="453096"/>
        <a:ext cx="901947" cy="386549"/>
      </dsp:txXfrm>
    </dsp:sp>
    <dsp:sp modelId="{03F0700E-9686-43F7-9C4E-E66A72F96390}">
      <dsp:nvSpPr>
        <dsp:cNvPr id="0" name=""/>
        <dsp:cNvSpPr/>
      </dsp:nvSpPr>
      <dsp:spPr>
        <a:xfrm rot="5400000">
          <a:off x="2912532" y="-2009643"/>
          <a:ext cx="837522" cy="48586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Дети с нарушением слуха (глухие, позднооглохшие)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Дети с нарушением зрения (слепые, слабовидящие)</a:t>
          </a:r>
          <a:endParaRPr lang="ru-RU" sz="1200" kern="1200" dirty="0"/>
        </a:p>
      </dsp:txBody>
      <dsp:txXfrm rot="-5400000">
        <a:off x="901947" y="41826"/>
        <a:ext cx="4817808" cy="755754"/>
      </dsp:txXfrm>
    </dsp:sp>
    <dsp:sp modelId="{D760D03F-4B06-4646-9630-E6FFA20C7BCD}">
      <dsp:nvSpPr>
        <dsp:cNvPr id="0" name=""/>
        <dsp:cNvSpPr/>
      </dsp:nvSpPr>
      <dsp:spPr>
        <a:xfrm rot="5400000">
          <a:off x="-193274" y="1285106"/>
          <a:ext cx="1288496" cy="901947"/>
        </a:xfrm>
        <a:prstGeom prst="chevron">
          <a:avLst/>
        </a:prstGeom>
        <a:solidFill>
          <a:schemeClr val="accent5">
            <a:hueOff val="-10661562"/>
            <a:satOff val="6060"/>
            <a:lumOff val="-5000"/>
            <a:alphaOff val="0"/>
          </a:schemeClr>
        </a:solidFill>
        <a:ln w="12700" cap="flat" cmpd="sng" algn="ctr">
          <a:solidFill>
            <a:schemeClr val="accent5">
              <a:hueOff val="-10661562"/>
              <a:satOff val="6060"/>
              <a:lumOff val="-5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2</a:t>
          </a:r>
          <a:endParaRPr lang="ru-RU" sz="2600" kern="1200" dirty="0"/>
        </a:p>
      </dsp:txBody>
      <dsp:txXfrm rot="-5400000">
        <a:off x="1" y="1542806"/>
        <a:ext cx="901947" cy="386549"/>
      </dsp:txXfrm>
    </dsp:sp>
    <dsp:sp modelId="{B9FDB34D-6BD5-4785-9490-8E7F1EFBDBA5}">
      <dsp:nvSpPr>
        <dsp:cNvPr id="0" name=""/>
        <dsp:cNvSpPr/>
      </dsp:nvSpPr>
      <dsp:spPr>
        <a:xfrm rot="5400000">
          <a:off x="2912532" y="-918753"/>
          <a:ext cx="837522" cy="48586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0661562"/>
              <a:satOff val="6060"/>
              <a:lumOff val="-5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Дети с нарушением речи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Дети с нарушением интеллекта (умственно отсталые дети)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Дети с задержкой психического развития (ЗПР)</a:t>
          </a:r>
          <a:endParaRPr lang="ru-RU" sz="1200" kern="1200" dirty="0"/>
        </a:p>
      </dsp:txBody>
      <dsp:txXfrm rot="-5400000">
        <a:off x="901947" y="1132716"/>
        <a:ext cx="4817808" cy="755754"/>
      </dsp:txXfrm>
    </dsp:sp>
    <dsp:sp modelId="{96BB71AF-7454-4E53-962D-62170D980CC3}">
      <dsp:nvSpPr>
        <dsp:cNvPr id="0" name=""/>
        <dsp:cNvSpPr/>
      </dsp:nvSpPr>
      <dsp:spPr>
        <a:xfrm rot="5400000">
          <a:off x="-193274" y="2374815"/>
          <a:ext cx="1288496" cy="901947"/>
        </a:xfrm>
        <a:prstGeom prst="chevron">
          <a:avLst/>
        </a:prstGeom>
        <a:solidFill>
          <a:schemeClr val="accent5">
            <a:hueOff val="-21323124"/>
            <a:satOff val="12119"/>
            <a:lumOff val="-10000"/>
            <a:alphaOff val="0"/>
          </a:schemeClr>
        </a:solidFill>
        <a:ln w="12700" cap="flat" cmpd="sng" algn="ctr">
          <a:solidFill>
            <a:schemeClr val="accent5">
              <a:hueOff val="-21323124"/>
              <a:satOff val="12119"/>
              <a:lumOff val="-10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3</a:t>
          </a:r>
          <a:endParaRPr lang="ru-RU" sz="2600" kern="1200" dirty="0"/>
        </a:p>
      </dsp:txBody>
      <dsp:txXfrm rot="-5400000">
        <a:off x="1" y="2632515"/>
        <a:ext cx="901947" cy="386549"/>
      </dsp:txXfrm>
    </dsp:sp>
    <dsp:sp modelId="{F706A056-89D0-4661-ADCB-DEF7E1B11D44}">
      <dsp:nvSpPr>
        <dsp:cNvPr id="0" name=""/>
        <dsp:cNvSpPr/>
      </dsp:nvSpPr>
      <dsp:spPr>
        <a:xfrm rot="5400000">
          <a:off x="2912532" y="170956"/>
          <a:ext cx="837522" cy="48586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1323124"/>
              <a:satOff val="12119"/>
              <a:lumOff val="-10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Дети с нарушениями опорно-двигательного аппарата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Дети с нарушениями эмоционально-волевой сферы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Дети с множественными нарушениями (сочетание 2-х или 3-х категорий)</a:t>
          </a:r>
          <a:endParaRPr lang="ru-RU" sz="1200" kern="1200" dirty="0"/>
        </a:p>
      </dsp:txBody>
      <dsp:txXfrm rot="-5400000">
        <a:off x="901947" y="2222425"/>
        <a:ext cx="4817808" cy="7557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6C88DD-6373-4E51-B368-D343FDCD24F5}">
      <dsp:nvSpPr>
        <dsp:cNvPr id="0" name=""/>
        <dsp:cNvSpPr/>
      </dsp:nvSpPr>
      <dsp:spPr>
        <a:xfrm>
          <a:off x="0" y="1003420"/>
          <a:ext cx="8640960" cy="907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DF321A-670D-4606-B5A1-9AA25AEDA803}">
      <dsp:nvSpPr>
        <dsp:cNvPr id="0" name=""/>
        <dsp:cNvSpPr/>
      </dsp:nvSpPr>
      <dsp:spPr>
        <a:xfrm>
          <a:off x="432048" y="268401"/>
          <a:ext cx="7977291" cy="152017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Потребность</a:t>
          </a:r>
          <a:r>
            <a:rPr lang="ru-RU" sz="1600" kern="1200" dirty="0" smtClean="0"/>
            <a:t> – важнейший стимул. Этимология данного понятия показывает его многоаспектность, раскрывает достаточно широкое его значение. Одна из фундаментальных потребностей - </a:t>
          </a:r>
          <a:r>
            <a:rPr lang="ru-RU" sz="1600" b="1" kern="1200" dirty="0" smtClean="0"/>
            <a:t>это потребность в образовании</a:t>
          </a:r>
          <a:r>
            <a:rPr lang="ru-RU" sz="1600" kern="1200" dirty="0" smtClean="0"/>
            <a:t>. Она возникает и развивается в определенном социальном контексте, проявляясь в различных видах деятельности.</a:t>
          </a:r>
          <a:endParaRPr lang="ru-RU" sz="1600" kern="1200" dirty="0"/>
        </a:p>
      </dsp:txBody>
      <dsp:txXfrm>
        <a:off x="506257" y="342610"/>
        <a:ext cx="7828873" cy="1371760"/>
      </dsp:txXfrm>
    </dsp:sp>
    <dsp:sp modelId="{6756E835-ECD6-474F-BDC1-986B3A0F45C4}">
      <dsp:nvSpPr>
        <dsp:cNvPr id="0" name=""/>
        <dsp:cNvSpPr/>
      </dsp:nvSpPr>
      <dsp:spPr>
        <a:xfrm>
          <a:off x="0" y="3082765"/>
          <a:ext cx="8640960" cy="907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312B25-D981-45F9-B5BE-36F58D9FD3A4}">
      <dsp:nvSpPr>
        <dsp:cNvPr id="0" name=""/>
        <dsp:cNvSpPr/>
      </dsp:nvSpPr>
      <dsp:spPr>
        <a:xfrm>
          <a:off x="432048" y="2105020"/>
          <a:ext cx="7776838" cy="15091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Образовательная потребность представляет</a:t>
          </a:r>
          <a:r>
            <a:rPr lang="ru-RU" sz="1600" kern="1200" dirty="0" smtClean="0"/>
            <a:t> социокультурными доминантами активно-</a:t>
          </a:r>
          <a:r>
            <a:rPr lang="ru-RU" sz="1600" kern="1200" dirty="0" err="1" smtClean="0"/>
            <a:t>деятельностного</a:t>
          </a:r>
          <a:r>
            <a:rPr lang="ru-RU" sz="1600" kern="1200" dirty="0" smtClean="0"/>
            <a:t> человека к сфере знания, являющееся сущностной характеристикой его развития, самоопределения и самореализации.</a:t>
          </a:r>
          <a:endParaRPr lang="ru-RU" sz="1600" kern="1200" dirty="0"/>
        </a:p>
      </dsp:txBody>
      <dsp:txXfrm>
        <a:off x="505716" y="2178688"/>
        <a:ext cx="7629502" cy="1361768"/>
      </dsp:txXfrm>
    </dsp:sp>
    <dsp:sp modelId="{627DA90A-107F-4D84-96AF-9991EA166DAC}">
      <dsp:nvSpPr>
        <dsp:cNvPr id="0" name=""/>
        <dsp:cNvSpPr/>
      </dsp:nvSpPr>
      <dsp:spPr>
        <a:xfrm>
          <a:off x="0" y="5486909"/>
          <a:ext cx="8640960" cy="907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7D6FD6-9D67-4726-8D03-D8B17B5736DF}">
      <dsp:nvSpPr>
        <dsp:cNvPr id="0" name=""/>
        <dsp:cNvSpPr/>
      </dsp:nvSpPr>
      <dsp:spPr>
        <a:xfrm>
          <a:off x="432048" y="4176469"/>
          <a:ext cx="7889161" cy="18339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25" tIns="0" rIns="22862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Дети с ограниченными возможностями здоровья имеют </a:t>
          </a:r>
          <a:r>
            <a:rPr lang="ru-RU" sz="1600" b="1" kern="1200" dirty="0" smtClean="0"/>
            <a:t>особые образовательные потребности</a:t>
          </a:r>
          <a:r>
            <a:rPr lang="ru-RU" sz="1600" kern="1200" dirty="0" smtClean="0"/>
            <a:t>. Кандидат педагогических наук, тифлопедагог В. З. Денискина понимает под термином </a:t>
          </a:r>
          <a:r>
            <a:rPr lang="ru-RU" sz="1600" b="1" kern="1200" dirty="0" smtClean="0"/>
            <a:t>«особые образовательные потребности детей с ОВЗ</a:t>
          </a:r>
          <a:r>
            <a:rPr lang="ru-RU" sz="1600" kern="1200" dirty="0" smtClean="0"/>
            <a:t>» </a:t>
          </a:r>
          <a:r>
            <a:rPr lang="ru-RU" sz="1600" i="1" kern="1200" dirty="0" smtClean="0"/>
            <a:t>как спектр образовательных и реабилитационных средств и условий, в которых нуждаются дети данной категории и которые им необходимы для реализации права на образование и права на интеграцию в образовательном пространстве образовательной организации.</a:t>
          </a:r>
          <a:endParaRPr lang="ru-RU" sz="1600" i="1" kern="1200" dirty="0"/>
        </a:p>
      </dsp:txBody>
      <dsp:txXfrm>
        <a:off x="521572" y="4265993"/>
        <a:ext cx="7710113" cy="16548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085184"/>
            <a:ext cx="6400800" cy="1600200"/>
          </a:xfrm>
          <a:blipFill>
            <a:blip r:embed="rId2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r>
              <a:rPr lang="ru-RU" b="1" dirty="0" smtClean="0"/>
              <a:t>Подготовила: </a:t>
            </a:r>
            <a:r>
              <a:rPr lang="ru-RU" dirty="0" smtClean="0"/>
              <a:t>Денисова Наталья Олеговна преподаватель основ безопасности жизнедеятельности </a:t>
            </a:r>
            <a:r>
              <a:rPr lang="ru-RU" dirty="0" err="1" smtClean="0"/>
              <a:t>КнАГУ</a:t>
            </a:r>
            <a:r>
              <a:rPr lang="ru-RU" dirty="0" smtClean="0"/>
              <a:t> г. Комсомольск-на-Амуре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6" y="1505930"/>
            <a:ext cx="9108504" cy="149102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Palatino Linotype" panose="02040502050505030304" pitchFamily="18" charset="0"/>
              </a:rPr>
              <a:t>Содержание специальной помощи обучающимися с ОВЗ с целью создания условий для удовлетворения их особых образовательных потребностей</a:t>
            </a:r>
            <a:endParaRPr lang="ru-RU" sz="28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89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56984" cy="12150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dirty="0" smtClean="0">
                <a:latin typeface="+mn-lt"/>
              </a:rPr>
              <a:t>Понятие </a:t>
            </a:r>
            <a:r>
              <a:rPr lang="ru-RU" sz="2000" b="1" dirty="0" smtClean="0">
                <a:latin typeface="+mn-lt"/>
              </a:rPr>
              <a:t>«дети с ограниченными возможностями</a:t>
            </a:r>
            <a:r>
              <a:rPr lang="ru-RU" sz="2000" dirty="0" smtClean="0">
                <a:latin typeface="+mn-lt"/>
              </a:rPr>
              <a:t>» охватывает категорию лиц, жизнедеятельность которых характеризуется какими-либо ограничениями или отсутствием способности осуществлять деятельность способом или в рамках, считающихся нормальными для человека данного возраста</a:t>
            </a:r>
            <a:endParaRPr lang="ru-RU" sz="2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628800"/>
            <a:ext cx="8856984" cy="496855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/>
              <a:t>Различают следующие категории детей с нарушениями в развитии (по В.В. Лебединскому):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12185831"/>
              </p:ext>
            </p:extLst>
          </p:nvPr>
        </p:nvGraphicFramePr>
        <p:xfrm>
          <a:off x="1691680" y="2708920"/>
          <a:ext cx="5760640" cy="3472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5431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13681892"/>
              </p:ext>
            </p:extLst>
          </p:nvPr>
        </p:nvGraphicFramePr>
        <p:xfrm>
          <a:off x="251520" y="260648"/>
          <a:ext cx="8640960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235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48254" y="908720"/>
            <a:ext cx="8136904" cy="194421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457200">
              <a:buNone/>
            </a:pPr>
            <a:r>
              <a:rPr lang="ru-RU" sz="2000" dirty="0" smtClean="0">
                <a:latin typeface="Palatino Linotype" panose="02040502050505030304" pitchFamily="18" charset="0"/>
              </a:rPr>
              <a:t>Существует целостная система специальных образовательных условий начиная с предельно общих, необходимых для категорий детей с ОВЗ, до индивидуальных, определяющих эффективность реализации образовательного процесса и социальной </a:t>
            </a:r>
            <a:r>
              <a:rPr lang="ru-RU" sz="2000" dirty="0" err="1" smtClean="0">
                <a:latin typeface="Palatino Linotype" panose="02040502050505030304" pitchFamily="18" charset="0"/>
              </a:rPr>
              <a:t>адаптированности</a:t>
            </a:r>
            <a:r>
              <a:rPr lang="ru-RU" sz="2000" dirty="0" smtClean="0">
                <a:latin typeface="Palatino Linotype" panose="02040502050505030304" pitchFamily="18" charset="0"/>
              </a:rPr>
              <a:t>  ребенка в соответствии с его особенностями и образовательными возможностями.</a:t>
            </a:r>
            <a:endParaRPr lang="ru-RU" sz="2000" dirty="0">
              <a:latin typeface="Palatino Linotype" panose="020405020505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6727" y="3646136"/>
            <a:ext cx="8136904" cy="2554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Реализуя образовательные потребности детей с ОВЗ необходимо опираться на: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Способы коммуникации ребенка с ОВЗ с окружающими;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Особенности усвоения и использования бытовых навыков, уровень их </a:t>
            </a:r>
            <a:r>
              <a:rPr lang="ru-RU" sz="2000" dirty="0" err="1" smtClean="0"/>
              <a:t>сформированности</a:t>
            </a:r>
            <a:r>
              <a:rPr lang="ru-RU" sz="2000" dirty="0" smtClean="0"/>
              <a:t> относительно возрастной нормы;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Специфику речевой деятельности, знание и представление об окружающем мире;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Наиболее типичные особенности индивидуального поведения.</a:t>
            </a:r>
            <a:endParaRPr lang="ru-RU" sz="20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71600" y="620688"/>
            <a:ext cx="73448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Скругленная соединительная линия 8"/>
          <p:cNvCxnSpPr/>
          <p:nvPr/>
        </p:nvCxnSpPr>
        <p:spPr>
          <a:xfrm>
            <a:off x="971600" y="3284984"/>
            <a:ext cx="7135967" cy="12700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627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292307"/>
              </p:ext>
            </p:extLst>
          </p:nvPr>
        </p:nvGraphicFramePr>
        <p:xfrm>
          <a:off x="827584" y="1196752"/>
          <a:ext cx="7488832" cy="521999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592288"/>
                <a:gridCol w="4896544"/>
              </a:tblGrid>
              <a:tr h="2880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2889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Palatino Linotype" panose="02040502050505030304" pitchFamily="18" charset="0"/>
                        </a:rPr>
                        <a:t>1. Объектная среда</a:t>
                      </a:r>
                      <a:endParaRPr lang="ru-RU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Palatino Linotype" panose="02040502050505030304" pitchFamily="18" charset="0"/>
                        </a:rPr>
                        <a:t>Освещение, мебель, организация пространства</a:t>
                      </a:r>
                      <a:endParaRPr lang="ru-RU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</a:tr>
              <a:tr h="112889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Palatino Linotype" panose="02040502050505030304" pitchFamily="18" charset="0"/>
                        </a:rPr>
                        <a:t>2. Субъективная среда</a:t>
                      </a:r>
                      <a:endParaRPr lang="ru-RU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Palatino Linotype" panose="02040502050505030304" pitchFamily="18" charset="0"/>
                        </a:rPr>
                        <a:t>Специалисты, детский коллектив</a:t>
                      </a:r>
                      <a:endParaRPr lang="ru-RU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</a:tr>
              <a:tr h="1467559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Palatino Linotype" panose="02040502050505030304" pitchFamily="18" charset="0"/>
                        </a:rPr>
                        <a:t>3. Информационная среда</a:t>
                      </a:r>
                      <a:endParaRPr lang="ru-RU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Palatino Linotype" panose="02040502050505030304" pitchFamily="18" charset="0"/>
                        </a:rPr>
                        <a:t>Методические материалы, пособия</a:t>
                      </a:r>
                      <a:endParaRPr lang="ru-RU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</a:tr>
              <a:tr h="112889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Palatino Linotype" panose="02040502050505030304" pitchFamily="18" charset="0"/>
                        </a:rPr>
                        <a:t>4. Нормативная среда</a:t>
                      </a:r>
                      <a:endParaRPr lang="ru-RU" b="1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Palatino Linotype" panose="02040502050505030304" pitchFamily="18" charset="0"/>
                        </a:rPr>
                        <a:t>Закон образовании и др.</a:t>
                      </a:r>
                      <a:endParaRPr lang="ru-RU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 rot="10800000" flipV="1">
            <a:off x="539552" y="476672"/>
            <a:ext cx="792088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Составляющие инклюзивной среды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66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1143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Palatino Linotype" panose="02040502050505030304" pitchFamily="18" charset="0"/>
              </a:rPr>
              <a:t>Элементы объектной среды</a:t>
            </a:r>
            <a:endParaRPr lang="ru-RU" b="1" dirty="0">
              <a:latin typeface="Palatino Linotype" panose="020405020505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/>
              <a:t>Навигация по школе: разметка, указатели</a:t>
            </a:r>
          </a:p>
          <a:p>
            <a:r>
              <a:rPr lang="ru-RU" sz="3200" dirty="0" smtClean="0"/>
              <a:t>Сенсорная среда: освещение, звуки</a:t>
            </a:r>
          </a:p>
          <a:p>
            <a:r>
              <a:rPr lang="ru-RU" sz="3200" dirty="0" smtClean="0"/>
              <a:t>Мебель, организация пространства</a:t>
            </a:r>
          </a:p>
          <a:p>
            <a:r>
              <a:rPr lang="ru-RU" sz="3200" dirty="0" smtClean="0"/>
              <a:t>Учебные материалы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056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Palatino Linotype" panose="02040502050505030304" pitchFamily="18" charset="0"/>
              </a:rPr>
              <a:t>Элементы субъектной и информационной среды</a:t>
            </a:r>
            <a:endParaRPr lang="ru-RU" dirty="0">
              <a:latin typeface="Palatino Linotype" panose="020405020505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Формирование правильного отношения к детям с ОВЗ</a:t>
            </a:r>
          </a:p>
          <a:p>
            <a:r>
              <a:rPr lang="ru-RU" dirty="0" smtClean="0"/>
              <a:t>Привлечение к помощи сверстников с ОВЗ</a:t>
            </a:r>
          </a:p>
          <a:p>
            <a:r>
              <a:rPr lang="ru-RU" dirty="0" smtClean="0"/>
              <a:t>Организация мероприятий, в которых ребенок с ОВЗ мог бы проявить себя</a:t>
            </a:r>
          </a:p>
          <a:p>
            <a:r>
              <a:rPr lang="ru-RU" dirty="0" smtClean="0"/>
              <a:t>Методические материалы пособия, адаптированная программа, индивидуальный учебный план</a:t>
            </a:r>
          </a:p>
        </p:txBody>
      </p:sp>
    </p:spTree>
    <p:extLst>
      <p:ext uri="{BB962C8B-B14F-4D97-AF65-F5344CB8AC3E}">
        <p14:creationId xmlns:p14="http://schemas.microsoft.com/office/powerpoint/2010/main" val="22931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80728"/>
            <a:ext cx="6912768" cy="156966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ЖИЗНЬ С ОСОБЕННОСТЯМИ НЕ ОТМЕНЯЕТ ДЕТСТВА</a:t>
            </a:r>
          </a:p>
          <a:p>
            <a:pPr algn="ctr"/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65" t="42429" r="32423" b="37854"/>
          <a:stretch/>
        </p:blipFill>
        <p:spPr bwMode="auto">
          <a:xfrm>
            <a:off x="1763688" y="3425069"/>
            <a:ext cx="7113262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03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109</TotalTime>
  <Words>461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Содержание специальной помощи обучающимися с ОВЗ с целью создания условий для удовлетворения их особых образовательных потребностей</vt:lpstr>
      <vt:lpstr>Понятие «дети с ограниченными возможностями» охватывает категорию лиц, жизнедеятельность которых характеризуется какими-либо ограничениями или отсутствием способности осуществлять деятельность способом или в рамках, считающихся нормальными для человека данного возраста</vt:lpstr>
      <vt:lpstr>Презентация PowerPoint</vt:lpstr>
      <vt:lpstr>Презентация PowerPoint</vt:lpstr>
      <vt:lpstr>Презентация PowerPoint</vt:lpstr>
      <vt:lpstr>Элементы объектной среды</vt:lpstr>
      <vt:lpstr>Элементы субъектной и информационной среды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специальной помощи обучающимися с ОВЗ с целью создания условий для удовлетворения их особых образовательных потребностей</dc:title>
  <dc:creator>Денисова Наталья Олеговна</dc:creator>
  <cp:lastModifiedBy>Денисова Наталья Олеговна</cp:lastModifiedBy>
  <cp:revision>11</cp:revision>
  <dcterms:created xsi:type="dcterms:W3CDTF">2023-01-18T04:05:19Z</dcterms:created>
  <dcterms:modified xsi:type="dcterms:W3CDTF">2023-01-18T06:05:28Z</dcterms:modified>
</cp:coreProperties>
</file>