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9" r:id="rId3"/>
    <p:sldId id="271" r:id="rId4"/>
    <p:sldId id="260" r:id="rId5"/>
    <p:sldId id="258" r:id="rId6"/>
    <p:sldId id="261" r:id="rId7"/>
    <p:sldId id="262" r:id="rId8"/>
    <p:sldId id="263" r:id="rId9"/>
    <p:sldId id="264" r:id="rId10"/>
    <p:sldId id="265" r:id="rId11"/>
    <p:sldId id="266" r:id="rId12"/>
    <p:sldId id="257" r:id="rId13"/>
    <p:sldId id="267" r:id="rId14"/>
    <p:sldId id="274" r:id="rId15"/>
    <p:sldId id="269" r:id="rId16"/>
    <p:sldId id="270" r:id="rId17"/>
    <p:sldId id="272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27F2475B-E8F5-4F4A-9278-67C3DFB6F2DC}">
          <p14:sldIdLst>
            <p14:sldId id="256"/>
            <p14:sldId id="259"/>
            <p14:sldId id="271"/>
            <p14:sldId id="260"/>
            <p14:sldId id="258"/>
            <p14:sldId id="261"/>
            <p14:sldId id="262"/>
            <p14:sldId id="263"/>
            <p14:sldId id="264"/>
            <p14:sldId id="265"/>
            <p14:sldId id="266"/>
            <p14:sldId id="257"/>
            <p14:sldId id="267"/>
            <p14:sldId id="274"/>
            <p14:sldId id="269"/>
            <p14:sldId id="270"/>
            <p14:sldId id="272"/>
            <p14:sldId id="27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13C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1" autoAdjust="0"/>
    <p:restoredTop sz="95501" autoAdjust="0"/>
  </p:normalViewPr>
  <p:slideViewPr>
    <p:cSldViewPr>
      <p:cViewPr varScale="1">
        <p:scale>
          <a:sx n="88" d="100"/>
          <a:sy n="88" d="100"/>
        </p:scale>
        <p:origin x="978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551CEC-E304-4A55-B22B-39B7BCF86295}" type="datetimeFigureOut">
              <a:rPr lang="ru-RU" smtClean="0"/>
              <a:t>18.05.2021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22C67B-AB27-41C5-A4BF-E2CDE8C779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67592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18.05.2021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18.05.2021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18.05.2021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18.05.2021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18.05.2021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18.05.2021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18.05.2021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3B64D7-4E76-4766-B7C8-D5A31906B7F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18.05.2021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18.05.2021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18.05.2021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18.05.2021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18.05.2021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18.05.2021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18.05.2021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18.05.2021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8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5B7319-8752-43DC-9251-6FF6EC4E5500}" type="datetimeFigureOut">
              <a:rPr lang="ru-RU" smtClean="0"/>
              <a:pPr/>
              <a:t>18.05.2021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2" r:id="rId3"/>
    <p:sldLayoutId id="2147483663" r:id="rId4"/>
    <p:sldLayoutId id="2147483650" r:id="rId5"/>
    <p:sldLayoutId id="2147483661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  <p:sldLayoutId id="2147483664" r:id="rId1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.png"/><Relationship Id="rId5" Type="http://schemas.openxmlformats.org/officeDocument/2006/relationships/image" Target="../media/image19.emf"/><Relationship Id="rId4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 rot="21104606">
            <a:off x="5212256" y="1588568"/>
            <a:ext cx="2994025" cy="2112963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ru-RU" sz="2000" i="1" dirty="0" smtClean="0">
                <a:cs typeface="Times New Roman" pitchFamily="18" charset="0"/>
              </a:rPr>
              <a:t>Малашенкова Раиса Сергеевна </a:t>
            </a:r>
          </a:p>
          <a:p>
            <a:pPr>
              <a:spcBef>
                <a:spcPts val="0"/>
              </a:spcBef>
              <a:buNone/>
            </a:pPr>
            <a:r>
              <a:rPr lang="ru-RU" sz="2000" i="1" dirty="0" smtClean="0">
                <a:solidFill>
                  <a:schemeClr val="tx1"/>
                </a:solidFill>
                <a:cs typeface="Times New Roman" pitchFamily="18" charset="0"/>
              </a:rPr>
              <a:t>МБОУ Дорогобужская СОШ №1</a:t>
            </a:r>
          </a:p>
          <a:p>
            <a:pPr>
              <a:spcBef>
                <a:spcPts val="0"/>
              </a:spcBef>
              <a:buNone/>
            </a:pPr>
            <a:r>
              <a:rPr lang="ru-RU" sz="2000" i="1" dirty="0">
                <a:cs typeface="Times New Roman" pitchFamily="18" charset="0"/>
              </a:rPr>
              <a:t>г</a:t>
            </a:r>
            <a:r>
              <a:rPr lang="ru-RU" sz="2000" i="1" dirty="0" smtClean="0">
                <a:cs typeface="Times New Roman" pitchFamily="18" charset="0"/>
              </a:rPr>
              <a:t>. Дорогобуж</a:t>
            </a:r>
          </a:p>
          <a:p>
            <a:pPr>
              <a:spcBef>
                <a:spcPts val="0"/>
              </a:spcBef>
              <a:buNone/>
            </a:pPr>
            <a:r>
              <a:rPr lang="ru-RU" sz="2000" i="1" dirty="0" smtClean="0">
                <a:solidFill>
                  <a:schemeClr val="tx1"/>
                </a:solidFill>
                <a:cs typeface="Times New Roman" pitchFamily="18" charset="0"/>
              </a:rPr>
              <a:t>Россия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 rot="21079967">
            <a:off x="732859" y="1953160"/>
            <a:ext cx="3454036" cy="13837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«Яндекс.Учебник» для начальной </a:t>
            </a: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школы (из опыта работы)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300732" y="118156"/>
            <a:ext cx="62646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8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Статистика </a:t>
            </a:r>
            <a:r>
              <a:rPr lang="ru-RU" sz="28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28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олимпиаде </a:t>
            </a:r>
          </a:p>
          <a:p>
            <a:pPr lvl="0" algn="ctr"/>
            <a:r>
              <a:rPr lang="ru-RU" sz="28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«Я люблю математику»</a:t>
            </a:r>
            <a:endParaRPr lang="ru-RU" sz="2800" dirty="0">
              <a:solidFill>
                <a:prstClr val="black"/>
              </a:solidFill>
            </a:endParaRPr>
          </a:p>
        </p:txBody>
      </p:sp>
      <p:grpSp>
        <p:nvGrpSpPr>
          <p:cNvPr id="60" name="Group 24750"/>
          <p:cNvGrpSpPr/>
          <p:nvPr/>
        </p:nvGrpSpPr>
        <p:grpSpPr>
          <a:xfrm>
            <a:off x="405765" y="7259955"/>
            <a:ext cx="6739255" cy="3074035"/>
            <a:chOff x="0" y="0"/>
            <a:chExt cx="6739594" cy="3074374"/>
          </a:xfrm>
        </p:grpSpPr>
        <p:sp>
          <p:nvSpPr>
            <p:cNvPr id="61" name="Rectangle 522"/>
            <p:cNvSpPr/>
            <p:nvPr/>
          </p:nvSpPr>
          <p:spPr>
            <a:xfrm>
              <a:off x="1531832" y="2886391"/>
              <a:ext cx="1739763" cy="237356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120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Название</a:t>
              </a:r>
              <a:r>
                <a:rPr lang="ru-RU" sz="1200" spc="6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 </a:t>
              </a:r>
              <a:r>
                <a:rPr lang="ru-RU" sz="120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задания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62" name="Shape 34666"/>
            <p:cNvSpPr/>
            <p:nvPr/>
          </p:nvSpPr>
          <p:spPr>
            <a:xfrm>
              <a:off x="507713" y="67911"/>
              <a:ext cx="3844869" cy="9517"/>
            </a:xfrm>
            <a:custGeom>
              <a:avLst/>
              <a:gdLst/>
              <a:ahLst/>
              <a:cxnLst/>
              <a:rect l="0" t="0" r="0" b="0"/>
              <a:pathLst>
                <a:path w="3844869" h="9517">
                  <a:moveTo>
                    <a:pt x="0" y="0"/>
                  </a:moveTo>
                  <a:lnTo>
                    <a:pt x="3844869" y="0"/>
                  </a:lnTo>
                  <a:lnTo>
                    <a:pt x="3844869" y="9517"/>
                  </a:lnTo>
                  <a:lnTo>
                    <a:pt x="0" y="9517"/>
                  </a:lnTo>
                  <a:lnTo>
                    <a:pt x="0" y="0"/>
                  </a:lnTo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C4C4C4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63" name="Shape 34667"/>
            <p:cNvSpPr/>
            <p:nvPr/>
          </p:nvSpPr>
          <p:spPr>
            <a:xfrm>
              <a:off x="507713" y="410523"/>
              <a:ext cx="3844869" cy="9517"/>
            </a:xfrm>
            <a:custGeom>
              <a:avLst/>
              <a:gdLst/>
              <a:ahLst/>
              <a:cxnLst/>
              <a:rect l="0" t="0" r="0" b="0"/>
              <a:pathLst>
                <a:path w="3844869" h="9517">
                  <a:moveTo>
                    <a:pt x="0" y="0"/>
                  </a:moveTo>
                  <a:lnTo>
                    <a:pt x="3844869" y="0"/>
                  </a:lnTo>
                  <a:lnTo>
                    <a:pt x="3844869" y="9517"/>
                  </a:lnTo>
                  <a:lnTo>
                    <a:pt x="0" y="9517"/>
                  </a:lnTo>
                  <a:lnTo>
                    <a:pt x="0" y="0"/>
                  </a:lnTo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C4C4C4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64" name="Shape 34668"/>
            <p:cNvSpPr/>
            <p:nvPr/>
          </p:nvSpPr>
          <p:spPr>
            <a:xfrm>
              <a:off x="507713" y="753135"/>
              <a:ext cx="3844869" cy="9517"/>
            </a:xfrm>
            <a:custGeom>
              <a:avLst/>
              <a:gdLst/>
              <a:ahLst/>
              <a:cxnLst/>
              <a:rect l="0" t="0" r="0" b="0"/>
              <a:pathLst>
                <a:path w="3844869" h="9517">
                  <a:moveTo>
                    <a:pt x="0" y="0"/>
                  </a:moveTo>
                  <a:lnTo>
                    <a:pt x="3844869" y="0"/>
                  </a:lnTo>
                  <a:lnTo>
                    <a:pt x="3844869" y="9517"/>
                  </a:lnTo>
                  <a:lnTo>
                    <a:pt x="0" y="9517"/>
                  </a:lnTo>
                  <a:lnTo>
                    <a:pt x="0" y="0"/>
                  </a:lnTo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C4C4C4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65" name="Shape 34669"/>
            <p:cNvSpPr/>
            <p:nvPr/>
          </p:nvSpPr>
          <p:spPr>
            <a:xfrm>
              <a:off x="507713" y="1095747"/>
              <a:ext cx="3844869" cy="9517"/>
            </a:xfrm>
            <a:custGeom>
              <a:avLst/>
              <a:gdLst/>
              <a:ahLst/>
              <a:cxnLst/>
              <a:rect l="0" t="0" r="0" b="0"/>
              <a:pathLst>
                <a:path w="3844869" h="9517">
                  <a:moveTo>
                    <a:pt x="0" y="0"/>
                  </a:moveTo>
                  <a:lnTo>
                    <a:pt x="3844869" y="0"/>
                  </a:lnTo>
                  <a:lnTo>
                    <a:pt x="3844869" y="9517"/>
                  </a:lnTo>
                  <a:lnTo>
                    <a:pt x="0" y="9517"/>
                  </a:lnTo>
                  <a:lnTo>
                    <a:pt x="0" y="0"/>
                  </a:lnTo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C4C4C4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66" name="Shape 34670"/>
            <p:cNvSpPr/>
            <p:nvPr/>
          </p:nvSpPr>
          <p:spPr>
            <a:xfrm>
              <a:off x="507713" y="1438359"/>
              <a:ext cx="3844869" cy="9517"/>
            </a:xfrm>
            <a:custGeom>
              <a:avLst/>
              <a:gdLst/>
              <a:ahLst/>
              <a:cxnLst/>
              <a:rect l="0" t="0" r="0" b="0"/>
              <a:pathLst>
                <a:path w="3844869" h="9517">
                  <a:moveTo>
                    <a:pt x="0" y="0"/>
                  </a:moveTo>
                  <a:lnTo>
                    <a:pt x="3844869" y="0"/>
                  </a:lnTo>
                  <a:lnTo>
                    <a:pt x="3844869" y="9517"/>
                  </a:lnTo>
                  <a:lnTo>
                    <a:pt x="0" y="9517"/>
                  </a:lnTo>
                  <a:lnTo>
                    <a:pt x="0" y="0"/>
                  </a:lnTo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C4C4C4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67" name="Shape 34671"/>
            <p:cNvSpPr/>
            <p:nvPr/>
          </p:nvSpPr>
          <p:spPr>
            <a:xfrm>
              <a:off x="507713" y="1780971"/>
              <a:ext cx="3844869" cy="9517"/>
            </a:xfrm>
            <a:custGeom>
              <a:avLst/>
              <a:gdLst/>
              <a:ahLst/>
              <a:cxnLst/>
              <a:rect l="0" t="0" r="0" b="0"/>
              <a:pathLst>
                <a:path w="3844869" h="9517">
                  <a:moveTo>
                    <a:pt x="0" y="0"/>
                  </a:moveTo>
                  <a:lnTo>
                    <a:pt x="3844869" y="0"/>
                  </a:lnTo>
                  <a:lnTo>
                    <a:pt x="3844869" y="9517"/>
                  </a:lnTo>
                  <a:lnTo>
                    <a:pt x="0" y="9517"/>
                  </a:lnTo>
                  <a:lnTo>
                    <a:pt x="0" y="0"/>
                  </a:lnTo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C4C4C4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68" name="Rectangle 579"/>
            <p:cNvSpPr/>
            <p:nvPr/>
          </p:nvSpPr>
          <p:spPr>
            <a:xfrm>
              <a:off x="279454" y="0"/>
              <a:ext cx="172144" cy="178015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900" spc="3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20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69" name="Rectangle 580"/>
            <p:cNvSpPr/>
            <p:nvPr/>
          </p:nvSpPr>
          <p:spPr>
            <a:xfrm>
              <a:off x="279454" y="342615"/>
              <a:ext cx="172144" cy="178015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900" spc="3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16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70" name="Rectangle 581"/>
            <p:cNvSpPr/>
            <p:nvPr/>
          </p:nvSpPr>
          <p:spPr>
            <a:xfrm>
              <a:off x="279454" y="685223"/>
              <a:ext cx="172144" cy="178015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900" spc="3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12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71" name="Rectangle 582"/>
            <p:cNvSpPr/>
            <p:nvPr/>
          </p:nvSpPr>
          <p:spPr>
            <a:xfrm>
              <a:off x="279454" y="1027838"/>
              <a:ext cx="83540" cy="178015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90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8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72" name="Rectangle 583"/>
            <p:cNvSpPr/>
            <p:nvPr/>
          </p:nvSpPr>
          <p:spPr>
            <a:xfrm>
              <a:off x="279454" y="1370447"/>
              <a:ext cx="83540" cy="178015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90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4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73" name="Rectangle 584"/>
            <p:cNvSpPr/>
            <p:nvPr/>
          </p:nvSpPr>
          <p:spPr>
            <a:xfrm rot="-5399999">
              <a:off x="53769" y="1535525"/>
              <a:ext cx="129817" cy="237355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120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К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74" name="Rectangle 585"/>
            <p:cNvSpPr/>
            <p:nvPr/>
          </p:nvSpPr>
          <p:spPr>
            <a:xfrm rot="-5399999">
              <a:off x="60757" y="1447343"/>
              <a:ext cx="115842" cy="237355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120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о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75" name="Rectangle 586"/>
            <p:cNvSpPr/>
            <p:nvPr/>
          </p:nvSpPr>
          <p:spPr>
            <a:xfrm rot="-5399999">
              <a:off x="62579" y="1363511"/>
              <a:ext cx="112197" cy="237355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120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л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76" name="Rectangle 587"/>
            <p:cNvSpPr/>
            <p:nvPr/>
          </p:nvSpPr>
          <p:spPr>
            <a:xfrm rot="-5399999">
              <a:off x="58124" y="1273404"/>
              <a:ext cx="121108" cy="237355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120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и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77" name="Rectangle 588"/>
            <p:cNvSpPr/>
            <p:nvPr/>
          </p:nvSpPr>
          <p:spPr>
            <a:xfrm rot="-5399999">
              <a:off x="63389" y="1183498"/>
              <a:ext cx="110577" cy="237355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120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ч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78" name="Rectangle 589"/>
            <p:cNvSpPr/>
            <p:nvPr/>
          </p:nvSpPr>
          <p:spPr>
            <a:xfrm rot="-5399999">
              <a:off x="64199" y="1098656"/>
              <a:ext cx="108956" cy="237355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120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е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79" name="Rectangle 590"/>
            <p:cNvSpPr/>
            <p:nvPr/>
          </p:nvSpPr>
          <p:spPr>
            <a:xfrm rot="-5399999">
              <a:off x="19745" y="968549"/>
              <a:ext cx="197864" cy="237355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120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ст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80" name="Rectangle 591"/>
            <p:cNvSpPr/>
            <p:nvPr/>
          </p:nvSpPr>
          <p:spPr>
            <a:xfrm rot="-5399999">
              <a:off x="64300" y="860832"/>
              <a:ext cx="108754" cy="237355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120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в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81" name="Rectangle 592"/>
            <p:cNvSpPr/>
            <p:nvPr/>
          </p:nvSpPr>
          <p:spPr>
            <a:xfrm rot="-5399999">
              <a:off x="60756" y="771635"/>
              <a:ext cx="115842" cy="237355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120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о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82" name="Rectangle 593"/>
            <p:cNvSpPr/>
            <p:nvPr/>
          </p:nvSpPr>
          <p:spPr>
            <a:xfrm rot="-5399999">
              <a:off x="96400" y="721626"/>
              <a:ext cx="44555" cy="237355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120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 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83" name="Rectangle 594"/>
            <p:cNvSpPr/>
            <p:nvPr/>
          </p:nvSpPr>
          <p:spPr>
            <a:xfrm rot="-5399999">
              <a:off x="64402" y="651559"/>
              <a:ext cx="108551" cy="237355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120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у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84" name="Rectangle 595"/>
            <p:cNvSpPr/>
            <p:nvPr/>
          </p:nvSpPr>
          <p:spPr>
            <a:xfrm rot="-5399999">
              <a:off x="63389" y="564893"/>
              <a:ext cx="110577" cy="237355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120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ч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85" name="Rectangle 596"/>
            <p:cNvSpPr/>
            <p:nvPr/>
          </p:nvSpPr>
          <p:spPr>
            <a:xfrm rot="-5399999">
              <a:off x="64199" y="480051"/>
              <a:ext cx="108957" cy="237355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120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е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86" name="Rectangle 597"/>
            <p:cNvSpPr/>
            <p:nvPr/>
          </p:nvSpPr>
          <p:spPr>
            <a:xfrm rot="-5399999">
              <a:off x="60857" y="391056"/>
              <a:ext cx="115641" cy="237355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120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н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87" name="Rectangle 598"/>
            <p:cNvSpPr/>
            <p:nvPr/>
          </p:nvSpPr>
          <p:spPr>
            <a:xfrm rot="-5399999">
              <a:off x="58124" y="302669"/>
              <a:ext cx="121107" cy="237355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120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и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88" name="Rectangle 599"/>
            <p:cNvSpPr/>
            <p:nvPr/>
          </p:nvSpPr>
          <p:spPr>
            <a:xfrm rot="-5399999">
              <a:off x="66326" y="215702"/>
              <a:ext cx="104704" cy="237355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120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к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89" name="Rectangle 600"/>
            <p:cNvSpPr/>
            <p:nvPr/>
          </p:nvSpPr>
          <p:spPr>
            <a:xfrm rot="-5399999">
              <a:off x="60757" y="133996"/>
              <a:ext cx="115842" cy="237355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120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о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90" name="Rectangle 601"/>
            <p:cNvSpPr/>
            <p:nvPr/>
          </p:nvSpPr>
          <p:spPr>
            <a:xfrm rot="-5399999">
              <a:off x="64300" y="51887"/>
              <a:ext cx="108754" cy="237355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120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в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91" name="Shape 34680"/>
            <p:cNvSpPr/>
            <p:nvPr/>
          </p:nvSpPr>
          <p:spPr>
            <a:xfrm>
              <a:off x="736121" y="258251"/>
              <a:ext cx="304544" cy="1532238"/>
            </a:xfrm>
            <a:custGeom>
              <a:avLst/>
              <a:gdLst/>
              <a:ahLst/>
              <a:cxnLst/>
              <a:rect l="0" t="0" r="0" b="0"/>
              <a:pathLst>
                <a:path w="304544" h="1532238">
                  <a:moveTo>
                    <a:pt x="0" y="0"/>
                  </a:moveTo>
                  <a:lnTo>
                    <a:pt x="304544" y="0"/>
                  </a:lnTo>
                  <a:lnTo>
                    <a:pt x="304544" y="1532238"/>
                  </a:lnTo>
                  <a:lnTo>
                    <a:pt x="0" y="1532238"/>
                  </a:lnTo>
                  <a:lnTo>
                    <a:pt x="0" y="0"/>
                  </a:lnTo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EDF83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92" name="Shape 34681"/>
            <p:cNvSpPr/>
            <p:nvPr/>
          </p:nvSpPr>
          <p:spPr>
            <a:xfrm>
              <a:off x="1506998" y="762652"/>
              <a:ext cx="304544" cy="1027837"/>
            </a:xfrm>
            <a:custGeom>
              <a:avLst/>
              <a:gdLst/>
              <a:ahLst/>
              <a:cxnLst/>
              <a:rect l="0" t="0" r="0" b="0"/>
              <a:pathLst>
                <a:path w="304544" h="1027837">
                  <a:moveTo>
                    <a:pt x="0" y="0"/>
                  </a:moveTo>
                  <a:lnTo>
                    <a:pt x="304544" y="0"/>
                  </a:lnTo>
                  <a:lnTo>
                    <a:pt x="304544" y="1027837"/>
                  </a:lnTo>
                  <a:lnTo>
                    <a:pt x="0" y="1027837"/>
                  </a:lnTo>
                  <a:lnTo>
                    <a:pt x="0" y="0"/>
                  </a:lnTo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EDF83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93" name="Shape 34682"/>
            <p:cNvSpPr/>
            <p:nvPr/>
          </p:nvSpPr>
          <p:spPr>
            <a:xfrm>
              <a:off x="2277875" y="429557"/>
              <a:ext cx="304544" cy="1360932"/>
            </a:xfrm>
            <a:custGeom>
              <a:avLst/>
              <a:gdLst/>
              <a:ahLst/>
              <a:cxnLst/>
              <a:rect l="0" t="0" r="0" b="0"/>
              <a:pathLst>
                <a:path w="304544" h="1360932">
                  <a:moveTo>
                    <a:pt x="0" y="0"/>
                  </a:moveTo>
                  <a:lnTo>
                    <a:pt x="304544" y="0"/>
                  </a:lnTo>
                  <a:lnTo>
                    <a:pt x="304544" y="1360932"/>
                  </a:lnTo>
                  <a:lnTo>
                    <a:pt x="0" y="1360932"/>
                  </a:lnTo>
                  <a:lnTo>
                    <a:pt x="0" y="0"/>
                  </a:lnTo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EDF83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94" name="Shape 34683"/>
            <p:cNvSpPr/>
            <p:nvPr/>
          </p:nvSpPr>
          <p:spPr>
            <a:xfrm>
              <a:off x="3048752" y="343904"/>
              <a:ext cx="304544" cy="1446585"/>
            </a:xfrm>
            <a:custGeom>
              <a:avLst/>
              <a:gdLst/>
              <a:ahLst/>
              <a:cxnLst/>
              <a:rect l="0" t="0" r="0" b="0"/>
              <a:pathLst>
                <a:path w="304544" h="1446585">
                  <a:moveTo>
                    <a:pt x="0" y="0"/>
                  </a:moveTo>
                  <a:lnTo>
                    <a:pt x="304544" y="0"/>
                  </a:lnTo>
                  <a:lnTo>
                    <a:pt x="304544" y="1446585"/>
                  </a:lnTo>
                  <a:lnTo>
                    <a:pt x="0" y="1446585"/>
                  </a:lnTo>
                  <a:lnTo>
                    <a:pt x="0" y="0"/>
                  </a:lnTo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EDF83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95" name="Shape 34684"/>
            <p:cNvSpPr/>
            <p:nvPr/>
          </p:nvSpPr>
          <p:spPr>
            <a:xfrm>
              <a:off x="3819629" y="429557"/>
              <a:ext cx="304544" cy="1360932"/>
            </a:xfrm>
            <a:custGeom>
              <a:avLst/>
              <a:gdLst/>
              <a:ahLst/>
              <a:cxnLst/>
              <a:rect l="0" t="0" r="0" b="0"/>
              <a:pathLst>
                <a:path w="304544" h="1360932">
                  <a:moveTo>
                    <a:pt x="0" y="0"/>
                  </a:moveTo>
                  <a:lnTo>
                    <a:pt x="304544" y="0"/>
                  </a:lnTo>
                  <a:lnTo>
                    <a:pt x="304544" y="1360932"/>
                  </a:lnTo>
                  <a:lnTo>
                    <a:pt x="0" y="1360932"/>
                  </a:lnTo>
                  <a:lnTo>
                    <a:pt x="0" y="0"/>
                  </a:lnTo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EDF83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96" name="Rectangle 607"/>
            <p:cNvSpPr/>
            <p:nvPr/>
          </p:nvSpPr>
          <p:spPr>
            <a:xfrm rot="2699999">
              <a:off x="750679" y="1902197"/>
              <a:ext cx="103285" cy="178015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90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Л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97" name="Rectangle 608"/>
            <p:cNvSpPr/>
            <p:nvPr/>
          </p:nvSpPr>
          <p:spPr>
            <a:xfrm rot="2699999">
              <a:off x="806916" y="1950233"/>
              <a:ext cx="86882" cy="17801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90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о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98" name="Rectangle 609"/>
            <p:cNvSpPr/>
            <p:nvPr/>
          </p:nvSpPr>
          <p:spPr>
            <a:xfrm rot="2699999">
              <a:off x="857026" y="1990090"/>
              <a:ext cx="66376" cy="17801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90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г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99" name="Rectangle 610"/>
            <p:cNvSpPr/>
            <p:nvPr/>
          </p:nvSpPr>
          <p:spPr>
            <a:xfrm rot="2699999">
              <a:off x="887093" y="2032385"/>
              <a:ext cx="90830" cy="178015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90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и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00" name="Rectangle 611"/>
            <p:cNvSpPr/>
            <p:nvPr/>
          </p:nvSpPr>
          <p:spPr>
            <a:xfrm rot="2699999">
              <a:off x="936001" y="2075140"/>
              <a:ext cx="78527" cy="17801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90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к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01" name="Rectangle 612"/>
            <p:cNvSpPr/>
            <p:nvPr/>
          </p:nvSpPr>
          <p:spPr>
            <a:xfrm rot="2699999">
              <a:off x="976179" y="2116002"/>
              <a:ext cx="79895" cy="17801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90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а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02" name="Rectangle 613"/>
            <p:cNvSpPr/>
            <p:nvPr/>
          </p:nvSpPr>
          <p:spPr>
            <a:xfrm rot="2699999">
              <a:off x="1574814" y="1925894"/>
              <a:ext cx="107235" cy="178015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90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П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03" name="Rectangle 614"/>
            <p:cNvSpPr/>
            <p:nvPr/>
          </p:nvSpPr>
          <p:spPr>
            <a:xfrm rot="2699999">
              <a:off x="1631008" y="1974037"/>
              <a:ext cx="91134" cy="178016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90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р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04" name="Rectangle 615"/>
            <p:cNvSpPr/>
            <p:nvPr/>
          </p:nvSpPr>
          <p:spPr>
            <a:xfrm rot="2699999">
              <a:off x="1678737" y="2019640"/>
              <a:ext cx="86881" cy="178016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90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о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05" name="Rectangle 616"/>
            <p:cNvSpPr/>
            <p:nvPr/>
          </p:nvSpPr>
          <p:spPr>
            <a:xfrm rot="2699999">
              <a:off x="1716835" y="2088497"/>
              <a:ext cx="148398" cy="17801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90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ст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06" name="Rectangle 617"/>
            <p:cNvSpPr/>
            <p:nvPr/>
          </p:nvSpPr>
          <p:spPr>
            <a:xfrm rot="2699999">
              <a:off x="1805975" y="2149005"/>
              <a:ext cx="91133" cy="17801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90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р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07" name="Rectangle 618"/>
            <p:cNvSpPr/>
            <p:nvPr/>
          </p:nvSpPr>
          <p:spPr>
            <a:xfrm rot="2699999">
              <a:off x="1854729" y="2192138"/>
              <a:ext cx="79894" cy="178016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90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а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08" name="Rectangle 619"/>
            <p:cNvSpPr/>
            <p:nvPr/>
          </p:nvSpPr>
          <p:spPr>
            <a:xfrm rot="2699999">
              <a:off x="1894105" y="2234932"/>
              <a:ext cx="86729" cy="178016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90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н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09" name="Rectangle 620"/>
            <p:cNvSpPr/>
            <p:nvPr/>
          </p:nvSpPr>
          <p:spPr>
            <a:xfrm rot="2699999">
              <a:off x="1932181" y="2303842"/>
              <a:ext cx="148396" cy="178015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90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ст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10" name="Rectangle 621"/>
            <p:cNvSpPr/>
            <p:nvPr/>
          </p:nvSpPr>
          <p:spPr>
            <a:xfrm rot="2699999">
              <a:off x="2022722" y="2360967"/>
              <a:ext cx="81565" cy="178018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90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в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11" name="Rectangle 622"/>
            <p:cNvSpPr/>
            <p:nvPr/>
          </p:nvSpPr>
          <p:spPr>
            <a:xfrm rot="2699999">
              <a:off x="2063078" y="2401399"/>
              <a:ext cx="81717" cy="178016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90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е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12" name="Rectangle 623"/>
            <p:cNvSpPr/>
            <p:nvPr/>
          </p:nvSpPr>
          <p:spPr>
            <a:xfrm rot="2699999">
              <a:off x="2102720" y="2443547"/>
              <a:ext cx="86729" cy="17801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90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н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13" name="Rectangle 624"/>
            <p:cNvSpPr/>
            <p:nvPr/>
          </p:nvSpPr>
          <p:spPr>
            <a:xfrm rot="2699999">
              <a:off x="2149827" y="2490654"/>
              <a:ext cx="86729" cy="178016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90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н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14" name="Rectangle 625"/>
            <p:cNvSpPr/>
            <p:nvPr/>
          </p:nvSpPr>
          <p:spPr>
            <a:xfrm rot="2699999">
              <a:off x="2194265" y="2544205"/>
              <a:ext cx="104956" cy="17801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90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ы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15" name="Rectangle 626"/>
            <p:cNvSpPr/>
            <p:nvPr/>
          </p:nvSpPr>
          <p:spPr>
            <a:xfrm rot="2699999">
              <a:off x="2251503" y="2589825"/>
              <a:ext cx="81718" cy="178016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90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е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16" name="Rectangle 627"/>
            <p:cNvSpPr/>
            <p:nvPr/>
          </p:nvSpPr>
          <p:spPr>
            <a:xfrm rot="2699999">
              <a:off x="1466919" y="2034103"/>
              <a:ext cx="108753" cy="178016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90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ф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17" name="Rectangle 628"/>
            <p:cNvSpPr/>
            <p:nvPr/>
          </p:nvSpPr>
          <p:spPr>
            <a:xfrm rot="2699999">
              <a:off x="1530110" y="2088333"/>
              <a:ext cx="90831" cy="178016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90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и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18" name="Rectangle 629"/>
            <p:cNvSpPr/>
            <p:nvPr/>
          </p:nvSpPr>
          <p:spPr>
            <a:xfrm rot="2699999">
              <a:off x="1580796" y="2126793"/>
              <a:ext cx="66377" cy="178016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90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г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19" name="Rectangle 630"/>
            <p:cNvSpPr/>
            <p:nvPr/>
          </p:nvSpPr>
          <p:spPr>
            <a:xfrm rot="2699999">
              <a:off x="1612241" y="2165757"/>
              <a:ext cx="81415" cy="178016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90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у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20" name="Rectangle 631"/>
            <p:cNvSpPr/>
            <p:nvPr/>
          </p:nvSpPr>
          <p:spPr>
            <a:xfrm rot="2699999">
              <a:off x="1651196" y="2209571"/>
              <a:ext cx="91134" cy="178016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90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р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21" name="Rectangle 632"/>
            <p:cNvSpPr/>
            <p:nvPr/>
          </p:nvSpPr>
          <p:spPr>
            <a:xfrm rot="2699999">
              <a:off x="1696277" y="2261564"/>
              <a:ext cx="104957" cy="17801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90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ы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22" name="Rectangle 633"/>
            <p:cNvSpPr/>
            <p:nvPr/>
          </p:nvSpPr>
          <p:spPr>
            <a:xfrm rot="2699999">
              <a:off x="2293990" y="1898438"/>
              <a:ext cx="92654" cy="17801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90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Р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23" name="Rectangle 634"/>
            <p:cNvSpPr/>
            <p:nvPr/>
          </p:nvSpPr>
          <p:spPr>
            <a:xfrm rot="2699999">
              <a:off x="2342964" y="1941034"/>
              <a:ext cx="79895" cy="178016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90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а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24" name="Rectangle 635"/>
            <p:cNvSpPr/>
            <p:nvPr/>
          </p:nvSpPr>
          <p:spPr>
            <a:xfrm rot="2699999">
              <a:off x="2362188" y="2032481"/>
              <a:ext cx="224342" cy="178016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90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сст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25" name="Rectangle 636"/>
            <p:cNvSpPr/>
            <p:nvPr/>
          </p:nvSpPr>
          <p:spPr>
            <a:xfrm rot="2699999">
              <a:off x="2504473" y="2102542"/>
              <a:ext cx="79895" cy="178016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90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а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26" name="Rectangle 637"/>
            <p:cNvSpPr/>
            <p:nvPr/>
          </p:nvSpPr>
          <p:spPr>
            <a:xfrm rot="2699999">
              <a:off x="2543850" y="2145336"/>
              <a:ext cx="86729" cy="17801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90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н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27" name="Rectangle 638"/>
            <p:cNvSpPr/>
            <p:nvPr/>
          </p:nvSpPr>
          <p:spPr>
            <a:xfrm rot="2699999">
              <a:off x="2590935" y="2192497"/>
              <a:ext cx="86881" cy="178015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90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о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28" name="Rectangle 639"/>
            <p:cNvSpPr/>
            <p:nvPr/>
          </p:nvSpPr>
          <p:spPr>
            <a:xfrm rot="2699999">
              <a:off x="2638819" y="2237722"/>
              <a:ext cx="81566" cy="178018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90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в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29" name="Rectangle 640"/>
            <p:cNvSpPr/>
            <p:nvPr/>
          </p:nvSpPr>
          <p:spPr>
            <a:xfrm rot="2699999">
              <a:off x="2679643" y="2277027"/>
              <a:ext cx="78526" cy="178015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90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к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30" name="Rectangle 641"/>
            <p:cNvSpPr/>
            <p:nvPr/>
          </p:nvSpPr>
          <p:spPr>
            <a:xfrm rot="2699999">
              <a:off x="2719820" y="2317887"/>
              <a:ext cx="79894" cy="17801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90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а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31" name="Rectangle 642"/>
            <p:cNvSpPr/>
            <p:nvPr/>
          </p:nvSpPr>
          <p:spPr>
            <a:xfrm rot="2699999">
              <a:off x="2767002" y="2341832"/>
              <a:ext cx="33417" cy="17801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90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 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32" name="Rectangle 643"/>
            <p:cNvSpPr/>
            <p:nvPr/>
          </p:nvSpPr>
          <p:spPr>
            <a:xfrm rot="2699999">
              <a:off x="2776158" y="2388657"/>
              <a:ext cx="108754" cy="178016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90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ф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33" name="Rectangle 644"/>
            <p:cNvSpPr/>
            <p:nvPr/>
          </p:nvSpPr>
          <p:spPr>
            <a:xfrm rot="2699999">
              <a:off x="2839350" y="2442885"/>
              <a:ext cx="90831" cy="17801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90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и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34" name="Rectangle 645"/>
            <p:cNvSpPr/>
            <p:nvPr/>
          </p:nvSpPr>
          <p:spPr>
            <a:xfrm rot="2699999">
              <a:off x="2890036" y="2481346"/>
              <a:ext cx="66376" cy="178016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90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г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35" name="Rectangle 646"/>
            <p:cNvSpPr/>
            <p:nvPr/>
          </p:nvSpPr>
          <p:spPr>
            <a:xfrm rot="2699999">
              <a:off x="2921483" y="2520311"/>
              <a:ext cx="81413" cy="178016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90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у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36" name="Rectangle 647"/>
            <p:cNvSpPr/>
            <p:nvPr/>
          </p:nvSpPr>
          <p:spPr>
            <a:xfrm rot="2699999">
              <a:off x="2960436" y="2564125"/>
              <a:ext cx="91134" cy="178015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90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р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37" name="Rectangle 648"/>
            <p:cNvSpPr/>
            <p:nvPr/>
          </p:nvSpPr>
          <p:spPr>
            <a:xfrm rot="2699999">
              <a:off x="3063042" y="1902841"/>
              <a:ext cx="105110" cy="17801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90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А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38" name="Rectangle 649"/>
            <p:cNvSpPr/>
            <p:nvPr/>
          </p:nvSpPr>
          <p:spPr>
            <a:xfrm rot="2699999">
              <a:off x="3118925" y="1951737"/>
              <a:ext cx="91136" cy="17801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90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р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39" name="Rectangle 650"/>
            <p:cNvSpPr/>
            <p:nvPr/>
          </p:nvSpPr>
          <p:spPr>
            <a:xfrm rot="2699999">
              <a:off x="3166076" y="1998736"/>
              <a:ext cx="90830" cy="178016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90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и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40" name="Rectangle 651"/>
            <p:cNvSpPr/>
            <p:nvPr/>
          </p:nvSpPr>
          <p:spPr>
            <a:xfrm rot="2699999">
              <a:off x="3210558" y="2052180"/>
              <a:ext cx="108754" cy="17801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90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ф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41" name="Rectangle 652"/>
            <p:cNvSpPr/>
            <p:nvPr/>
          </p:nvSpPr>
          <p:spPr>
            <a:xfrm rot="2699999">
              <a:off x="3270900" y="2113283"/>
              <a:ext cx="110274" cy="17801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90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м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42" name="Rectangle 653"/>
            <p:cNvSpPr/>
            <p:nvPr/>
          </p:nvSpPr>
          <p:spPr>
            <a:xfrm rot="2699999">
              <a:off x="3335649" y="2163753"/>
              <a:ext cx="81717" cy="178016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90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е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43" name="Rectangle 654"/>
            <p:cNvSpPr/>
            <p:nvPr/>
          </p:nvSpPr>
          <p:spPr>
            <a:xfrm rot="2699999">
              <a:off x="3377382" y="2200854"/>
              <a:ext cx="72453" cy="17801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90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т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44" name="Rectangle 655"/>
            <p:cNvSpPr/>
            <p:nvPr/>
          </p:nvSpPr>
          <p:spPr>
            <a:xfrm rot="2699999">
              <a:off x="3415070" y="2247730"/>
              <a:ext cx="90831" cy="178016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90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и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45" name="Rectangle 656"/>
            <p:cNvSpPr/>
            <p:nvPr/>
          </p:nvSpPr>
          <p:spPr>
            <a:xfrm rot="2699999">
              <a:off x="3463333" y="2292044"/>
              <a:ext cx="82933" cy="17801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90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ч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46" name="Rectangle 657"/>
            <p:cNvSpPr/>
            <p:nvPr/>
          </p:nvSpPr>
          <p:spPr>
            <a:xfrm rot="2699999">
              <a:off x="3510617" y="2338720"/>
              <a:ext cx="81717" cy="17801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90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е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47" name="Rectangle 658"/>
            <p:cNvSpPr/>
            <p:nvPr/>
          </p:nvSpPr>
          <p:spPr>
            <a:xfrm rot="2699999">
              <a:off x="3540340" y="2404820"/>
              <a:ext cx="154474" cy="17801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90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ск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48" name="Rectangle 659"/>
            <p:cNvSpPr/>
            <p:nvPr/>
          </p:nvSpPr>
          <p:spPr>
            <a:xfrm rot="2699999">
              <a:off x="3632016" y="2459207"/>
              <a:ext cx="79894" cy="17801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90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а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49" name="Rectangle 660"/>
            <p:cNvSpPr/>
            <p:nvPr/>
          </p:nvSpPr>
          <p:spPr>
            <a:xfrm rot="2699999">
              <a:off x="3672348" y="2499692"/>
              <a:ext cx="80199" cy="17801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90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я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50" name="Rectangle 661"/>
            <p:cNvSpPr/>
            <p:nvPr/>
          </p:nvSpPr>
          <p:spPr>
            <a:xfrm rot="2699999">
              <a:off x="3719577" y="2523530"/>
              <a:ext cx="33415" cy="178016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90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 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51" name="Rectangle 662"/>
            <p:cNvSpPr/>
            <p:nvPr/>
          </p:nvSpPr>
          <p:spPr>
            <a:xfrm rot="2699999">
              <a:off x="3733603" y="2558594"/>
              <a:ext cx="75490" cy="178015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90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з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52" name="Rectangle 663"/>
            <p:cNvSpPr/>
            <p:nvPr/>
          </p:nvSpPr>
          <p:spPr>
            <a:xfrm rot="2699999">
              <a:off x="3773335" y="2600528"/>
              <a:ext cx="79895" cy="178016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90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а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53" name="Rectangle 664"/>
            <p:cNvSpPr/>
            <p:nvPr/>
          </p:nvSpPr>
          <p:spPr>
            <a:xfrm rot="2699999">
              <a:off x="3812357" y="2644181"/>
              <a:ext cx="89160" cy="17801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90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д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54" name="Rectangle 665"/>
            <p:cNvSpPr/>
            <p:nvPr/>
          </p:nvSpPr>
          <p:spPr>
            <a:xfrm rot="2699999">
              <a:off x="3860820" y="2688013"/>
              <a:ext cx="79895" cy="178016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90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а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55" name="Rectangle 666"/>
            <p:cNvSpPr/>
            <p:nvPr/>
          </p:nvSpPr>
          <p:spPr>
            <a:xfrm rot="2699999">
              <a:off x="3900753" y="2729464"/>
              <a:ext cx="82932" cy="178015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90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ч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56" name="Rectangle 667"/>
            <p:cNvSpPr/>
            <p:nvPr/>
          </p:nvSpPr>
          <p:spPr>
            <a:xfrm rot="2699999">
              <a:off x="3948304" y="2775497"/>
              <a:ext cx="79894" cy="178015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90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а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57" name="Rectangle 668"/>
            <p:cNvSpPr/>
            <p:nvPr/>
          </p:nvSpPr>
          <p:spPr>
            <a:xfrm rot="2699999">
              <a:off x="3833608" y="1903592"/>
              <a:ext cx="107235" cy="178016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90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П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58" name="Rectangle 669"/>
            <p:cNvSpPr/>
            <p:nvPr/>
          </p:nvSpPr>
          <p:spPr>
            <a:xfrm rot="2699999">
              <a:off x="3890424" y="1950233"/>
              <a:ext cx="86883" cy="178016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90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о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59" name="Rectangle 670"/>
            <p:cNvSpPr/>
            <p:nvPr/>
          </p:nvSpPr>
          <p:spPr>
            <a:xfrm rot="2699999">
              <a:off x="3928523" y="2019089"/>
              <a:ext cx="148397" cy="178016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90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ст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60" name="Rectangle 671"/>
            <p:cNvSpPr/>
            <p:nvPr/>
          </p:nvSpPr>
          <p:spPr>
            <a:xfrm rot="2699999">
              <a:off x="4017663" y="2079599"/>
              <a:ext cx="91136" cy="17801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90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р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61" name="Rectangle 672"/>
            <p:cNvSpPr/>
            <p:nvPr/>
          </p:nvSpPr>
          <p:spPr>
            <a:xfrm rot="2699999">
              <a:off x="4065393" y="2125202"/>
              <a:ext cx="86882" cy="178015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90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о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62" name="Rectangle 673"/>
            <p:cNvSpPr/>
            <p:nvPr/>
          </p:nvSpPr>
          <p:spPr>
            <a:xfrm rot="2699999">
              <a:off x="4113256" y="2170482"/>
              <a:ext cx="81718" cy="178016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90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е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63" name="Rectangle 674"/>
            <p:cNvSpPr/>
            <p:nvPr/>
          </p:nvSpPr>
          <p:spPr>
            <a:xfrm rot="2699999">
              <a:off x="4152899" y="2212631"/>
              <a:ext cx="86729" cy="17801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90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н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64" name="Rectangle 675"/>
            <p:cNvSpPr/>
            <p:nvPr/>
          </p:nvSpPr>
          <p:spPr>
            <a:xfrm rot="2699999">
              <a:off x="4199406" y="2261188"/>
              <a:ext cx="90830" cy="178016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90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и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65" name="Rectangle 676"/>
            <p:cNvSpPr/>
            <p:nvPr/>
          </p:nvSpPr>
          <p:spPr>
            <a:xfrm rot="2699999">
              <a:off x="4247847" y="2305073"/>
              <a:ext cx="81717" cy="17801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90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е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66" name="Rectangle 677"/>
            <p:cNvSpPr/>
            <p:nvPr/>
          </p:nvSpPr>
          <p:spPr>
            <a:xfrm rot="2699999">
              <a:off x="4295298" y="2328374"/>
              <a:ext cx="33415" cy="178016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90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 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67" name="Rectangle 678"/>
            <p:cNvSpPr/>
            <p:nvPr/>
          </p:nvSpPr>
          <p:spPr>
            <a:xfrm rot="2699999">
              <a:off x="4308056" y="2366498"/>
              <a:ext cx="84148" cy="17801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90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л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68" name="Rectangle 679"/>
            <p:cNvSpPr/>
            <p:nvPr/>
          </p:nvSpPr>
          <p:spPr>
            <a:xfrm rot="2699999">
              <a:off x="4354764" y="2414572"/>
              <a:ext cx="86881" cy="178016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90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о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69" name="Rectangle 680"/>
            <p:cNvSpPr/>
            <p:nvPr/>
          </p:nvSpPr>
          <p:spPr>
            <a:xfrm rot="2699999">
              <a:off x="4398444" y="2469948"/>
              <a:ext cx="110274" cy="17801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90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м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70" name="Rectangle 681"/>
            <p:cNvSpPr/>
            <p:nvPr/>
          </p:nvSpPr>
          <p:spPr>
            <a:xfrm rot="2699999">
              <a:off x="4463460" y="2519774"/>
              <a:ext cx="79893" cy="178015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90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а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71" name="Rectangle 682"/>
            <p:cNvSpPr/>
            <p:nvPr/>
          </p:nvSpPr>
          <p:spPr>
            <a:xfrm rot="2699999">
              <a:off x="4502836" y="2562568"/>
              <a:ext cx="86729" cy="178015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90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н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72" name="Rectangle 683"/>
            <p:cNvSpPr/>
            <p:nvPr/>
          </p:nvSpPr>
          <p:spPr>
            <a:xfrm rot="2699999">
              <a:off x="4549920" y="2609729"/>
              <a:ext cx="86881" cy="178015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90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о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73" name="Rectangle 684"/>
            <p:cNvSpPr/>
            <p:nvPr/>
          </p:nvSpPr>
          <p:spPr>
            <a:xfrm rot="2699999">
              <a:off x="4596447" y="2658231"/>
              <a:ext cx="90832" cy="17801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90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й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74" name="Rectangle 703"/>
            <p:cNvSpPr/>
            <p:nvPr/>
          </p:nvSpPr>
          <p:spPr>
            <a:xfrm>
              <a:off x="6655844" y="2895910"/>
              <a:ext cx="111387" cy="237356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1200">
                  <a:solidFill>
                    <a:srgbClr val="201E1E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7</a:t>
              </a:r>
              <a:endParaRPr lang="ru-RU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</p:grpSp>
      <p:sp>
        <p:nvSpPr>
          <p:cNvPr id="179" name="Rectangle 3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406272" tIns="420555" rIns="822066" bIns="3592968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smtClean="0">
                <a:ln>
                  <a:noFill/>
                </a:ln>
                <a:solidFill>
                  <a:srgbClr val="201E1E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Ученики 1 «Б» класса принимали участие во Всероссийской онлайн-олимпиаде «Я люблю математику»</a:t>
            </a:r>
            <a:endParaRPr kumimoji="0" lang="ru-RU" altLang="ru-RU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smtClean="0">
                <a:ln>
                  <a:noFill/>
                </a:ln>
                <a:solidFill>
                  <a:srgbClr val="201E1E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Ваш класс справился с Олимпиадой лучше, чем </a:t>
            </a:r>
            <a:r>
              <a:rPr kumimoji="0" lang="ru-RU" altLang="ru-RU" sz="1200" b="1" i="0" u="none" strike="noStrike" cap="none" normalizeH="0" baseline="0" smtClean="0">
                <a:ln>
                  <a:noFill/>
                </a:ln>
                <a:solidFill>
                  <a:srgbClr val="201E1E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75%</a:t>
            </a:r>
            <a:r>
              <a:rPr kumimoji="0" lang="ru-RU" altLang="ru-RU" sz="1200" b="0" i="0" u="none" strike="noStrike" cap="none" normalizeH="0" baseline="0" smtClean="0">
                <a:ln>
                  <a:noFill/>
                </a:ln>
                <a:solidFill>
                  <a:srgbClr val="201E1E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классов в России. </a:t>
            </a:r>
            <a:endParaRPr kumimoji="0" lang="ru-RU" altLang="ru-RU" sz="11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/>
            </a:r>
            <a:b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</a:br>
            <a:endParaRPr kumimoji="0" lang="ru-RU" altLang="ru-RU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86" name="TextBox 185"/>
          <p:cNvSpPr txBox="1"/>
          <p:nvPr/>
        </p:nvSpPr>
        <p:spPr>
          <a:xfrm>
            <a:off x="323528" y="1408838"/>
            <a:ext cx="8352927" cy="386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350" marR="549910" indent="-6350" algn="just">
              <a:lnSpc>
                <a:spcPct val="110000"/>
              </a:lnSpc>
              <a:spcAft>
                <a:spcPts val="565"/>
              </a:spcAft>
            </a:pPr>
            <a:r>
              <a:rPr lang="ru-RU" sz="2400" dirty="0">
                <a:solidFill>
                  <a:srgbClr val="201E1E"/>
                </a:solidFill>
                <a:ea typeface="Calibri" panose="020F0502020204030204" pitchFamily="34" charset="0"/>
              </a:rPr>
              <a:t>Ученики 1 «Б» класса принимали участие во Всероссийской онлайн-олимпиаде «Я люблю математику». 1 «Б» класс справился с Олимпиадой лучше, чем 75% классов в России. </a:t>
            </a:r>
          </a:p>
          <a:p>
            <a:pPr marL="6350" marR="549910" indent="-6350" algn="just">
              <a:lnSpc>
                <a:spcPct val="110000"/>
              </a:lnSpc>
              <a:spcAft>
                <a:spcPts val="565"/>
              </a:spcAft>
            </a:pPr>
            <a:r>
              <a:rPr lang="ru-RU" sz="2400" dirty="0" smtClean="0">
                <a:solidFill>
                  <a:srgbClr val="201E1E"/>
                </a:solidFill>
                <a:ea typeface="Calibri" panose="020F0502020204030204" pitchFamily="34" charset="0"/>
              </a:rPr>
              <a:t>       •</a:t>
            </a:r>
            <a:r>
              <a:rPr lang="ru-RU" sz="2400" dirty="0">
                <a:solidFill>
                  <a:srgbClr val="201E1E"/>
                </a:solidFill>
                <a:ea typeface="Calibri" panose="020F0502020204030204" pitchFamily="34" charset="0"/>
              </a:rPr>
              <a:t>	14 учеников стали победителями олимпиады.</a:t>
            </a:r>
          </a:p>
          <a:p>
            <a:pPr marL="6350" marR="549910" indent="-6350" algn="just">
              <a:lnSpc>
                <a:spcPct val="110000"/>
              </a:lnSpc>
              <a:spcAft>
                <a:spcPts val="565"/>
              </a:spcAft>
            </a:pPr>
            <a:r>
              <a:rPr lang="ru-RU" sz="2400" dirty="0" smtClean="0">
                <a:solidFill>
                  <a:srgbClr val="201E1E"/>
                </a:solidFill>
                <a:ea typeface="Calibri" panose="020F0502020204030204" pitchFamily="34" charset="0"/>
              </a:rPr>
              <a:t>       •</a:t>
            </a:r>
            <a:r>
              <a:rPr lang="ru-RU" sz="2400" dirty="0">
                <a:solidFill>
                  <a:srgbClr val="201E1E"/>
                </a:solidFill>
                <a:ea typeface="Calibri" panose="020F0502020204030204" pitchFamily="34" charset="0"/>
              </a:rPr>
              <a:t>	4 ученика получили статус призера.</a:t>
            </a:r>
          </a:p>
          <a:p>
            <a:pPr marL="6350" marR="549910" indent="-6350" algn="just">
              <a:lnSpc>
                <a:spcPct val="110000"/>
              </a:lnSpc>
              <a:spcAft>
                <a:spcPts val="565"/>
              </a:spcAft>
            </a:pPr>
            <a:r>
              <a:rPr lang="ru-RU" sz="2400" dirty="0" smtClean="0">
                <a:solidFill>
                  <a:srgbClr val="201E1E"/>
                </a:solidFill>
                <a:ea typeface="Calibri" panose="020F0502020204030204" pitchFamily="34" charset="0"/>
              </a:rPr>
              <a:t>       •</a:t>
            </a:r>
            <a:r>
              <a:rPr lang="ru-RU" sz="2400" dirty="0">
                <a:solidFill>
                  <a:srgbClr val="201E1E"/>
                </a:solidFill>
                <a:ea typeface="Calibri" panose="020F0502020204030204" pitchFamily="34" charset="0"/>
              </a:rPr>
              <a:t>	0 учеников получили статус участника</a:t>
            </a:r>
          </a:p>
          <a:p>
            <a:pPr marR="549910" algn="just">
              <a:lnSpc>
                <a:spcPct val="110000"/>
              </a:lnSpc>
              <a:spcAft>
                <a:spcPts val="565"/>
              </a:spcAft>
            </a:pPr>
            <a:endParaRPr lang="ru-RU" sz="1600" dirty="0" smtClean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R="549910" algn="just">
              <a:lnSpc>
                <a:spcPct val="110000"/>
              </a:lnSpc>
              <a:spcAft>
                <a:spcPts val="565"/>
              </a:spcAft>
            </a:pPr>
            <a:endParaRPr lang="ru-RU" sz="1600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187" name="Rectangle 3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7369" y="5497073"/>
            <a:ext cx="4883319" cy="652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6529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95336" y="332656"/>
            <a:ext cx="83529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Количество баллов, полученное учащимися за решение заданий олимпиады. Максимальный балл за одну задачу – 10.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1628800"/>
            <a:ext cx="7200400" cy="3384375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1772816"/>
            <a:ext cx="7200000" cy="338437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3768" y="5508477"/>
            <a:ext cx="4883319" cy="652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6077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536" y="548680"/>
            <a:ext cx="8208912" cy="43719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28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год  использования сервиса </a:t>
            </a:r>
            <a:r>
              <a:rPr lang="ru-RU" sz="28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u="sng" dirty="0" err="1" smtClean="0">
                <a:latin typeface="Times New Roman" pitchFamily="18" charset="0"/>
                <a:cs typeface="Times New Roman" pitchFamily="18" charset="0"/>
              </a:rPr>
              <a:t>Яндекс.Учебник</a:t>
            </a:r>
            <a:r>
              <a:rPr lang="ru-RU" sz="28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2800" u="sng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28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8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учебном </a:t>
            </a:r>
            <a:r>
              <a:rPr lang="ru-RU" sz="28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процессе</a:t>
            </a:r>
          </a:p>
          <a:p>
            <a:pPr indent="540385" algn="just">
              <a:lnSpc>
                <a:spcPct val="107000"/>
              </a:lnSpc>
              <a:spcBef>
                <a:spcPts val="450"/>
              </a:spcBef>
              <a:spcAft>
                <a:spcPts val="45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Новый 2020-2021 учебный год. Занятия на сервисе продолжаются. В этом году учащиеся не только решают задания на карточках, но и выполняют проверочные работы, которые автоматически проверяются и анализируются. А это большая помощь учителю: 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Bef>
                <a:spcPts val="450"/>
              </a:spcBef>
              <a:spcAft>
                <a:spcPts val="450"/>
              </a:spcAft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подробная статистика по каждому ребенку и всему классу,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экономия времени на проверке заданий и подготовке к урокам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768" y="5547397"/>
            <a:ext cx="4883319" cy="652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0578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476672"/>
            <a:ext cx="66247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/>
              <a:t>Если нужна отметка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1031910"/>
            <a:ext cx="7344816" cy="22419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/>
              <a:t>Качество выполненных заданий 81-100% отметка 5</a:t>
            </a:r>
          </a:p>
          <a:p>
            <a:pPr>
              <a:lnSpc>
                <a:spcPct val="150000"/>
              </a:lnSpc>
            </a:pPr>
            <a:r>
              <a:rPr lang="ru-RU" sz="2400" dirty="0"/>
              <a:t>Качество выполненных заданий 61-80% отметка 4</a:t>
            </a:r>
          </a:p>
          <a:p>
            <a:pPr>
              <a:lnSpc>
                <a:spcPct val="150000"/>
              </a:lnSpc>
            </a:pPr>
            <a:r>
              <a:rPr lang="ru-RU" sz="2400" dirty="0"/>
              <a:t>Качество выполненных заданий 41-60% отметка 3</a:t>
            </a:r>
          </a:p>
          <a:p>
            <a:pPr>
              <a:lnSpc>
                <a:spcPct val="150000"/>
              </a:lnSpc>
            </a:pPr>
            <a:r>
              <a:rPr lang="ru-RU" sz="2400" dirty="0"/>
              <a:t>Качество выполненных заданий ниже 40 % отметка 2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3305888"/>
            <a:ext cx="4441754" cy="3374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5421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16632"/>
            <a:ext cx="4661848" cy="280831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2924944"/>
            <a:ext cx="4716016" cy="297960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67744" y="5904547"/>
            <a:ext cx="4883319" cy="652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3955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484784"/>
            <a:ext cx="8208912" cy="3223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385" algn="just">
              <a:lnSpc>
                <a:spcPct val="107000"/>
              </a:lnSpc>
              <a:spcBef>
                <a:spcPts val="450"/>
              </a:spcBef>
              <a:spcAft>
                <a:spcPts val="45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этом учебном году учащиеся уже 2 «Б» класса принимали участие во Всероссийской онлайн-олимпиаде «Я люблю математику». Результаты данной олимпиады следующие: 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Bef>
                <a:spcPts val="450"/>
              </a:spcBef>
              <a:spcAft>
                <a:spcPts val="45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13 учеников стали победителями олимпиады.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Bef>
                <a:spcPts val="450"/>
              </a:spcBef>
              <a:spcAft>
                <a:spcPts val="45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 ученика получили статус призера.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Bef>
                <a:spcPts val="450"/>
              </a:spcBef>
              <a:spcAft>
                <a:spcPts val="45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ученик получил статус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участника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13992" y="332656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28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Статистика по олимпиаде </a:t>
            </a:r>
          </a:p>
          <a:p>
            <a:pPr lvl="0" algn="ctr"/>
            <a:r>
              <a:rPr lang="ru-RU" sz="28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«Я люблю математику»</a:t>
            </a:r>
            <a:endParaRPr lang="ru-RU" sz="2800" dirty="0">
              <a:solidFill>
                <a:prstClr val="black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768" y="5445224"/>
            <a:ext cx="4883319" cy="652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14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649778"/>
            <a:ext cx="7704856" cy="37117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Преимуществами пользования </a:t>
            </a: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сервисом </a:t>
            </a: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для моих учеников являются:</a:t>
            </a:r>
            <a:endParaRPr lang="ru-RU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just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prstClr val="black"/>
                </a:solidFill>
                <a:latin typeface="Calibri"/>
              </a:rPr>
              <a:t> 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Интересные, интерактивные задания повышают интерес и мотивацию к занятиям;</a:t>
            </a:r>
          </a:p>
          <a:p>
            <a:pPr marL="342900" lvl="0" indent="-342900" algn="just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Домашняя работа в электронном виде занимает меньше времени;</a:t>
            </a:r>
          </a:p>
          <a:p>
            <a:pPr marL="342900" lvl="0" indent="-342900" algn="just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Результат 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можно увидеть сразу после решения;</a:t>
            </a:r>
          </a:p>
          <a:p>
            <a:pPr marL="342900" lvl="0" indent="-342900" algn="just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Легко наверстать учебную программу, если пропустил занятие.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768" y="5445224"/>
            <a:ext cx="4883319" cy="652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64808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332656"/>
            <a:ext cx="742603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/>
              <a:t>Сертификаты </a:t>
            </a:r>
            <a:r>
              <a:rPr lang="ru-RU" sz="2800" dirty="0" smtClean="0"/>
              <a:t>и благодарственные письма «</a:t>
            </a:r>
            <a:r>
              <a:rPr lang="ru-RU" sz="2800" dirty="0" err="1" smtClean="0"/>
              <a:t>Яндекс.Учебника</a:t>
            </a:r>
            <a:r>
              <a:rPr lang="ru-RU" sz="2800" dirty="0" smtClean="0"/>
              <a:t>»</a:t>
            </a:r>
            <a:endParaRPr lang="ru-RU" sz="2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410411"/>
            <a:ext cx="2376264" cy="3501008"/>
          </a:xfrm>
          <a:prstGeom prst="rect">
            <a:avLst/>
          </a:prstGeom>
          <a:solidFill>
            <a:schemeClr val="bg2"/>
          </a:solidFill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8812" y="1858751"/>
            <a:ext cx="2088232" cy="333158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9" t="3150" r="1741" b="-400"/>
          <a:stretch/>
        </p:blipFill>
        <p:spPr>
          <a:xfrm>
            <a:off x="4748538" y="1858752"/>
            <a:ext cx="2088232" cy="3331587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48264" y="1412777"/>
            <a:ext cx="1994386" cy="3528392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59495" y="5499230"/>
            <a:ext cx="4883319" cy="652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38925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9552" y="2564904"/>
            <a:ext cx="806489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5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</a:p>
        </p:txBody>
      </p:sp>
      <p:pic>
        <p:nvPicPr>
          <p:cNvPr id="4" name="Picture 7">
            <a:extLst>
              <a:ext uri="{FF2B5EF4-FFF2-40B4-BE49-F238E27FC236}">
                <a16:creationId xmlns="" xmlns:a16="http://schemas.microsoft.com/office/drawing/2014/main" id="{63E2A3F4-5DDC-4A44-8BD7-B888AF3CA44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5373216"/>
            <a:ext cx="4878288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5655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99592" y="1340768"/>
            <a:ext cx="72008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Хочу представить опыт работы на образовательной платформе «Яндекс. Учебник». Для меня «Яндекс. Учебник» - это бесплатный образовательный сервис для учителей начальных классов и учащихся, который открывает новые возможности для обучения учеников 1-5 классов, особенно при дистанционном обучении. </a:t>
            </a:r>
          </a:p>
          <a:p>
            <a:pPr lvl="0" algn="just"/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Этот сервис я использую в своей работе уже 3 год.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1760" y="5589240"/>
            <a:ext cx="4883319" cy="652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0663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620688"/>
            <a:ext cx="784887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 платформе собраны интересные интерактивные уроки, инструменты автоматической проверки заданий и другие возможности. Сервис сам проверяет ответы и составляет отчет для преподавателя. На подготовку к занятиям у учителей уходит в среднем 15-20 минут, а ученик на выполнение домашнего задания тратит от 5 до 10 минут. А также «</a:t>
            </a:r>
            <a:r>
              <a:rPr lang="ru-RU" sz="24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Яндекс.Учебник</a:t>
            </a:r>
            <a:r>
              <a:rPr lang="ru-RU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 предоставил возможность для учеников бесплатное участие в онлайн-олимпиаде «Я люблю математику». </a:t>
            </a:r>
          </a:p>
          <a:p>
            <a:pPr lvl="0" algn="just">
              <a:defRPr/>
            </a:pPr>
            <a:r>
              <a:rPr lang="ru-RU" sz="24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Мои ученики работают онлайн с данным ресурсом дома, видят свои успехи, а я отслеживаю динамику развития каждого ученика.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768" y="5589240"/>
            <a:ext cx="4883319" cy="652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080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9512" y="404664"/>
            <a:ext cx="8064896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ctr">
              <a:spcBef>
                <a:spcPct val="20000"/>
              </a:spcBef>
            </a:pPr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28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год использования сервиса Яндекс.Учебник в учебном процессе</a:t>
            </a:r>
          </a:p>
          <a:p>
            <a:pPr marL="263525" lvl="0" indent="-263525" algn="just">
              <a:spcBef>
                <a:spcPct val="20000"/>
              </a:spcBef>
            </a:pPr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2018-2019 учебный год -  ознакомительный этап с данным сервисом.</a:t>
            </a:r>
          </a:p>
          <a:p>
            <a:pPr marL="263525" lvl="0" indent="-176213" algn="just">
              <a:spcBef>
                <a:spcPct val="20000"/>
              </a:spcBef>
            </a:pP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В 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этом году были зарегистрированы всего 10 учащихся 4 класса и работа велась только по двум предметам: русскому языку и математике.  </a:t>
            </a:r>
          </a:p>
          <a:p>
            <a:pPr marL="263525" lvl="0" indent="-263525" algn="just">
              <a:spcBef>
                <a:spcPct val="20000"/>
              </a:spcBef>
            </a:pP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В 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основном использовались карточки  с заданиями, которые выдавались всем зарегистрированным пользователям. Но иногда  ребята получали индивидуальные задания.</a:t>
            </a:r>
            <a:endParaRPr lang="ru-RU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768" y="5589240"/>
            <a:ext cx="4883319" cy="652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0198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260648"/>
            <a:ext cx="5133277" cy="295072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551" b="31100"/>
          <a:stretch/>
        </p:blipFill>
        <p:spPr>
          <a:xfrm>
            <a:off x="3707904" y="2564904"/>
            <a:ext cx="5129893" cy="338437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39752" y="5805264"/>
            <a:ext cx="4883319" cy="652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076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107548"/>
            <a:ext cx="8352928" cy="3243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u="sng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2 год  использования сервиса </a:t>
            </a:r>
            <a:r>
              <a:rPr lang="ru-RU" sz="2800" u="sng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«</a:t>
            </a:r>
            <a:r>
              <a:rPr lang="ru-RU" sz="2800" u="sng" dirty="0" err="1" smtClean="0">
                <a:latin typeface="Times New Roman" pitchFamily="18" charset="0"/>
                <a:ea typeface="+mj-ea"/>
                <a:cs typeface="Times New Roman" pitchFamily="18" charset="0"/>
              </a:rPr>
              <a:t>Яндекс.Учебник</a:t>
            </a:r>
            <a:r>
              <a:rPr lang="ru-RU" sz="2800" u="sng" dirty="0" smtClean="0">
                <a:latin typeface="Times New Roman" pitchFamily="18" charset="0"/>
                <a:ea typeface="+mj-ea"/>
                <a:cs typeface="Times New Roman" pitchFamily="18" charset="0"/>
              </a:rPr>
              <a:t>» </a:t>
            </a:r>
          </a:p>
          <a:p>
            <a:pPr algn="ctr"/>
            <a:r>
              <a:rPr lang="ru-RU" sz="2800" u="sng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в </a:t>
            </a:r>
            <a:r>
              <a:rPr lang="ru-RU" sz="2800" u="sng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учебном процессе </a:t>
            </a:r>
            <a:endParaRPr lang="ru-RU" sz="2800" u="sng" dirty="0" smtClean="0">
              <a:solidFill>
                <a:prstClr val="black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lvl="0" algn="just">
              <a:spcBef>
                <a:spcPct val="20000"/>
              </a:spcBef>
            </a:pP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2019-2020 учебном году работа с данным сервисом продолжалась с новым набором  1 класса. Всего было зарегистрировано 22 учащихся. Особенно помог «Яндекс. Учебник»  во время дистанционного обучения. По диаграмме можно видеть, как возросла активность учащихся в апреле, когда стали заниматься дистанционно.</a:t>
            </a: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212934" y="3413068"/>
            <a:ext cx="5256584" cy="2631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0585" y="3614438"/>
            <a:ext cx="4858933" cy="240812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8332" y="6024067"/>
            <a:ext cx="4883319" cy="652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080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188640"/>
            <a:ext cx="75608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u="sng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Журнал </a:t>
            </a:r>
            <a:r>
              <a:rPr lang="ru-RU" sz="2800" u="sng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1 б </a:t>
            </a:r>
            <a:r>
              <a:rPr lang="ru-RU" sz="2800" u="sng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класса – русский язык</a:t>
            </a:r>
            <a:endParaRPr lang="ru-RU" sz="2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9896" y="908720"/>
            <a:ext cx="6228184" cy="414649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1760" y="5661248"/>
            <a:ext cx="4883319" cy="652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1776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03648" y="404664"/>
            <a:ext cx="62464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Журнал 1 б класса – </a:t>
            </a:r>
            <a:r>
              <a:rPr lang="ru-RU" sz="28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математика</a:t>
            </a:r>
            <a:endParaRPr lang="ru-RU" sz="2800" dirty="0">
              <a:solidFill>
                <a:prstClr val="black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8" t="11048" r="3538" b="17364"/>
          <a:stretch/>
        </p:blipFill>
        <p:spPr>
          <a:xfrm>
            <a:off x="1250504" y="1052736"/>
            <a:ext cx="6552728" cy="390864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3768" y="5589240"/>
            <a:ext cx="4883319" cy="652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656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87624" y="260648"/>
            <a:ext cx="65527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8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Журнал 1 б класса – </a:t>
            </a:r>
            <a:r>
              <a:rPr lang="ru-RU" sz="28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окружающий мир </a:t>
            </a:r>
          </a:p>
          <a:p>
            <a:pPr lvl="0" algn="ctr"/>
            <a:r>
              <a:rPr lang="ru-RU" sz="28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28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статистика по проверочной работе</a:t>
            </a:r>
            <a:endParaRPr lang="ru-RU" sz="2800" dirty="0">
              <a:solidFill>
                <a:prstClr val="black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75" t="24959"/>
          <a:stretch/>
        </p:blipFill>
        <p:spPr>
          <a:xfrm>
            <a:off x="323528" y="1484784"/>
            <a:ext cx="3986697" cy="280831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750" r="6486" b="3801"/>
          <a:stretch/>
        </p:blipFill>
        <p:spPr>
          <a:xfrm>
            <a:off x="4463988" y="2153077"/>
            <a:ext cx="3861091" cy="2839877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1760" y="5605111"/>
            <a:ext cx="4883319" cy="652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786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800000"/>
      </a:hlink>
      <a:folHlink>
        <a:srgbClr val="D99694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2123</TotalTime>
  <Words>724</Words>
  <Application>Microsoft Office PowerPoint</Application>
  <PresentationFormat>Экран (4:3)</PresentationFormat>
  <Paragraphs>156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2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Елена</dc:creator>
  <cp:lastModifiedBy>user</cp:lastModifiedBy>
  <cp:revision>170</cp:revision>
  <dcterms:created xsi:type="dcterms:W3CDTF">2013-07-29T17:42:42Z</dcterms:created>
  <dcterms:modified xsi:type="dcterms:W3CDTF">2021-05-18T16:29:02Z</dcterms:modified>
</cp:coreProperties>
</file>