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9"/>
  </p:notesMasterIdLst>
  <p:sldIdLst>
    <p:sldId id="256" r:id="rId2"/>
    <p:sldId id="329" r:id="rId3"/>
    <p:sldId id="257" r:id="rId4"/>
    <p:sldId id="330" r:id="rId5"/>
    <p:sldId id="261" r:id="rId6"/>
    <p:sldId id="264" r:id="rId7"/>
    <p:sldId id="266" r:id="rId8"/>
    <p:sldId id="287" r:id="rId9"/>
    <p:sldId id="288" r:id="rId10"/>
    <p:sldId id="263" r:id="rId11"/>
    <p:sldId id="265" r:id="rId12"/>
    <p:sldId id="267" r:id="rId13"/>
    <p:sldId id="289" r:id="rId14"/>
    <p:sldId id="290" r:id="rId15"/>
    <p:sldId id="258" r:id="rId16"/>
    <p:sldId id="331" r:id="rId17"/>
    <p:sldId id="268" r:id="rId18"/>
    <p:sldId id="270" r:id="rId19"/>
    <p:sldId id="272" r:id="rId20"/>
    <p:sldId id="293" r:id="rId21"/>
    <p:sldId id="292" r:id="rId22"/>
    <p:sldId id="269" r:id="rId23"/>
    <p:sldId id="294" r:id="rId24"/>
    <p:sldId id="273" r:id="rId25"/>
    <p:sldId id="271" r:id="rId26"/>
    <p:sldId id="295" r:id="rId27"/>
    <p:sldId id="260" r:id="rId28"/>
    <p:sldId id="332" r:id="rId29"/>
    <p:sldId id="274" r:id="rId30"/>
    <p:sldId id="276" r:id="rId31"/>
    <p:sldId id="278" r:id="rId32"/>
    <p:sldId id="297" r:id="rId33"/>
    <p:sldId id="296" r:id="rId34"/>
    <p:sldId id="275" r:id="rId35"/>
    <p:sldId id="277" r:id="rId36"/>
    <p:sldId id="279" r:id="rId37"/>
    <p:sldId id="298" r:id="rId38"/>
    <p:sldId id="299" r:id="rId39"/>
    <p:sldId id="259" r:id="rId40"/>
    <p:sldId id="333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1" r:id="rId50"/>
    <p:sldId id="310" r:id="rId51"/>
    <p:sldId id="300" r:id="rId52"/>
    <p:sldId id="334" r:id="rId53"/>
    <p:sldId id="280" r:id="rId54"/>
    <p:sldId id="282" r:id="rId55"/>
    <p:sldId id="284" r:id="rId56"/>
    <p:sldId id="313" r:id="rId57"/>
    <p:sldId id="315" r:id="rId58"/>
    <p:sldId id="281" r:id="rId59"/>
    <p:sldId id="283" r:id="rId60"/>
    <p:sldId id="285" r:id="rId61"/>
    <p:sldId id="312" r:id="rId62"/>
    <p:sldId id="314" r:id="rId63"/>
    <p:sldId id="316" r:id="rId64"/>
    <p:sldId id="335" r:id="rId65"/>
    <p:sldId id="317" r:id="rId66"/>
    <p:sldId id="319" r:id="rId67"/>
    <p:sldId id="320" r:id="rId68"/>
    <p:sldId id="318" r:id="rId69"/>
    <p:sldId id="321" r:id="rId70"/>
    <p:sldId id="322" r:id="rId71"/>
    <p:sldId id="328" r:id="rId72"/>
    <p:sldId id="336" r:id="rId73"/>
    <p:sldId id="323" r:id="rId74"/>
    <p:sldId id="325" r:id="rId75"/>
    <p:sldId id="326" r:id="rId76"/>
    <p:sldId id="327" r:id="rId77"/>
    <p:sldId id="286" r:id="rId7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18" autoAdjust="0"/>
    <p:restoredTop sz="94580"/>
  </p:normalViewPr>
  <p:slideViewPr>
    <p:cSldViewPr snapToGrid="0" snapToObjects="1">
      <p:cViewPr varScale="1">
        <p:scale>
          <a:sx n="67" d="100"/>
          <a:sy n="67" d="100"/>
        </p:scale>
        <p:origin x="6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12-26T07:42:56.510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875 1948,'-9'-20,"2"0,0 0,-7-42,3 10,-117-412,86 337,-94-195,-91-85,131 242,-27-33,79 130,44 68,-19-22,13 26,2 18,3 46,3-1,2 0,24 112,-17-114,29 225,13 72,-41-315,-6-44,1-13,3-22,-1-1,-2 0,5-66,-2 24,9-69,53-283,-72 426,0 0,0 0,0 0,0-1,0 1,1 0,-1 0,0-1,1 1,-1 0,1 0,-1 0,1 0,0 0,-1 0,1 0,0 0,0 0,1-1,4 29,-1 375,-7-259,1-45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12-26T07:42:58.281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64 320,'0'2,"0"0,1 1,-1-1,1 0,0 1,-1-1,1 0,0 0,0 0,0 0,1 0,-1 0,2 3,8 11,176 288,-16-29,-96-141,-6 3,-5 2,51 169,-81-195,71 196,-94-290,-21-52,-50-96,-112-182,-102-106,254 388,-227-315,232 325,-1 1,0 0,-29-22,44 39,-1-1,0 1,0 0,1 0,-1 0,0 0,0 0,0 0,0 1,0-1,0 1,-3-1,4 1,0 0,1 1,-1-1,0 0,0 0,1 0,-1 1,1-1,-1 0,0 1,1-1,-1 1,1-1,-1 0,1 1,-1-1,1 1,-1 0,1-1,-1 1,1-1,0 1,-1 0,1-1,0 1,0 0,-1-1,1 2,-1 9,1 1,-1-1,2 1,0-1,0 0,1 0,5 15,197 667,-72-277,-124-387,105 322,-100-323,-13-28,0 0,1 1,-1-1,0 0,0 1,0-1,0 0,1 0,-1 1,0-1,0 0,1 1,-1-1,0 0,0 0,1 0,-1 1,0-1,1 0,-1 0,0 0,1 0,-1 1,0-1,1 0,-1 0,0 0,1 0,-1 0,0 0,1 0,0 0,0-4,1 0,-1 0,0 0,0 1,0-2,0 1,0 0,-1 0,0 0,0 0,-1-6,-3-89,-35-190,37 273,-215-1053,107 561,104 481,1 0,1-1,0-27,4 54,0 1,0-1,0 0,0 0,0 1,0-1,0 0,0 1,0-1,0 0,1 0,-1 1,0-1,1 0,-1 1,0-1,1 1,-1-1,0 0,1 1,-1-1,1 1,-1-1,1 1,0-1,-1 1,1-1,0 1,1 0,-1 0,0 1,1-1,-1 0,0 1,0 0,1-1,-1 1,0 0,0-1,0 1,0 0,0 0,0 0,0 0,1 2,35 42,-2 1,41 74,-43-67,136 223,98 154,-190-324,-74-101,1-1,0 0,0 0,0 0,0 0,0-1,1 1,-1-1,8 3,-11-6,-1 1,1-1,-1 0,1 0,-1 0,1 0,0 0,-1 0,1 0,-1 0,1 0,-1 0,1-1,-1 1,1 0,-1 0,1 0,-1-1,1 1,-1 0,1-1,-1 1,0 0,1-1,-1 1,1 0,-1-1,0 1,1-1,-1 1,0-1,0 1,1-1,0-3,0 1,0-1,-1 0,1 1,-1-1,0 1,0-1,-1-6,-8-46,-2 1,-3 0,-31-79,35 106,-332-822,326 813,-12-18,28 55,0 0,0 0,-1 0,1-1,0 1,0 0,0 0,0 0,0 0,-1 0,1-1,0 1,0 0,0 0,0 0,-1 0,1 0,0 0,0 0,0 0,-1 0,1 0,0 0,0 0,-1 0,1 0,0 0,0 0,0 0,-1 0,1 0,0 0,0 0,0 0,-1 0,1 0,0 0,0 0,0 1,0-1,-1 0,1 0,0 0,0 0,0 0,0 1,-1-1,-4 21,5 33,2 0,3 0,13 63,-17-109,211 933,-126-601,6 13,-87-334,6 26,-35-105,-48-130,-397-999,408 1049,58 134,7 16,33 72,771 1531,-774-1553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12-26T07:43:15.025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16,'0'-7,"0"-1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D7991-DAF1-3346-BE5B-B82552949C1E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E382E-F6B9-244D-B365-82D611AD0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430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382E-F6B9-244D-B365-82D611AD033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954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382E-F6B9-244D-B365-82D611AD033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50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382E-F6B9-244D-B365-82D611AD0339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861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382E-F6B9-244D-B365-82D611AD033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709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382E-F6B9-244D-B365-82D611AD0339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529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382E-F6B9-244D-B365-82D611AD033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621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382E-F6B9-244D-B365-82D611AD033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E382E-F6B9-244D-B365-82D611AD0339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53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F085B-5346-7945-99E9-AF1E3A781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B00985-276B-CC41-803D-BF05BF1C7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C476EB-FFEE-294B-85B3-2379A4692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E166D6-C423-9C42-9939-5D98C19CA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803F08-235F-2F40-AAAC-49EB81979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80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14EDFA-9E32-4D4E-A40A-C366FB966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A845A8-D096-944A-955D-CA5866F72A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2F5A9C-388C-1548-A2CB-B6463B8B8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AD23BB-5C23-8C4B-BD40-817EEBDA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D6E84F-46A7-B048-8C82-C7C0B257F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995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7C56BD6-0C54-3B4E-B2A8-8C5E00A953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97F6DAB-066D-E044-A8E3-B07B1F1DBE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DE8495-C267-2A4F-8873-D8EB83A5B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6EA4DC-39E6-E845-BDF7-9EBD4CA0B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584E12-A9CE-4E4B-B550-05ECA15AC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614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026F25-B650-2D44-81BE-CBAA885F4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61A5F4-7C7D-9B43-9DAC-2EBEAFBE33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F796BF-B2A6-924D-A40B-5B3A4DDE9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F2BB0B-B6FA-AF41-AA88-AE8DDC376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BC72F5-61D0-C047-81F7-A3FB578EF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925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1613DF-7C30-6842-88EA-A025C9D6B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8EE172-33CC-2542-AFB5-032801CDD1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68FA6F-27F9-614F-A611-12757BFCA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CBF991-C7E5-CA4C-A67E-3B55708BE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D935D1-D2E2-0D40-B86E-449B459EB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54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7AFD94-82D4-884D-82D3-6E09DC409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BD7B51-60C0-034B-9BDF-7232DF1F5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940E13-EA63-0E47-B55A-F5E3B1DFA1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B95B73-A17F-BE41-9388-9B325AAD2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827D33-5EFF-3648-A6EF-798452BD2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F2AA78-E1AD-FD40-8585-EA33439DE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089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C2565E-ABF8-5845-9439-0CEE160E9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222179-F4A2-3346-A885-23D06151E6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FAA3CD-7161-1C49-82E7-20A3DB00C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3026FF3-112C-1F4D-8905-BB2DDBB053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CADC580-0A11-394E-80DF-F1EC409F5C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C9C52C5-C2CD-8D42-9CAE-520A14723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A403EF2-681F-E74F-A8D1-3F91C4015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CB973D5-3858-E047-A9FC-B38FD2006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122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D81BAC-6A52-0B4E-BC38-8095057A9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340B06E-F3EA-3243-B621-83824A298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FE3DD3D-FF2C-624B-8E79-7A4BF68AA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1C75A0B-A2B3-0148-A4A1-C4E0406EB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212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FB06AA8-0513-FB47-80EB-3541508F3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76BCE20-A2A5-DE44-A463-F40980522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027382D-A3F2-7149-94CE-BB9728386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977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467F4-3E22-6A48-AE63-54335ECAC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F8D38D-58AC-A643-A175-677B3FD50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570CE7-F0B1-7E47-A7AD-F4F6AA5BA6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4D64DD-F72D-DC4E-B1AE-4E35F2B73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D2B8CF-83E6-884D-A66D-33E6E317F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0E98D0-0047-8D4D-8B26-11FCDA0E3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48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2FCBD4-CD68-E948-A8C3-8181F2D9E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8DDB093-16DD-E844-BE98-869C0FCF93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BA1FD0-78D0-384B-B289-35FDF8CBA6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4439A4-0307-654A-93C4-5EA86422D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8968C1E-7C75-324C-9DC6-FB024789D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D45D5C-FCC0-6744-988C-CC8096432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35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C5505-A221-4B41-80FA-DE4674273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B9EB36-7830-C149-950A-BF833A4057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EB31D5-5A71-1D46-BD39-6A107D881A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25112-60D6-2247-AF5A-0CD1EF0E478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4BCEAB-80FE-774E-B52E-3D7466DEFD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22ED80-EDC5-8740-B203-D0C4A06764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7153F-1FA9-5B4C-9009-26C7EC7C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180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customXml" Target="../ink/ink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customXml" Target="../ink/ink1.xml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customXml" Target="../ink/ink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4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4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4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3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655C340-0920-2F7B-B3A0-0A91B53DC9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6041" r="34961" b="22500"/>
          <a:stretch/>
        </p:blipFill>
        <p:spPr bwMode="auto">
          <a:xfrm>
            <a:off x="7434261" y="58657"/>
            <a:ext cx="4757739" cy="49006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56" y="3429000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588056" y="3635830"/>
            <a:ext cx="1046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Новогодний </a:t>
            </a:r>
            <a:r>
              <a:rPr lang="ru-RU" sz="8000" dirty="0" err="1">
                <a:solidFill>
                  <a:schemeClr val="bg1"/>
                </a:solidFill>
                <a:latin typeface="AEROPORT-LIGHT" panose="02000000000000000000" pitchFamily="2" charset="0"/>
              </a:rPr>
              <a:t>квиз</a:t>
            </a:r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!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829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Правильный ответ</a:t>
            </a:r>
            <a:r>
              <a:rPr lang="en-US" sz="3200" dirty="0">
                <a:solidFill>
                  <a:schemeClr val="tx1"/>
                </a:solidFill>
              </a:rPr>
              <a:t>: </a:t>
            </a:r>
            <a:r>
              <a:rPr lang="ru-RU" sz="3200" dirty="0">
                <a:solidFill>
                  <a:schemeClr val="tx1"/>
                </a:solidFill>
              </a:rPr>
              <a:t>А</a:t>
            </a:r>
          </a:p>
          <a:p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При Петре </a:t>
            </a:r>
            <a:r>
              <a:rPr lang="en-US" dirty="0">
                <a:solidFill>
                  <a:schemeClr val="tx1"/>
                </a:solidFill>
              </a:rPr>
              <a:t>I </a:t>
            </a:r>
            <a:r>
              <a:rPr lang="ru-RU" dirty="0">
                <a:solidFill>
                  <a:schemeClr val="tx1"/>
                </a:solidFill>
              </a:rPr>
              <a:t>в России, начиная с 1700 года от Рождества Христова/«от Христа», </a:t>
            </a:r>
            <a:r>
              <a:rPr lang="ru-RU" b="1" dirty="0">
                <a:solidFill>
                  <a:schemeClr val="tx1"/>
                </a:solidFill>
              </a:rPr>
              <a:t>новый год</a:t>
            </a:r>
            <a:r>
              <a:rPr lang="ru-RU" dirty="0">
                <a:solidFill>
                  <a:schemeClr val="tx1"/>
                </a:solidFill>
              </a:rPr>
              <a:t> стали </a:t>
            </a:r>
            <a:r>
              <a:rPr lang="ru-RU" b="1" dirty="0">
                <a:solidFill>
                  <a:schemeClr val="tx1"/>
                </a:solidFill>
              </a:rPr>
              <a:t>праздновать</a:t>
            </a:r>
            <a:r>
              <a:rPr lang="ru-RU" dirty="0">
                <a:solidFill>
                  <a:schemeClr val="tx1"/>
                </a:solidFill>
              </a:rPr>
              <a:t> ежегодно 1 января.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3578B92-5692-CE44-A042-54927D9DC769}"/>
              </a:ext>
            </a:extLst>
          </p:cNvPr>
          <p:cNvSpPr/>
          <p:nvPr/>
        </p:nvSpPr>
        <p:spPr>
          <a:xfrm>
            <a:off x="2968526" y="4129845"/>
            <a:ext cx="2943922" cy="9367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>
                <a:solidFill>
                  <a:schemeClr val="tx1"/>
                </a:solidFill>
              </a:rPr>
              <a:t>A</a:t>
            </a:r>
            <a:r>
              <a:rPr lang="en-US" sz="2800" dirty="0">
                <a:solidFill>
                  <a:schemeClr val="tx1"/>
                </a:solidFill>
              </a:rPr>
              <a:t> - </a:t>
            </a:r>
            <a:r>
              <a:rPr lang="ru-RU" sz="2800" dirty="0">
                <a:solidFill>
                  <a:schemeClr val="tx1"/>
                </a:solidFill>
              </a:rPr>
              <a:t>1700</a:t>
            </a:r>
          </a:p>
        </p:txBody>
      </p:sp>
      <p:pic>
        <p:nvPicPr>
          <p:cNvPr id="9" name="Picture 10" descr="Почему император Петр I не оставил после себя наследника? | МирЪ прошлого |  Яндекс Дзен">
            <a:extLst>
              <a:ext uri="{FF2B5EF4-FFF2-40B4-BE49-F238E27FC236}">
                <a16:creationId xmlns:a16="http://schemas.microsoft.com/office/drawing/2014/main" id="{A8D1DBAD-C8A1-0B47-9A96-FA938212FF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3" b="8359"/>
          <a:stretch/>
        </p:blipFill>
        <p:spPr bwMode="auto">
          <a:xfrm>
            <a:off x="6754684" y="2584391"/>
            <a:ext cx="2752173" cy="346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A0F3875-48AE-AA3C-2C62-2DC3779218A4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24876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C8A0CB9-5A86-4909-C952-D9A979672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4" y="1248936"/>
            <a:ext cx="729615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Правильный ответ</a:t>
            </a:r>
            <a:r>
              <a:rPr lang="en-US" sz="3200" dirty="0">
                <a:solidFill>
                  <a:schemeClr val="tx1"/>
                </a:solidFill>
              </a:rPr>
              <a:t>: B</a:t>
            </a:r>
            <a:endParaRPr lang="ru-RU" sz="3200" dirty="0">
              <a:solidFill>
                <a:schemeClr val="tx1"/>
              </a:solidFill>
            </a:endParaRPr>
          </a:p>
          <a:p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A6C9F71C-91EB-8347-96D4-ECE0087949D3}"/>
              </a:ext>
            </a:extLst>
          </p:cNvPr>
          <p:cNvSpPr/>
          <p:nvPr/>
        </p:nvSpPr>
        <p:spPr>
          <a:xfrm>
            <a:off x="4624038" y="215741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вечность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175FB2-03E3-03A9-0824-DFB434191A3C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896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Правильный ответ</a:t>
            </a:r>
            <a:r>
              <a:rPr lang="en-US" sz="3200" dirty="0">
                <a:solidFill>
                  <a:schemeClr val="tx1"/>
                </a:solidFill>
              </a:rPr>
              <a:t>: </a:t>
            </a:r>
            <a:r>
              <a:rPr lang="ru-RU" sz="3200" dirty="0" err="1">
                <a:solidFill>
                  <a:schemeClr val="tx1"/>
                </a:solidFill>
              </a:rPr>
              <a:t>D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Снегурочка живет в бревенчатом Тереме, на живописном берегу Волги. Живет она не одна, а со своими помощниками-домовыми и котом </a:t>
            </a:r>
            <a:r>
              <a:rPr lang="ru-RU" dirty="0" err="1">
                <a:solidFill>
                  <a:schemeClr val="tx1"/>
                </a:solidFill>
              </a:rPr>
              <a:t>Баюном</a:t>
            </a:r>
            <a:r>
              <a:rPr lang="ru-RU" dirty="0">
                <a:solidFill>
                  <a:schemeClr val="tx1"/>
                </a:solidFill>
              </a:rPr>
              <a:t>. Сам Дедушка Мороз каждый год навещает любимую внучку и привозит подарки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A1FFE8F-F0D9-174D-85B7-168A64944DC5}"/>
              </a:ext>
            </a:extLst>
          </p:cNvPr>
          <p:cNvSpPr/>
          <p:nvPr/>
        </p:nvSpPr>
        <p:spPr>
          <a:xfrm>
            <a:off x="6265569" y="520779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1"/>
                </a:solidFill>
              </a:rPr>
              <a:t>D</a:t>
            </a:r>
            <a:r>
              <a:rPr lang="en-US" sz="3200" dirty="0">
                <a:solidFill>
                  <a:schemeClr val="tx1"/>
                </a:solidFill>
              </a:rPr>
              <a:t> - </a:t>
            </a:r>
            <a:r>
              <a:rPr lang="ru-RU" sz="3200" dirty="0">
                <a:solidFill>
                  <a:schemeClr val="tx1"/>
                </a:solidFill>
              </a:rPr>
              <a:t>Кострома</a:t>
            </a:r>
          </a:p>
        </p:txBody>
      </p:sp>
      <p:pic>
        <p:nvPicPr>
          <p:cNvPr id="8198" name="Picture 6" descr="Снегурочка, вектор и растр">
            <a:extLst>
              <a:ext uri="{FF2B5EF4-FFF2-40B4-BE49-F238E27FC236}">
                <a16:creationId xmlns:a16="http://schemas.microsoft.com/office/drawing/2014/main" id="{69399495-B294-E745-BCB5-AB2F1F6D2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491" y="2409284"/>
            <a:ext cx="1866900" cy="3885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9BE33AC-4472-887D-5997-35690003584C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7507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05925C8-BDA9-E16F-FBFC-40636E31A2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94"/>
          <a:stretch/>
        </p:blipFill>
        <p:spPr bwMode="auto">
          <a:xfrm>
            <a:off x="2365430" y="3089933"/>
            <a:ext cx="714375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Правильный ответ</a:t>
            </a:r>
            <a:r>
              <a:rPr lang="en-US" sz="3200" dirty="0">
                <a:solidFill>
                  <a:schemeClr val="tx1"/>
                </a:solidFill>
              </a:rPr>
              <a:t>: </a:t>
            </a:r>
            <a:r>
              <a:rPr lang="ru-RU" sz="3200" dirty="0">
                <a:solidFill>
                  <a:schemeClr val="tx1"/>
                </a:solidFill>
              </a:rPr>
              <a:t>А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A1FFE8F-F0D9-174D-85B7-168A64944DC5}"/>
              </a:ext>
            </a:extLst>
          </p:cNvPr>
          <p:cNvSpPr/>
          <p:nvPr/>
        </p:nvSpPr>
        <p:spPr>
          <a:xfrm>
            <a:off x="4465344" y="1996068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  <a:r>
              <a:rPr lang="en-US" sz="3200" dirty="0">
                <a:solidFill>
                  <a:schemeClr val="tx1"/>
                </a:solidFill>
              </a:rPr>
              <a:t> – </a:t>
            </a:r>
            <a:r>
              <a:rPr lang="ru-RU" sz="3200" dirty="0">
                <a:solidFill>
                  <a:schemeClr val="tx1"/>
                </a:solidFill>
              </a:rPr>
              <a:t>взбить перину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6FDDDB-0458-5400-AA56-168008E44ED1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07824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Правильный ответ</a:t>
            </a:r>
            <a:r>
              <a:rPr lang="en-US" sz="3200" dirty="0">
                <a:solidFill>
                  <a:schemeClr val="tx1"/>
                </a:solidFill>
              </a:rPr>
              <a:t>: </a:t>
            </a:r>
            <a:r>
              <a:rPr lang="ru-RU" sz="3200" dirty="0" err="1">
                <a:solidFill>
                  <a:schemeClr val="tx1"/>
                </a:solidFill>
              </a:rPr>
              <a:t>D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r>
              <a:rPr lang="ru-RU" b="0" i="0" dirty="0" err="1">
                <a:solidFill>
                  <a:srgbClr val="333333"/>
                </a:solidFill>
                <a:effectLst/>
                <a:latin typeface="YS Text"/>
              </a:rPr>
              <a:t>Хионофобия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 - это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сильный страх перед снегом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. Люди с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YS Text"/>
              </a:rPr>
              <a:t>хионофобией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 имеют экстремальную реакцию на снег или зимнюю погоду. Даже мысль о легком снегопаде может вызвать сильное беспокойство. Слово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YS Text"/>
              </a:rPr>
              <a:t>хионофобия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 происходит от греческого слова, обозначающего снег (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YS Text"/>
              </a:rPr>
              <a:t>chióni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)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A1FFE8F-F0D9-174D-85B7-168A64944DC5}"/>
              </a:ext>
            </a:extLst>
          </p:cNvPr>
          <p:cNvSpPr/>
          <p:nvPr/>
        </p:nvSpPr>
        <p:spPr>
          <a:xfrm>
            <a:off x="6096000" y="5207794"/>
            <a:ext cx="3113491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1"/>
                </a:solidFill>
              </a:rPr>
              <a:t>D</a:t>
            </a:r>
            <a:r>
              <a:rPr lang="en-US" sz="3200" dirty="0">
                <a:solidFill>
                  <a:schemeClr val="tx1"/>
                </a:solidFill>
              </a:rPr>
              <a:t> - </a:t>
            </a:r>
            <a:r>
              <a:rPr lang="ru-RU" sz="3200" dirty="0" err="1">
                <a:solidFill>
                  <a:schemeClr val="tx1"/>
                </a:solidFill>
              </a:rPr>
              <a:t>Хионофобия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50BC70F-C831-4BE0-A617-3D21CEE5F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75" y="2465814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2DA6BE-FA49-7B64-7626-9CD8AA637EE5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9043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77" y="2434772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1059543" y="2767280"/>
            <a:ext cx="1046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Раунд 2</a:t>
            </a:r>
          </a:p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кино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82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BC7A77D-5257-AAC2-0723-CDC92227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392027"/>
            <a:ext cx="12515901" cy="75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1814" y="105158"/>
            <a:ext cx="818520" cy="787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991C7-C7C9-C7E4-59CD-414896D59DC9}"/>
              </a:ext>
            </a:extLst>
          </p:cNvPr>
          <p:cNvSpPr txBox="1"/>
          <p:nvPr/>
        </p:nvSpPr>
        <p:spPr>
          <a:xfrm>
            <a:off x="5767388" y="1853976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1B89B-89F9-0337-7A65-76A8CCDCAE7F}"/>
              </a:ext>
            </a:extLst>
          </p:cNvPr>
          <p:cNvSpPr txBox="1"/>
          <p:nvPr/>
        </p:nvSpPr>
        <p:spPr>
          <a:xfrm>
            <a:off x="4224230" y="2514589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E15151-6250-AE89-C3AB-94E62DE332A1}"/>
              </a:ext>
            </a:extLst>
          </p:cNvPr>
          <p:cNvSpPr/>
          <p:nvPr/>
        </p:nvSpPr>
        <p:spPr>
          <a:xfrm>
            <a:off x="6915150" y="2514589"/>
            <a:ext cx="228162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120 секунд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FC1714-EA3A-8729-209D-73F057E5F42E}"/>
              </a:ext>
            </a:extLst>
          </p:cNvPr>
          <p:cNvSpPr txBox="1"/>
          <p:nvPr/>
        </p:nvSpPr>
        <p:spPr>
          <a:xfrm rot="198429">
            <a:off x="4820371" y="506544"/>
            <a:ext cx="2960248" cy="92333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ВТОРОГО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3FB267-5AC9-6496-8072-9C56F6221A34}"/>
              </a:ext>
            </a:extLst>
          </p:cNvPr>
          <p:cNvSpPr/>
          <p:nvPr/>
        </p:nvSpPr>
        <p:spPr>
          <a:xfrm>
            <a:off x="3571876" y="3300413"/>
            <a:ext cx="4914900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E10FA77-3437-290F-3D38-AB6063408F8B}"/>
              </a:ext>
            </a:extLst>
          </p:cNvPr>
          <p:cNvSpPr/>
          <p:nvPr/>
        </p:nvSpPr>
        <p:spPr>
          <a:xfrm>
            <a:off x="2157413" y="3370517"/>
            <a:ext cx="7562921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- Напишите </a:t>
            </a:r>
            <a:r>
              <a:rPr lang="ru-RU" sz="3200" b="1" dirty="0"/>
              <a:t>НАЗВАНИЕ </a:t>
            </a:r>
            <a:r>
              <a:rPr lang="ru-RU" sz="3200" dirty="0"/>
              <a:t>фильма в бланке ответов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CC647A7-7221-189B-86D8-B012E0485564}"/>
              </a:ext>
            </a:extLst>
          </p:cNvPr>
          <p:cNvSpPr/>
          <p:nvPr/>
        </p:nvSpPr>
        <p:spPr>
          <a:xfrm>
            <a:off x="7005283" y="4791433"/>
            <a:ext cx="21978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53408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Угадайте фильм по кадру</a:t>
            </a:r>
          </a:p>
          <a:p>
            <a:pPr algn="ctr"/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B393B2B1-E77B-221D-C157-F8BAC0586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27" y="0"/>
            <a:ext cx="6726128" cy="44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133CE2-0CFF-5BE4-C7B4-8B3027FD4599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88449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Угадайте фильм по кадру</a:t>
            </a:r>
          </a:p>
          <a:p>
            <a:pPr algn="ctr"/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8D16A4E-E5F7-D49F-DEB1-2644AD114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099" y="53548"/>
            <a:ext cx="7452314" cy="39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EAB4F0-B50E-88B6-290A-EAF7DB99C400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3022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Угадайте фильм по кадру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7711F75-70BD-65FE-E667-98809B859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316" y="0"/>
            <a:ext cx="6749368" cy="450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82FE10-6D14-F672-0379-D3DFE1F1B2B2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5877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B4814CD8-4D36-9ABD-B561-FD922CA54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107" y="-567476"/>
            <a:ext cx="12932611" cy="783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639" y="5237643"/>
            <a:ext cx="818520" cy="787399"/>
          </a:xfrm>
          <a:prstGeom prst="rect">
            <a:avLst/>
          </a:prstGeom>
        </p:spPr>
      </p:pic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8A0CB40-B53E-28DB-924C-7A5FE7F4BCA3}"/>
              </a:ext>
            </a:extLst>
          </p:cNvPr>
          <p:cNvSpPr/>
          <p:nvPr/>
        </p:nvSpPr>
        <p:spPr>
          <a:xfrm>
            <a:off x="5515792" y="1229702"/>
            <a:ext cx="2256607" cy="52322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КИНО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2BA648-F954-843D-8303-E2D536BA5B93}"/>
              </a:ext>
            </a:extLst>
          </p:cNvPr>
          <p:cNvSpPr/>
          <p:nvPr/>
        </p:nvSpPr>
        <p:spPr>
          <a:xfrm>
            <a:off x="6420763" y="2625115"/>
            <a:ext cx="2256607" cy="52322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ТРАДИЦИИ</a:t>
            </a:r>
            <a:endParaRPr lang="ru-RU" sz="2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90B0F75-65D0-969F-C9B0-976B3D7B4FCC}"/>
              </a:ext>
            </a:extLst>
          </p:cNvPr>
          <p:cNvSpPr/>
          <p:nvPr/>
        </p:nvSpPr>
        <p:spPr>
          <a:xfrm>
            <a:off x="5856612" y="3413308"/>
            <a:ext cx="2820758" cy="52322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МУЗЫКАЛЬНЫЙ</a:t>
            </a:r>
            <a:endParaRPr lang="ru-RU" sz="2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98F0CA7-F5A6-D4F5-0092-B9B3A1AF7DE8}"/>
              </a:ext>
            </a:extLst>
          </p:cNvPr>
          <p:cNvSpPr/>
          <p:nvPr/>
        </p:nvSpPr>
        <p:spPr>
          <a:xfrm>
            <a:off x="6311130" y="5631343"/>
            <a:ext cx="2589983" cy="52322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РАССКАЖИ…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CB8FD27-226B-A36A-ECBB-784440877D37}"/>
              </a:ext>
            </a:extLst>
          </p:cNvPr>
          <p:cNvSpPr/>
          <p:nvPr/>
        </p:nvSpPr>
        <p:spPr>
          <a:xfrm>
            <a:off x="6873201" y="4874043"/>
            <a:ext cx="2713712" cy="52322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ПРАВДА/ЛОЖЬ</a:t>
            </a:r>
            <a:endParaRPr lang="ru-RU" sz="2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54D40852-89D7-E707-3570-B4C7D20AD44C}"/>
                  </a:ext>
                </a:extLst>
              </p14:cNvPr>
              <p14:cNvContentPartPr/>
              <p14:nvPr/>
            </p14:nvContentPartPr>
            <p14:xfrm>
              <a:off x="4314127" y="2027790"/>
              <a:ext cx="315000" cy="70128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54D40852-89D7-E707-3570-B4C7D20AD44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60487" y="1920150"/>
                <a:ext cx="422640" cy="9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EB30F22F-25FF-5FDB-A104-9A8104F33B28}"/>
                  </a:ext>
                </a:extLst>
              </p14:cNvPr>
              <p14:cNvContentPartPr/>
              <p14:nvPr/>
            </p14:nvContentPartPr>
            <p14:xfrm>
              <a:off x="4177687" y="1942110"/>
              <a:ext cx="394920" cy="85644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EB30F22F-25FF-5FDB-A104-9A8104F33B2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123687" y="1834470"/>
                <a:ext cx="502560" cy="10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A425CFB4-E407-3F99-57CD-87E704242EA3}"/>
                  </a:ext>
                </a:extLst>
              </p14:cNvPr>
              <p14:cNvContentPartPr/>
              <p14:nvPr/>
            </p14:nvContentPartPr>
            <p14:xfrm>
              <a:off x="2457247" y="1508670"/>
              <a:ext cx="360" cy="576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A425CFB4-E407-3F99-57CD-87E704242EA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03607" y="1401030"/>
                <a:ext cx="108000" cy="22140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F4F1A4C-2F16-96EA-AC5D-A0CC74F129E6}"/>
              </a:ext>
            </a:extLst>
          </p:cNvPr>
          <p:cNvSpPr/>
          <p:nvPr/>
        </p:nvSpPr>
        <p:spPr>
          <a:xfrm>
            <a:off x="9915307" y="2147362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+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55F4B1B-6314-D7CA-962A-A49C25DF2363}"/>
              </a:ext>
            </a:extLst>
          </p:cNvPr>
          <p:cNvSpPr/>
          <p:nvPr/>
        </p:nvSpPr>
        <p:spPr>
          <a:xfrm>
            <a:off x="10679144" y="424512"/>
            <a:ext cx="575743" cy="44012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 </a:t>
            </a:r>
          </a:p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</a:t>
            </a:r>
          </a:p>
          <a:p>
            <a:pPr algn="ctr"/>
            <a:r>
              <a:rPr lang="ru-RU" sz="2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</a:t>
            </a:r>
          </a:p>
          <a:p>
            <a:pPr algn="ctr"/>
            <a:endParaRPr lang="ru-RU" sz="2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2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</a:t>
            </a:r>
          </a:p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</a:t>
            </a:r>
          </a:p>
          <a:p>
            <a:pPr algn="ctr"/>
            <a:r>
              <a:rPr lang="ru-RU" sz="2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4004015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Угадайте фильм по кадру</a:t>
            </a:r>
          </a:p>
          <a:p>
            <a:pPr algn="ctr"/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85D316FD-AB00-BAA7-EC5B-19F70E033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631" y="0"/>
            <a:ext cx="6191250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D92AC45-3A6D-667F-1E77-185C0B309FA9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660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Угадайте фильм по кадру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4D328B3E-5A6F-6284-BC80-190A6E02C8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7" t="2500" r="18464" b="16458"/>
          <a:stretch/>
        </p:blipFill>
        <p:spPr bwMode="auto">
          <a:xfrm>
            <a:off x="3071132" y="0"/>
            <a:ext cx="6258605" cy="458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B31CF7-76FA-4334-49E3-D911A3BB73AC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87859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Конечно - </a:t>
            </a:r>
            <a:r>
              <a:rPr lang="ru-RU" sz="3200" dirty="0" err="1">
                <a:solidFill>
                  <a:schemeClr val="tx1"/>
                </a:solidFill>
              </a:rPr>
              <a:t>Гринч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en-US" sz="3200" dirty="0">
                <a:solidFill>
                  <a:schemeClr val="tx1"/>
                </a:solidFill>
                <a:sym typeface="Wingdings" pitchFamily="2" charset="2"/>
              </a:rPr>
              <a:t>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9220" name="Picture 4" descr="Фильм &quot;Гринч – похититель Рождества&quot; покажут горожанам">
            <a:extLst>
              <a:ext uri="{FF2B5EF4-FFF2-40B4-BE49-F238E27FC236}">
                <a16:creationId xmlns:a16="http://schemas.microsoft.com/office/drawing/2014/main" id="{8055348C-1C19-FB46-9571-CF5A64DE9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125" y="123237"/>
            <a:ext cx="7515746" cy="3757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3835552-8214-10AF-ECC6-8C2522769821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416646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Верно! Фильм «Один дома»</a:t>
            </a:r>
            <a:r>
              <a:rPr lang="en-US" sz="3200" dirty="0">
                <a:solidFill>
                  <a:schemeClr val="tx1"/>
                </a:solidFill>
              </a:rPr>
              <a:t>. 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BB7064DA-6B62-C5F1-EB35-44B4576DC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245" y="177373"/>
            <a:ext cx="7218021" cy="381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F543BD-63B6-76D8-A4DF-F7DE7F0556A8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79927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Верно! Фильм «Ёлки»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11266" name="Picture 2" descr="Комедия Елки. Все серии смотреть онлайн на НТК">
            <a:extLst>
              <a:ext uri="{FF2B5EF4-FFF2-40B4-BE49-F238E27FC236}">
                <a16:creationId xmlns:a16="http://schemas.microsoft.com/office/drawing/2014/main" id="{EDC350DC-E577-0F46-8AC3-A45E362A7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056" y="108608"/>
            <a:ext cx="6727373" cy="3774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1B5559-5013-F5D8-84AB-EB90BA30A39A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52613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Верно! Фильм «Морозко»</a:t>
            </a:r>
            <a:r>
              <a:rPr lang="en-US" sz="3200" dirty="0">
                <a:solidFill>
                  <a:schemeClr val="tx1"/>
                </a:solidFill>
              </a:rPr>
              <a:t>. 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911A7B40-7963-51F9-8418-B57DE03D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0"/>
            <a:ext cx="6191250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A60081-E2EA-2011-5C54-FCD71D9AE1A2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161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814286" y="3992136"/>
            <a:ext cx="8831941" cy="255380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Верно! Фильм «Хроники Нарнии»</a:t>
            </a:r>
            <a:r>
              <a:rPr lang="en-US" sz="3200" dirty="0">
                <a:solidFill>
                  <a:schemeClr val="tx1"/>
                </a:solidFill>
              </a:rPr>
              <a:t>. 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4F862617-4200-52C9-EC4C-39F4E99489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7" t="2500" r="18464" b="16458"/>
          <a:stretch/>
        </p:blipFill>
        <p:spPr bwMode="auto">
          <a:xfrm>
            <a:off x="3071132" y="0"/>
            <a:ext cx="6258605" cy="458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C6157A2-A307-F549-FE15-979AF531D7FD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66607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77" y="2434772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1059543" y="2767280"/>
            <a:ext cx="1046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Раунд 3</a:t>
            </a:r>
          </a:p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традиции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5451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BC7A77D-5257-AAC2-0723-CDC92227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392027"/>
            <a:ext cx="12515901" cy="75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1814" y="105158"/>
            <a:ext cx="818520" cy="787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991C7-C7C9-C7E4-59CD-414896D59DC9}"/>
              </a:ext>
            </a:extLst>
          </p:cNvPr>
          <p:cNvSpPr txBox="1"/>
          <p:nvPr/>
        </p:nvSpPr>
        <p:spPr>
          <a:xfrm>
            <a:off x="5767388" y="1853976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1B89B-89F9-0337-7A65-76A8CCDCAE7F}"/>
              </a:ext>
            </a:extLst>
          </p:cNvPr>
          <p:cNvSpPr txBox="1"/>
          <p:nvPr/>
        </p:nvSpPr>
        <p:spPr>
          <a:xfrm>
            <a:off x="4224230" y="2514589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E15151-6250-AE89-C3AB-94E62DE332A1}"/>
              </a:ext>
            </a:extLst>
          </p:cNvPr>
          <p:cNvSpPr/>
          <p:nvPr/>
        </p:nvSpPr>
        <p:spPr>
          <a:xfrm>
            <a:off x="6915150" y="2514589"/>
            <a:ext cx="228162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120 секунд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FC1714-EA3A-8729-209D-73F057E5F42E}"/>
              </a:ext>
            </a:extLst>
          </p:cNvPr>
          <p:cNvSpPr txBox="1"/>
          <p:nvPr/>
        </p:nvSpPr>
        <p:spPr>
          <a:xfrm rot="198429">
            <a:off x="4792477" y="514648"/>
            <a:ext cx="3056163" cy="92333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ТРЕТЬЕГО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3FB267-5AC9-6496-8072-9C56F6221A34}"/>
              </a:ext>
            </a:extLst>
          </p:cNvPr>
          <p:cNvSpPr/>
          <p:nvPr/>
        </p:nvSpPr>
        <p:spPr>
          <a:xfrm>
            <a:off x="3571876" y="3300413"/>
            <a:ext cx="4914900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A94F10F-1642-0506-3328-7AC59B27F91E}"/>
              </a:ext>
            </a:extLst>
          </p:cNvPr>
          <p:cNvSpPr/>
          <p:nvPr/>
        </p:nvSpPr>
        <p:spPr>
          <a:xfrm>
            <a:off x="2157413" y="3370517"/>
            <a:ext cx="7562921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- Напишите </a:t>
            </a:r>
            <a:r>
              <a:rPr lang="ru-RU" sz="3200" b="1" dirty="0"/>
              <a:t>НАЗВАНИЕ страны</a:t>
            </a:r>
            <a:r>
              <a:rPr lang="ru-RU" sz="3200" dirty="0"/>
              <a:t> в бланке ответов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D3810BF-2657-215E-4A8C-58AC07F79BFE}"/>
              </a:ext>
            </a:extLst>
          </p:cNvPr>
          <p:cNvSpPr/>
          <p:nvPr/>
        </p:nvSpPr>
        <p:spPr>
          <a:xfrm>
            <a:off x="7005283" y="4791433"/>
            <a:ext cx="21978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143106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В какой стране в полночь принято обязательно поцеловаться на Новый Год?</a:t>
            </a:r>
          </a:p>
          <a:p>
            <a:pPr algn="ctr"/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0C2CA1C5-47C5-0231-A05B-53AAE7BE8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587" y="3710513"/>
            <a:ext cx="4648200" cy="258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FFF3927-7F06-FA4D-0B2E-2A902735F7E6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07389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77" y="2434772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1059543" y="2767280"/>
            <a:ext cx="1046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Раунд 1</a:t>
            </a:r>
          </a:p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Разминка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842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Страна, где Новому году освещают путь?</a:t>
            </a:r>
          </a:p>
          <a:p>
            <a:pPr algn="ctr"/>
            <a:endParaRPr lang="ru-RU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26E1E69A-0F26-DD5B-7F9F-B2838B014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65" y="2686050"/>
            <a:ext cx="3311485" cy="41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7F287C-1859-EA4C-0DE6-685AB30DF8B5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14423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>
                <a:solidFill>
                  <a:schemeClr val="tx1"/>
                </a:solidFill>
              </a:rPr>
              <a:t>В какой стране есть традиции</a:t>
            </a:r>
            <a:r>
              <a:rPr lang="en-US" sz="3200" dirty="0">
                <a:solidFill>
                  <a:schemeClr val="tx1"/>
                </a:solidFill>
              </a:rPr>
              <a:t>:</a:t>
            </a:r>
            <a:r>
              <a:rPr lang="ru-RU" sz="3200" dirty="0">
                <a:solidFill>
                  <a:schemeClr val="tx1"/>
                </a:solidFill>
              </a:rPr>
              <a:t> бросать побитую посуду в двери друзей и соседей, чтобы вызвать радость и надежду на удачу в Новом году? </a:t>
            </a:r>
          </a:p>
          <a:p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B20B13AA-4271-ADBC-627E-07EC00E215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10173"/>
          <a:stretch/>
        </p:blipFill>
        <p:spPr bwMode="auto">
          <a:xfrm>
            <a:off x="4538663" y="3643313"/>
            <a:ext cx="3429000" cy="286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F7B32C-6591-88D3-05E8-379FF7CEC157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02959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В какой стране есть новогодняя традиция - звонить в колокола 108 раз, чтобы избавиться от злых духов и человеческих пороков?</a:t>
            </a:r>
            <a:endParaRPr lang="ru-RU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6B2A349B-9533-97C7-6BB6-0AE0FDFAC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49" y="2401270"/>
            <a:ext cx="4378325" cy="44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025341-F9DE-C9F3-7753-7A3080320002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29209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В какой стране, встречая новый год, съедают 12 виноградин?</a:t>
            </a:r>
            <a:endParaRPr lang="ru-RU" dirty="0"/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440F6798-FABA-DC14-EE69-212B03FE5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49" y="2879347"/>
            <a:ext cx="7462837" cy="385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A88DE3-18A5-477C-0B68-B94735450B74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43205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767FD7-5679-E740-998B-F4BE8554F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128000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968526" y="520779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Америка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3706641-6F68-ED41-A7B9-642B301E4FBF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69885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ин от пользователя Wisher World на доске Hope, Wishes and Dreams | Фонарик,  Китайские фонарики, Праздник фонарей">
            <a:extLst>
              <a:ext uri="{FF2B5EF4-FFF2-40B4-BE49-F238E27FC236}">
                <a16:creationId xmlns:a16="http://schemas.microsoft.com/office/drawing/2014/main" id="{D4FE78D6-9DA2-D441-817B-14C367458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859" y="-1611087"/>
            <a:ext cx="12373860" cy="872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0A1B5736-AC48-324A-A299-93C24F426FFB}"/>
              </a:ext>
            </a:extLst>
          </p:cNvPr>
          <p:cNvSpPr/>
          <p:nvPr/>
        </p:nvSpPr>
        <p:spPr>
          <a:xfrm>
            <a:off x="6265569" y="412984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1"/>
                </a:solidFill>
              </a:rPr>
              <a:t>Китай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532CE3-3410-184D-81D1-585FA9A3D1A3}"/>
              </a:ext>
            </a:extLst>
          </p:cNvPr>
          <p:cNvSpPr txBox="1"/>
          <p:nvPr/>
        </p:nvSpPr>
        <p:spPr>
          <a:xfrm>
            <a:off x="246742" y="1566264"/>
            <a:ext cx="79339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Там зажигают множество фонариков </a:t>
            </a:r>
            <a:r>
              <a:rPr lang="en-US" sz="3600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3B3DAA2-9D71-B9C1-5D3C-5BC652E84CF6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08416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Новый год и Рождество в Дании 2020 - Иммигрант Инвест">
            <a:extLst>
              <a:ext uri="{FF2B5EF4-FFF2-40B4-BE49-F238E27FC236}">
                <a16:creationId xmlns:a16="http://schemas.microsoft.com/office/drawing/2014/main" id="{FFA10F33-3D1D-624D-8BF2-C135AC677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8768"/>
            <a:ext cx="12192000" cy="817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968526" y="520779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Дания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9D5B90-2861-9C4F-8A93-1E3A29DBDD85}"/>
              </a:ext>
            </a:extLst>
          </p:cNvPr>
          <p:cNvSpPr txBox="1"/>
          <p:nvPr/>
        </p:nvSpPr>
        <p:spPr>
          <a:xfrm>
            <a:off x="246742" y="1566264"/>
            <a:ext cx="28750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Неожиданно!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8380F59-CBC8-52BE-B9EC-6CBDBC06CCC2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9631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270066B-5F65-7D39-55CE-041598AF1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28788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968526" y="520779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Япония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7DD965-0511-76F6-8571-2E9DE50C6074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46118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9DCE88E3-B2E3-2176-F5C6-4EA0E8699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968526" y="520779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Испания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C80B192-0556-059E-EB5B-0F1C18524F38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17419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77" y="2434772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1059543" y="2767280"/>
            <a:ext cx="1046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Раунд 4</a:t>
            </a:r>
          </a:p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музыкальный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920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BC7A77D-5257-AAC2-0723-CDC92227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392027"/>
            <a:ext cx="12515901" cy="75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1814" y="105158"/>
            <a:ext cx="818520" cy="787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991C7-C7C9-C7E4-59CD-414896D59DC9}"/>
              </a:ext>
            </a:extLst>
          </p:cNvPr>
          <p:cNvSpPr txBox="1"/>
          <p:nvPr/>
        </p:nvSpPr>
        <p:spPr>
          <a:xfrm>
            <a:off x="5767388" y="1853976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1B89B-89F9-0337-7A65-76A8CCDCAE7F}"/>
              </a:ext>
            </a:extLst>
          </p:cNvPr>
          <p:cNvSpPr txBox="1"/>
          <p:nvPr/>
        </p:nvSpPr>
        <p:spPr>
          <a:xfrm>
            <a:off x="4224230" y="2514589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E15151-6250-AE89-C3AB-94E62DE332A1}"/>
              </a:ext>
            </a:extLst>
          </p:cNvPr>
          <p:cNvSpPr/>
          <p:nvPr/>
        </p:nvSpPr>
        <p:spPr>
          <a:xfrm>
            <a:off x="2157413" y="3370517"/>
            <a:ext cx="7562921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- Напишите </a:t>
            </a:r>
            <a:r>
              <a:rPr lang="ru-RU" sz="3200" b="1" dirty="0"/>
              <a:t>БУКВУ</a:t>
            </a:r>
            <a:r>
              <a:rPr lang="ru-RU" sz="3200" dirty="0"/>
              <a:t> правильного ответа в бланке ответов -</a:t>
            </a:r>
          </a:p>
        </p:txBody>
      </p:sp>
    </p:spTree>
    <p:extLst>
      <p:ext uri="{BB962C8B-B14F-4D97-AF65-F5344CB8AC3E}">
        <p14:creationId xmlns:p14="http://schemas.microsoft.com/office/powerpoint/2010/main" val="17458591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BC7A77D-5257-AAC2-0723-CDC92227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392027"/>
            <a:ext cx="12515901" cy="75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1814" y="105158"/>
            <a:ext cx="818520" cy="787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991C7-C7C9-C7E4-59CD-414896D59DC9}"/>
              </a:ext>
            </a:extLst>
          </p:cNvPr>
          <p:cNvSpPr txBox="1"/>
          <p:nvPr/>
        </p:nvSpPr>
        <p:spPr>
          <a:xfrm>
            <a:off x="5767388" y="1853976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1B89B-89F9-0337-7A65-76A8CCDCAE7F}"/>
              </a:ext>
            </a:extLst>
          </p:cNvPr>
          <p:cNvSpPr txBox="1"/>
          <p:nvPr/>
        </p:nvSpPr>
        <p:spPr>
          <a:xfrm>
            <a:off x="4224230" y="2514589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E15151-6250-AE89-C3AB-94E62DE332A1}"/>
              </a:ext>
            </a:extLst>
          </p:cNvPr>
          <p:cNvSpPr/>
          <p:nvPr/>
        </p:nvSpPr>
        <p:spPr>
          <a:xfrm>
            <a:off x="6915150" y="2514589"/>
            <a:ext cx="228162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120 секунд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FC1714-EA3A-8729-209D-73F057E5F42E}"/>
              </a:ext>
            </a:extLst>
          </p:cNvPr>
          <p:cNvSpPr txBox="1"/>
          <p:nvPr/>
        </p:nvSpPr>
        <p:spPr>
          <a:xfrm rot="198429">
            <a:off x="4825178" y="620484"/>
            <a:ext cx="2990763" cy="70788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ЧЕТВЕРТОГО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3FB267-5AC9-6496-8072-9C56F6221A34}"/>
              </a:ext>
            </a:extLst>
          </p:cNvPr>
          <p:cNvSpPr/>
          <p:nvPr/>
        </p:nvSpPr>
        <p:spPr>
          <a:xfrm>
            <a:off x="3571876" y="3300413"/>
            <a:ext cx="4914900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774EE5A-FB52-EBDA-A97D-A659B9455DD0}"/>
              </a:ext>
            </a:extLst>
          </p:cNvPr>
          <p:cNvSpPr/>
          <p:nvPr/>
        </p:nvSpPr>
        <p:spPr>
          <a:xfrm>
            <a:off x="2157413" y="3370517"/>
            <a:ext cx="7562921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- Напишите </a:t>
            </a:r>
            <a:r>
              <a:rPr lang="ru-RU" sz="3200" b="1" dirty="0"/>
              <a:t>НАЗВАНИЕ фильма/мультфильма</a:t>
            </a:r>
            <a:r>
              <a:rPr lang="ru-RU" sz="3200" dirty="0"/>
              <a:t> в бланке ответов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D64AFD7-F184-F781-BE96-C81B9D3E909C}"/>
              </a:ext>
            </a:extLst>
          </p:cNvPr>
          <p:cNvSpPr/>
          <p:nvPr/>
        </p:nvSpPr>
        <p:spPr>
          <a:xfrm>
            <a:off x="7005283" y="4791433"/>
            <a:ext cx="21978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416531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Угадайте фильм/мультфильм по песне</a:t>
            </a:r>
          </a:p>
        </p:txBody>
      </p:sp>
      <p:pic>
        <p:nvPicPr>
          <p:cNvPr id="2" name="умка">
            <a:hlinkClick r:id="" action="ppaction://media"/>
            <a:extLst>
              <a:ext uri="{FF2B5EF4-FFF2-40B4-BE49-F238E27FC236}">
                <a16:creationId xmlns:a16="http://schemas.microsoft.com/office/drawing/2014/main" id="{B80E4D50-DD9A-28DB-43E6-A8CE06220F0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4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89095" y="4011585"/>
            <a:ext cx="2283279" cy="228327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CF29751-95BD-4722-5A7E-CC821FC40322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1767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Угадайте фильм/мультфильм по песне</a:t>
            </a:r>
          </a:p>
        </p:txBody>
      </p:sp>
      <p:pic>
        <p:nvPicPr>
          <p:cNvPr id="3" name="маша и медведь">
            <a:hlinkClick r:id="" action="ppaction://media"/>
            <a:extLst>
              <a:ext uri="{FF2B5EF4-FFF2-40B4-BE49-F238E27FC236}">
                <a16:creationId xmlns:a16="http://schemas.microsoft.com/office/drawing/2014/main" id="{37AFC910-3590-C9CC-E7F3-16BA0BA48AE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85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57738" y="3743325"/>
            <a:ext cx="2671762" cy="267176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B6B80E-23FD-683E-AE6E-9F487644E2A8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428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Угадайте фильм/мультфильм по песне</a:t>
            </a:r>
          </a:p>
        </p:txBody>
      </p:sp>
      <p:pic>
        <p:nvPicPr>
          <p:cNvPr id="2" name="ну погоди">
            <a:hlinkClick r:id="" action="ppaction://media"/>
            <a:extLst>
              <a:ext uri="{FF2B5EF4-FFF2-40B4-BE49-F238E27FC236}">
                <a16:creationId xmlns:a16="http://schemas.microsoft.com/office/drawing/2014/main" id="{4F61C450-C991-5E5D-01B2-AC4FC2D99AF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52999" y="4008864"/>
            <a:ext cx="2286000" cy="2286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B2091B-770D-DD10-7C6D-18DC952B73E0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700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6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Угадайте фильм/мультфильм по песне</a:t>
            </a:r>
          </a:p>
        </p:txBody>
      </p:sp>
      <p:pic>
        <p:nvPicPr>
          <p:cNvPr id="2" name="холодное сердце">
            <a:hlinkClick r:id="" action="ppaction://media"/>
            <a:extLst>
              <a:ext uri="{FF2B5EF4-FFF2-40B4-BE49-F238E27FC236}">
                <a16:creationId xmlns:a16="http://schemas.microsoft.com/office/drawing/2014/main" id="{49D5E927-F588-EB22-BD0E-6B5C61A754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98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10125" y="3700463"/>
            <a:ext cx="2852736" cy="285273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3234A2-D544-9F83-15DB-624D942A5127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1991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Угадайте фильм/мультфильм по песне</a:t>
            </a:r>
          </a:p>
        </p:txBody>
      </p:sp>
      <p:pic>
        <p:nvPicPr>
          <p:cNvPr id="2" name="чарли и щок ф">
            <a:hlinkClick r:id="" action="ppaction://media"/>
            <a:extLst>
              <a:ext uri="{FF2B5EF4-FFF2-40B4-BE49-F238E27FC236}">
                <a16:creationId xmlns:a16="http://schemas.microsoft.com/office/drawing/2014/main" id="{F15846CE-1A47-40BF-51AB-B86765D833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22017" y="3546901"/>
            <a:ext cx="2747963" cy="274796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14A1402-F3F6-8B60-89A0-1B0CA44C82CB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388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CF1D1-17C9-ACE2-C306-0C02007E3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446CD3-8BAA-8A87-8B8A-9D20C94AC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E05CDA7F-C390-BA3F-C85D-9A99C0976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0050" y="-112515"/>
            <a:ext cx="12592050" cy="708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6">
            <a:extLst>
              <a:ext uri="{FF2B5EF4-FFF2-40B4-BE49-F238E27FC236}">
                <a16:creationId xmlns:a16="http://schemas.microsoft.com/office/drawing/2014/main" id="{BBAD8034-88CA-5D10-58E0-99B4C38A8ED6}"/>
              </a:ext>
            </a:extLst>
          </p:cNvPr>
          <p:cNvSpPr/>
          <p:nvPr/>
        </p:nvSpPr>
        <p:spPr>
          <a:xfrm>
            <a:off x="8409878" y="5375197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Умка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15F17BA-8C46-0D43-28D4-01109DD6CA69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217273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673E07E9-E045-684A-5870-F3BC27EC81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6">
            <a:extLst>
              <a:ext uri="{FF2B5EF4-FFF2-40B4-BE49-F238E27FC236}">
                <a16:creationId xmlns:a16="http://schemas.microsoft.com/office/drawing/2014/main" id="{BBAD8034-88CA-5D10-58E0-99B4C38A8ED6}"/>
              </a:ext>
            </a:extLst>
          </p:cNvPr>
          <p:cNvSpPr/>
          <p:nvPr/>
        </p:nvSpPr>
        <p:spPr>
          <a:xfrm>
            <a:off x="8409878" y="5375197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Маша и Медведь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78CC0E-960F-9D5C-789B-1DFA6A04B207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63445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AE81B892-4064-51B4-76EE-E33A48E658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/>
          <a:stretch/>
        </p:blipFill>
        <p:spPr bwMode="auto">
          <a:xfrm>
            <a:off x="138112" y="-191556"/>
            <a:ext cx="11915775" cy="848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6">
            <a:extLst>
              <a:ext uri="{FF2B5EF4-FFF2-40B4-BE49-F238E27FC236}">
                <a16:creationId xmlns:a16="http://schemas.microsoft.com/office/drawing/2014/main" id="{BBAD8034-88CA-5D10-58E0-99B4C38A8ED6}"/>
              </a:ext>
            </a:extLst>
          </p:cNvPr>
          <p:cNvSpPr/>
          <p:nvPr/>
        </p:nvSpPr>
        <p:spPr>
          <a:xfrm>
            <a:off x="8007733" y="5279565"/>
            <a:ext cx="4127263" cy="1248702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Ну, погоди!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9F3388B-D801-F578-8AA9-2AF09F2CDD20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957861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id="{83413385-4D95-24FC-989A-CA7EE737E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9" y="0"/>
            <a:ext cx="11544301" cy="813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6">
            <a:extLst>
              <a:ext uri="{FF2B5EF4-FFF2-40B4-BE49-F238E27FC236}">
                <a16:creationId xmlns:a16="http://schemas.microsoft.com/office/drawing/2014/main" id="{BBAD8034-88CA-5D10-58E0-99B4C38A8ED6}"/>
              </a:ext>
            </a:extLst>
          </p:cNvPr>
          <p:cNvSpPr/>
          <p:nvPr/>
        </p:nvSpPr>
        <p:spPr>
          <a:xfrm>
            <a:off x="8409878" y="1660447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Холодное сердце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E3B0917-C0DD-8552-1A63-C265869BF781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582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С какого года в России празднуют Новый год?</a:t>
            </a: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3578B92-5692-CE44-A042-54927D9DC769}"/>
              </a:ext>
            </a:extLst>
          </p:cNvPr>
          <p:cNvSpPr/>
          <p:nvPr/>
        </p:nvSpPr>
        <p:spPr>
          <a:xfrm>
            <a:off x="2968526" y="412984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>
                <a:solidFill>
                  <a:schemeClr val="tx1"/>
                </a:solidFill>
              </a:rPr>
              <a:t>A</a:t>
            </a:r>
            <a:r>
              <a:rPr lang="en-US" sz="3200">
                <a:solidFill>
                  <a:schemeClr val="tx1"/>
                </a:solidFill>
              </a:rPr>
              <a:t> -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1700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0A1B5736-AC48-324A-A299-93C24F426FFB}"/>
              </a:ext>
            </a:extLst>
          </p:cNvPr>
          <p:cNvSpPr/>
          <p:nvPr/>
        </p:nvSpPr>
        <p:spPr>
          <a:xfrm>
            <a:off x="6265569" y="412984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C - </a:t>
            </a:r>
            <a:r>
              <a:rPr lang="ru-RU" sz="3200" dirty="0">
                <a:solidFill>
                  <a:schemeClr val="tx1"/>
                </a:solidFill>
              </a:rPr>
              <a:t>1650</a:t>
            </a: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968526" y="520779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</a:rPr>
              <a:t>B -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1963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EC5163D-ACF6-8B44-8338-F68D7347A138}"/>
              </a:ext>
            </a:extLst>
          </p:cNvPr>
          <p:cNvSpPr/>
          <p:nvPr/>
        </p:nvSpPr>
        <p:spPr>
          <a:xfrm>
            <a:off x="6265569" y="520779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>
                <a:solidFill>
                  <a:schemeClr val="tx1"/>
                </a:solidFill>
              </a:rPr>
              <a:t>D</a:t>
            </a:r>
            <a:r>
              <a:rPr lang="en-US" sz="3200">
                <a:solidFill>
                  <a:schemeClr val="tx1"/>
                </a:solidFill>
              </a:rPr>
              <a:t> -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1780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938C7F1-741B-D4AD-40CE-0D20D8F2CAA2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233123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0F1ADB7C-7A24-5A3A-08B4-11B349615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2205"/>
            <a:ext cx="12223750" cy="822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6">
            <a:extLst>
              <a:ext uri="{FF2B5EF4-FFF2-40B4-BE49-F238E27FC236}">
                <a16:creationId xmlns:a16="http://schemas.microsoft.com/office/drawing/2014/main" id="{BBAD8034-88CA-5D10-58E0-99B4C38A8ED6}"/>
              </a:ext>
            </a:extLst>
          </p:cNvPr>
          <p:cNvSpPr/>
          <p:nvPr/>
        </p:nvSpPr>
        <p:spPr>
          <a:xfrm>
            <a:off x="6715125" y="5375197"/>
            <a:ext cx="4638675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Чарли и шоколадная фабрика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08DF872-EE4C-02B7-5C1D-BFE17D9DE9F1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62096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77" y="2434772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1059543" y="2767280"/>
            <a:ext cx="1046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Раунд 5</a:t>
            </a:r>
          </a:p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правда или ложь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1093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BC7A77D-5257-AAC2-0723-CDC92227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392027"/>
            <a:ext cx="12515901" cy="75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1814" y="105158"/>
            <a:ext cx="818520" cy="787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991C7-C7C9-C7E4-59CD-414896D59DC9}"/>
              </a:ext>
            </a:extLst>
          </p:cNvPr>
          <p:cNvSpPr txBox="1"/>
          <p:nvPr/>
        </p:nvSpPr>
        <p:spPr>
          <a:xfrm>
            <a:off x="5767388" y="1853976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1B89B-89F9-0337-7A65-76A8CCDCAE7F}"/>
              </a:ext>
            </a:extLst>
          </p:cNvPr>
          <p:cNvSpPr txBox="1"/>
          <p:nvPr/>
        </p:nvSpPr>
        <p:spPr>
          <a:xfrm>
            <a:off x="4224230" y="2514589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E15151-6250-AE89-C3AB-94E62DE332A1}"/>
              </a:ext>
            </a:extLst>
          </p:cNvPr>
          <p:cNvSpPr/>
          <p:nvPr/>
        </p:nvSpPr>
        <p:spPr>
          <a:xfrm>
            <a:off x="6915150" y="2514589"/>
            <a:ext cx="228162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120 секунд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FC1714-EA3A-8729-209D-73F057E5F42E}"/>
              </a:ext>
            </a:extLst>
          </p:cNvPr>
          <p:cNvSpPr txBox="1"/>
          <p:nvPr/>
        </p:nvSpPr>
        <p:spPr>
          <a:xfrm rot="198429">
            <a:off x="4888906" y="487246"/>
            <a:ext cx="2858486" cy="92333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 ПЯТОГО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3FB267-5AC9-6496-8072-9C56F6221A34}"/>
              </a:ext>
            </a:extLst>
          </p:cNvPr>
          <p:cNvSpPr/>
          <p:nvPr/>
        </p:nvSpPr>
        <p:spPr>
          <a:xfrm>
            <a:off x="3571876" y="3300413"/>
            <a:ext cx="4914900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37D1658-FC29-153D-39A8-E5B404EDF6B1}"/>
              </a:ext>
            </a:extLst>
          </p:cNvPr>
          <p:cNvSpPr/>
          <p:nvPr/>
        </p:nvSpPr>
        <p:spPr>
          <a:xfrm>
            <a:off x="2157413" y="3370517"/>
            <a:ext cx="7562921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- Напишите </a:t>
            </a:r>
            <a:r>
              <a:rPr lang="ru-RU" sz="3200" b="1" dirty="0"/>
              <a:t>ПРАВДА/ЛОЖЬ</a:t>
            </a:r>
            <a:r>
              <a:rPr lang="ru-RU" sz="3200" dirty="0"/>
              <a:t> в бланке ответов</a:t>
            </a:r>
          </a:p>
        </p:txBody>
      </p:sp>
    </p:spTree>
    <p:extLst>
      <p:ext uri="{BB962C8B-B14F-4D97-AF65-F5344CB8AC3E}">
        <p14:creationId xmlns:p14="http://schemas.microsoft.com/office/powerpoint/2010/main" val="22321153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Правда ли, что у японского Деда Мороза глаза на затылке, чтоб все видеть и знать?</a:t>
            </a:r>
          </a:p>
          <a:p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6D8261-F95A-95B5-5DB2-F61425673240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113820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Правда ли, что в Греции есть традиция: в Новый год ходить в гости с камнем, который символизирует тяжесть кошелька. </a:t>
            </a:r>
          </a:p>
          <a:p>
            <a:pPr algn="ctr"/>
            <a:endParaRPr lang="ru-RU" sz="2400" dirty="0">
              <a:solidFill>
                <a:schemeClr val="tx1"/>
              </a:solidFill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Чем больше камень подарят хозяевам, тем больше денег у них будет в Новом году?</a:t>
            </a:r>
          </a:p>
          <a:p>
            <a:endParaRPr lang="ru-RU" sz="40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B4E2CE0-763A-B14D-7785-240B887DE780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8024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>
              <a:solidFill>
                <a:schemeClr val="tx1"/>
              </a:solidFill>
            </a:endParaRPr>
          </a:p>
          <a:p>
            <a:pPr algn="ctr"/>
            <a:r>
              <a:rPr lang="ru-RU" sz="2800" b="0" i="0" dirty="0">
                <a:solidFill>
                  <a:srgbClr val="000000"/>
                </a:solidFill>
                <a:effectLst/>
                <a:latin typeface="Helvetica Neue"/>
              </a:rPr>
              <a:t>В Дании под Новый год принято прыгать в реки и изображать Русалочку из сказки Андерсена?</a:t>
            </a:r>
            <a:endParaRPr lang="ru-RU" sz="40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CD01C07-160A-432E-5C8E-368F1DE912C3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01703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000000"/>
                </a:solidFill>
                <a:effectLst/>
                <a:latin typeface="Helvetica Neue"/>
              </a:rPr>
              <a:t>Верите ли вы, что в Греции в новогоднем кексе запекают ключик от счастья?</a:t>
            </a:r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436373F-9568-4685-6988-59A15658BA6C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37816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000000"/>
                </a:solidFill>
                <a:effectLst/>
                <a:latin typeface="Helvetica Neue"/>
              </a:rPr>
              <a:t>Верите ли вы, что киприотского Деда Мороза зовут Василий?</a:t>
            </a:r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B664032-F074-C24F-98D3-7226A3813869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62691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rgbClr val="00B050"/>
                </a:solidFill>
              </a:rPr>
              <a:t>ПРАВДА!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2800" dirty="0">
                <a:solidFill>
                  <a:schemeClr val="tx1"/>
                </a:solidFill>
              </a:rPr>
              <a:t>Это воспитывает послушание у японских детишек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A7D819-2719-6DC7-CBC2-6A303662067E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093818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rgbClr val="00B050"/>
                </a:solidFill>
              </a:rPr>
              <a:t>ПРАВДА!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CE90C5E-F034-55F2-9F0E-3C757373E8BD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629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Какое слово из льдинок должен был сложить Кай?</a:t>
            </a: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3578B92-5692-CE44-A042-54927D9DC769}"/>
              </a:ext>
            </a:extLst>
          </p:cNvPr>
          <p:cNvSpPr/>
          <p:nvPr/>
        </p:nvSpPr>
        <p:spPr>
          <a:xfrm>
            <a:off x="2968526" y="412984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1"/>
                </a:solidFill>
              </a:rPr>
              <a:t>A</a:t>
            </a:r>
            <a:r>
              <a:rPr lang="en-US" sz="3200" dirty="0">
                <a:solidFill>
                  <a:schemeClr val="tx1"/>
                </a:solidFill>
              </a:rPr>
              <a:t> - </a:t>
            </a:r>
            <a:r>
              <a:rPr lang="ru-RU" sz="3200" dirty="0">
                <a:solidFill>
                  <a:schemeClr val="tx1"/>
                </a:solidFill>
              </a:rPr>
              <a:t>верность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0A1B5736-AC48-324A-A299-93C24F426FFB}"/>
              </a:ext>
            </a:extLst>
          </p:cNvPr>
          <p:cNvSpPr/>
          <p:nvPr/>
        </p:nvSpPr>
        <p:spPr>
          <a:xfrm>
            <a:off x="6265568" y="4129844"/>
            <a:ext cx="3064169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C - </a:t>
            </a:r>
            <a:r>
              <a:rPr lang="ru-RU" sz="3200" dirty="0">
                <a:solidFill>
                  <a:schemeClr val="tx1"/>
                </a:solidFill>
              </a:rPr>
              <a:t>преданность</a:t>
            </a: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968526" y="520779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B -</a:t>
            </a:r>
            <a:r>
              <a:rPr lang="ru-RU" sz="3200" dirty="0">
                <a:solidFill>
                  <a:schemeClr val="tx1"/>
                </a:solidFill>
              </a:rPr>
              <a:t> вечность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EC5163D-ACF6-8B44-8338-F68D7347A138}"/>
              </a:ext>
            </a:extLst>
          </p:cNvPr>
          <p:cNvSpPr/>
          <p:nvPr/>
        </p:nvSpPr>
        <p:spPr>
          <a:xfrm>
            <a:off x="6265569" y="5207794"/>
            <a:ext cx="3064168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D</a:t>
            </a:r>
            <a:r>
              <a:rPr lang="en-US" sz="3200" dirty="0">
                <a:solidFill>
                  <a:schemeClr val="tx1"/>
                </a:solidFill>
              </a:rPr>
              <a:t> -</a:t>
            </a:r>
            <a:r>
              <a:rPr lang="ru-RU" sz="3200" dirty="0">
                <a:solidFill>
                  <a:schemeClr val="tx1"/>
                </a:solidFill>
              </a:rPr>
              <a:t> коварство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ABDEF4-1387-C90B-2007-790C36A50DD7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660926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rgbClr val="C00000"/>
                </a:solidFill>
              </a:rPr>
              <a:t>Ложь!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07D9F1D-73B4-2168-F7D4-1868C8BD9FE3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34630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rgbClr val="C00000"/>
                </a:solidFill>
              </a:rPr>
              <a:t>Ложь!</a:t>
            </a: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Запекают счастливую монетку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AC3869E-B2F6-87EB-448C-6D0EFEBE1358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16515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rgbClr val="00B050"/>
                </a:solidFill>
              </a:rPr>
              <a:t>ПРАВДА!</a:t>
            </a:r>
          </a:p>
          <a:p>
            <a:pPr algn="ctr"/>
            <a:r>
              <a:rPr lang="ru-RU" sz="3200" b="0" i="0" dirty="0">
                <a:solidFill>
                  <a:srgbClr val="333333"/>
                </a:solidFill>
                <a:effectLst/>
                <a:latin typeface="YS Text"/>
              </a:rPr>
              <a:t>кипрского деда Мороза зовут </a:t>
            </a:r>
            <a:r>
              <a:rPr lang="ru-RU" sz="3200" b="1" i="0" dirty="0" err="1">
                <a:solidFill>
                  <a:srgbClr val="333333"/>
                </a:solidFill>
                <a:effectLst/>
                <a:latin typeface="YS Text"/>
              </a:rPr>
              <a:t>Айос</a:t>
            </a:r>
            <a:r>
              <a:rPr lang="ru-RU" sz="3200" b="1" i="0" dirty="0">
                <a:solidFill>
                  <a:srgbClr val="333333"/>
                </a:solidFill>
                <a:effectLst/>
                <a:latin typeface="YS Text"/>
              </a:rPr>
              <a:t> </a:t>
            </a:r>
            <a:r>
              <a:rPr lang="ru-RU" sz="3200" b="1" i="0" dirty="0" err="1">
                <a:solidFill>
                  <a:srgbClr val="333333"/>
                </a:solidFill>
                <a:effectLst/>
                <a:latin typeface="YS Text"/>
              </a:rPr>
              <a:t>Васúлис</a:t>
            </a:r>
            <a:r>
              <a:rPr lang="ru-RU" sz="3200" b="1" i="0" dirty="0">
                <a:solidFill>
                  <a:srgbClr val="333333"/>
                </a:solidFill>
                <a:effectLst/>
                <a:latin typeface="YS Text"/>
              </a:rPr>
              <a:t> (святой Василий)</a:t>
            </a:r>
            <a:r>
              <a:rPr lang="ru-RU" sz="3200" b="0" i="0" dirty="0">
                <a:solidFill>
                  <a:srgbClr val="333333"/>
                </a:solidFill>
                <a:effectLst/>
                <a:latin typeface="YS Text"/>
              </a:rPr>
              <a:t>.</a:t>
            </a:r>
            <a:endParaRPr lang="ru-RU" sz="3200" dirty="0">
              <a:solidFill>
                <a:srgbClr val="00B050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4469006-FD4D-568D-50CE-E207F4FA1948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807300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77" y="2434772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1059543" y="2767280"/>
            <a:ext cx="1046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Раунд 6</a:t>
            </a:r>
          </a:p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Расскажи…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7368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BC7A77D-5257-AAC2-0723-CDC92227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392027"/>
            <a:ext cx="12515901" cy="75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1814" y="105158"/>
            <a:ext cx="818520" cy="787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991C7-C7C9-C7E4-59CD-414896D59DC9}"/>
              </a:ext>
            </a:extLst>
          </p:cNvPr>
          <p:cNvSpPr txBox="1"/>
          <p:nvPr/>
        </p:nvSpPr>
        <p:spPr>
          <a:xfrm>
            <a:off x="5767388" y="1853976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1B89B-89F9-0337-7A65-76A8CCDCAE7F}"/>
              </a:ext>
            </a:extLst>
          </p:cNvPr>
          <p:cNvSpPr txBox="1"/>
          <p:nvPr/>
        </p:nvSpPr>
        <p:spPr>
          <a:xfrm>
            <a:off x="4224230" y="2514589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3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E15151-6250-AE89-C3AB-94E62DE332A1}"/>
              </a:ext>
            </a:extLst>
          </p:cNvPr>
          <p:cNvSpPr/>
          <p:nvPr/>
        </p:nvSpPr>
        <p:spPr>
          <a:xfrm>
            <a:off x="6915150" y="2514589"/>
            <a:ext cx="228162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180 секунд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FC1714-EA3A-8729-209D-73F057E5F42E}"/>
              </a:ext>
            </a:extLst>
          </p:cNvPr>
          <p:cNvSpPr txBox="1"/>
          <p:nvPr/>
        </p:nvSpPr>
        <p:spPr>
          <a:xfrm rot="198429">
            <a:off x="4788998" y="507665"/>
            <a:ext cx="2986648" cy="92333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5200" b="1" dirty="0">
                <a:solidFill>
                  <a:schemeClr val="bg1"/>
                </a:solidFill>
              </a:rPr>
              <a:t>ШЕСТОГО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3FB267-5AC9-6496-8072-9C56F6221A34}"/>
              </a:ext>
            </a:extLst>
          </p:cNvPr>
          <p:cNvSpPr/>
          <p:nvPr/>
        </p:nvSpPr>
        <p:spPr>
          <a:xfrm>
            <a:off x="3571876" y="3300413"/>
            <a:ext cx="4914900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7A4282A-49F9-198D-84F6-EDBEDE1F0D49}"/>
              </a:ext>
            </a:extLst>
          </p:cNvPr>
          <p:cNvSpPr/>
          <p:nvPr/>
        </p:nvSpPr>
        <p:spPr>
          <a:xfrm>
            <a:off x="7012325" y="4672197"/>
            <a:ext cx="21978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E8FE36C-0008-0680-52A9-7ADD30E8587A}"/>
              </a:ext>
            </a:extLst>
          </p:cNvPr>
          <p:cNvSpPr/>
          <p:nvPr/>
        </p:nvSpPr>
        <p:spPr>
          <a:xfrm>
            <a:off x="2157413" y="3370517"/>
            <a:ext cx="7562921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- Напишите </a:t>
            </a:r>
            <a:r>
              <a:rPr lang="ru-RU" sz="3200" b="1" dirty="0"/>
              <a:t>РАЗВЕРНУТЫЙ ОТВЕТ на вопрос </a:t>
            </a:r>
            <a:r>
              <a:rPr lang="ru-RU" sz="3200" dirty="0"/>
              <a:t>в бланке ответов</a:t>
            </a:r>
          </a:p>
        </p:txBody>
      </p:sp>
    </p:spTree>
    <p:extLst>
      <p:ext uri="{BB962C8B-B14F-4D97-AF65-F5344CB8AC3E}">
        <p14:creationId xmlns:p14="http://schemas.microsoft.com/office/powerpoint/2010/main" val="365476323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863600" y="1895742"/>
            <a:ext cx="10464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0" i="0" dirty="0">
                <a:solidFill>
                  <a:srgbClr val="000000"/>
                </a:solidFill>
                <a:effectLst/>
                <a:latin typeface="Helvetica Neue"/>
              </a:rPr>
              <a:t>На Руси, когда вся семья собиралась за новогодним столом, дети связывали ножки стола лыковой верёвкой. Что символизировал этот новогодний обычай?</a:t>
            </a:r>
            <a:endParaRPr lang="ru-RU" sz="3600" dirty="0">
              <a:solidFill>
                <a:schemeClr val="bg1"/>
              </a:solidFill>
              <a:latin typeface="AEROPORT-LIGHT" panose="02000000000000000000" pitchFamily="2" charset="0"/>
            </a:endParaRP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E02A3E3-F2FB-45B9-C1CA-09F6B2F2EBE7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808957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863600" y="1895742"/>
            <a:ext cx="1046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0" i="0" dirty="0">
                <a:solidFill>
                  <a:srgbClr val="000000"/>
                </a:solidFill>
                <a:effectLst/>
                <a:latin typeface="Helvetica Neue"/>
              </a:rPr>
              <a:t>Для американцев он – святой, французам он приходится отцом. А кем он приходится россиянам?</a:t>
            </a:r>
            <a:endParaRPr lang="ru-RU" sz="3600" dirty="0">
              <a:solidFill>
                <a:schemeClr val="bg1"/>
              </a:solidFill>
              <a:latin typeface="AEROPORT-LIGHT" panose="02000000000000000000" pitchFamily="2" charset="0"/>
            </a:endParaRP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3323D62-A852-8C61-0ED9-342B86D35BD8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564795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863600" y="1895742"/>
            <a:ext cx="1046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0" i="0" dirty="0">
                <a:solidFill>
                  <a:srgbClr val="000000"/>
                </a:solidFill>
                <a:effectLst/>
                <a:latin typeface="Helvetica Neue"/>
              </a:rPr>
              <a:t>Почему у будущего поэта Пушкина в детские годы не было новогодней ёлки? </a:t>
            </a:r>
            <a:endParaRPr lang="ru-RU" sz="3600" dirty="0">
              <a:solidFill>
                <a:schemeClr val="bg1"/>
              </a:solidFill>
              <a:latin typeface="AEROPORT-LIGHT" panose="02000000000000000000" pitchFamily="2" charset="0"/>
            </a:endParaRP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9CC319-2930-E965-EE2A-35F7BA939347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598063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3200" b="0" i="1" dirty="0">
                <a:solidFill>
                  <a:srgbClr val="000000"/>
                </a:solidFill>
                <a:effectLst/>
                <a:latin typeface="Helvetica Neue"/>
              </a:rPr>
              <a:t>Это означало, что семья в наступающем году будет крепкой и не должна разлучаться.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B790BD1-FE41-ECE5-9D53-34B782F7A30F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1491773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1" dirty="0">
                <a:solidFill>
                  <a:srgbClr val="000000"/>
                </a:solidFill>
                <a:effectLst/>
                <a:latin typeface="Helvetica Neue"/>
              </a:rPr>
              <a:t>В Америке — Санта Клаус, во Франции — Пэр Ноэль – Папаша Рождество, а нам подарки раздаёт Дедушка Мороз.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CE39036-9C9E-7225-8A55-55455184498B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379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</a:rPr>
              <a:t>Ро</a:t>
            </a:r>
            <a:r>
              <a:rPr lang="ru-RU" sz="3200" dirty="0">
                <a:solidFill>
                  <a:schemeClr val="tx1"/>
                </a:solidFill>
              </a:rPr>
              <a:t>дина Снегурки?</a:t>
            </a: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3578B92-5692-CE44-A042-54927D9DC769}"/>
              </a:ext>
            </a:extLst>
          </p:cNvPr>
          <p:cNvSpPr/>
          <p:nvPr/>
        </p:nvSpPr>
        <p:spPr>
          <a:xfrm>
            <a:off x="2968526" y="412984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1"/>
                </a:solidFill>
              </a:rPr>
              <a:t>A</a:t>
            </a:r>
            <a:r>
              <a:rPr lang="en-US" sz="3200" dirty="0">
                <a:solidFill>
                  <a:schemeClr val="tx1"/>
                </a:solidFill>
              </a:rPr>
              <a:t> - </a:t>
            </a:r>
            <a:r>
              <a:rPr lang="ru-RU" sz="3200" dirty="0">
                <a:solidFill>
                  <a:schemeClr val="tx1"/>
                </a:solidFill>
              </a:rPr>
              <a:t>Москва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0A1B5736-AC48-324A-A299-93C24F426FFB}"/>
              </a:ext>
            </a:extLst>
          </p:cNvPr>
          <p:cNvSpPr/>
          <p:nvPr/>
        </p:nvSpPr>
        <p:spPr>
          <a:xfrm>
            <a:off x="6265569" y="412984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C - </a:t>
            </a:r>
            <a:r>
              <a:rPr lang="ru-RU" sz="3200" dirty="0">
                <a:solidFill>
                  <a:schemeClr val="tx1"/>
                </a:solidFill>
              </a:rPr>
              <a:t>Ижевск</a:t>
            </a: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968526" y="520779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B - </a:t>
            </a:r>
            <a:r>
              <a:rPr lang="ru-RU" sz="3200" dirty="0">
                <a:solidFill>
                  <a:schemeClr val="tx1"/>
                </a:solidFill>
              </a:rPr>
              <a:t>Лапландия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EC5163D-ACF6-8B44-8338-F68D7347A138}"/>
              </a:ext>
            </a:extLst>
          </p:cNvPr>
          <p:cNvSpPr/>
          <p:nvPr/>
        </p:nvSpPr>
        <p:spPr>
          <a:xfrm>
            <a:off x="6265569" y="520779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1"/>
                </a:solidFill>
              </a:rPr>
              <a:t>D</a:t>
            </a:r>
            <a:r>
              <a:rPr lang="en-US" sz="3200" dirty="0">
                <a:solidFill>
                  <a:schemeClr val="tx1"/>
                </a:solidFill>
              </a:rPr>
              <a:t> - </a:t>
            </a:r>
            <a:r>
              <a:rPr lang="ru-RU" sz="3200" dirty="0">
                <a:solidFill>
                  <a:schemeClr val="tx1"/>
                </a:solidFill>
              </a:rPr>
              <a:t>Кострома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904BFA5-F291-10C5-E327-3721BE3A00F9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890579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ru-RU" sz="3200" b="0" i="1" dirty="0">
                <a:solidFill>
                  <a:srgbClr val="000000"/>
                </a:solidFill>
                <a:effectLst/>
                <a:latin typeface="Helvetica Neue"/>
              </a:rPr>
              <a:t>Ёлку в России стали использовать как новогоднее дерево только с середины XIX века. (</a:t>
            </a:r>
            <a:r>
              <a:rPr lang="ru-RU" sz="3200" i="1" dirty="0">
                <a:solidFill>
                  <a:srgbClr val="000000"/>
                </a:solidFill>
                <a:latin typeface="Helvetica Neue"/>
              </a:rPr>
              <a:t>Пушкин погиб в 1837, а середина </a:t>
            </a:r>
            <a:r>
              <a:rPr lang="ru-RU" sz="3200" b="0" i="1" dirty="0">
                <a:solidFill>
                  <a:srgbClr val="000000"/>
                </a:solidFill>
                <a:effectLst/>
                <a:latin typeface="Helvetica Neue"/>
              </a:rPr>
              <a:t>XIX века между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YS Text"/>
              </a:rPr>
              <a:t>1840-1860-ми годами</a:t>
            </a:r>
            <a:r>
              <a:rPr lang="ru-RU" sz="3200" b="0" i="1" dirty="0">
                <a:solidFill>
                  <a:srgbClr val="000000"/>
                </a:solidFill>
                <a:effectLst/>
                <a:latin typeface="Helvetica Neue"/>
              </a:rPr>
              <a:t>)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BB8593-A961-DEAB-020A-90AB692DFAF9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868624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543" y="2641600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1059543" y="2767280"/>
            <a:ext cx="1046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Супер ИГРА!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92101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BC7A77D-5257-AAC2-0723-CDC92227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392027"/>
            <a:ext cx="12515901" cy="75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1814" y="105158"/>
            <a:ext cx="818520" cy="787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1991C7-C7C9-C7E4-59CD-414896D59DC9}"/>
              </a:ext>
            </a:extLst>
          </p:cNvPr>
          <p:cNvSpPr txBox="1"/>
          <p:nvPr/>
        </p:nvSpPr>
        <p:spPr>
          <a:xfrm>
            <a:off x="5767388" y="1853976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1B89B-89F9-0337-7A65-76A8CCDCAE7F}"/>
              </a:ext>
            </a:extLst>
          </p:cNvPr>
          <p:cNvSpPr txBox="1"/>
          <p:nvPr/>
        </p:nvSpPr>
        <p:spPr>
          <a:xfrm>
            <a:off x="4224230" y="2514589"/>
            <a:ext cx="4187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/>
              <a:t>2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E15151-6250-AE89-C3AB-94E62DE332A1}"/>
              </a:ext>
            </a:extLst>
          </p:cNvPr>
          <p:cNvSpPr/>
          <p:nvPr/>
        </p:nvSpPr>
        <p:spPr>
          <a:xfrm>
            <a:off x="6915150" y="2514589"/>
            <a:ext cx="228162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120 секунд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FC1714-EA3A-8729-209D-73F057E5F42E}"/>
              </a:ext>
            </a:extLst>
          </p:cNvPr>
          <p:cNvSpPr txBox="1"/>
          <p:nvPr/>
        </p:nvSpPr>
        <p:spPr>
          <a:xfrm rot="198429">
            <a:off x="4950608" y="454716"/>
            <a:ext cx="2751525" cy="101566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</a:rPr>
              <a:t> СУПЕР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3FB267-5AC9-6496-8072-9C56F6221A34}"/>
              </a:ext>
            </a:extLst>
          </p:cNvPr>
          <p:cNvSpPr/>
          <p:nvPr/>
        </p:nvSpPr>
        <p:spPr>
          <a:xfrm>
            <a:off x="3571876" y="3300413"/>
            <a:ext cx="4914900" cy="9871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94D4113-D533-530E-01BF-1D2C15FD89F1}"/>
              </a:ext>
            </a:extLst>
          </p:cNvPr>
          <p:cNvSpPr/>
          <p:nvPr/>
        </p:nvSpPr>
        <p:spPr>
          <a:xfrm>
            <a:off x="7012325" y="4672197"/>
            <a:ext cx="21978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8795342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BECA5684-4BBC-39FA-FE3F-4561FAC7B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6" y="657904"/>
            <a:ext cx="9265880" cy="488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3806F8A-429E-C040-1AF0-5A9503279521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430332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C41149ED-6998-45F8-F46B-E013CCBB8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75" y="600164"/>
            <a:ext cx="9244497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6E17E9-E8D2-AB26-A34B-02C1A6538F45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253745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Ирония судьбы</a:t>
            </a:r>
            <a:endParaRPr lang="ru-RU" sz="3200" dirty="0">
              <a:solidFill>
                <a:srgbClr val="00B050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000901-F1DE-97B3-9959-91883AC90D74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362068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1996068"/>
            <a:ext cx="9100457" cy="28658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Морозко</a:t>
            </a:r>
            <a:endParaRPr lang="ru-RU" sz="3200" dirty="0">
              <a:solidFill>
                <a:srgbClr val="00B050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56D3C77-01D4-18D9-3F1B-DFD3C8C2BFB9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77540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EC031-7192-D340-9643-7D2AE93A2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77" y="2434772"/>
            <a:ext cx="818520" cy="787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9B0BCB-5F92-AE46-94A6-782CB72C446E}"/>
              </a:ext>
            </a:extLst>
          </p:cNvPr>
          <p:cNvSpPr txBox="1"/>
          <p:nvPr/>
        </p:nvSpPr>
        <p:spPr>
          <a:xfrm>
            <a:off x="1172277" y="2767280"/>
            <a:ext cx="1046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EROPORT-LIGHT" panose="02000000000000000000" pitchFamily="2" charset="0"/>
              </a:rPr>
              <a:t>Конец!</a:t>
            </a:r>
          </a:p>
        </p:txBody>
      </p:sp>
      <p:pic>
        <p:nvPicPr>
          <p:cNvPr id="1026" name="Picture 2" descr="Снежинка PNG фото">
            <a:extLst>
              <a:ext uri="{FF2B5EF4-FFF2-40B4-BE49-F238E27FC236}">
                <a16:creationId xmlns:a16="http://schemas.microsoft.com/office/drawing/2014/main" id="{CABBF315-5CA0-1749-B58E-298A2A67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67" y="2177142"/>
            <a:ext cx="4642933" cy="4680857"/>
          </a:xfrm>
          <a:prstGeom prst="rect">
            <a:avLst/>
          </a:prstGeom>
          <a:noFill/>
          <a:effectLst>
            <a:glow rad="254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407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Что должна была сделать Рукодельница из сказки «Морозко» в доме у Мороза Ивановича</a:t>
            </a:r>
            <a:endParaRPr lang="ru-RU" dirty="0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3578B92-5692-CE44-A042-54927D9DC769}"/>
              </a:ext>
            </a:extLst>
          </p:cNvPr>
          <p:cNvSpPr/>
          <p:nvPr/>
        </p:nvSpPr>
        <p:spPr>
          <a:xfrm>
            <a:off x="2968526" y="412984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1"/>
                </a:solidFill>
              </a:rPr>
              <a:t>A</a:t>
            </a:r>
            <a:r>
              <a:rPr lang="en-US" sz="3200" dirty="0">
                <a:solidFill>
                  <a:schemeClr val="tx1"/>
                </a:solidFill>
              </a:rPr>
              <a:t> - </a:t>
            </a:r>
            <a:r>
              <a:rPr lang="ru-RU" sz="3200" dirty="0">
                <a:solidFill>
                  <a:schemeClr val="tx1"/>
                </a:solidFill>
              </a:rPr>
              <a:t>взбить перину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0A1B5736-AC48-324A-A299-93C24F426FFB}"/>
              </a:ext>
            </a:extLst>
          </p:cNvPr>
          <p:cNvSpPr/>
          <p:nvPr/>
        </p:nvSpPr>
        <p:spPr>
          <a:xfrm>
            <a:off x="6265569" y="412984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C – </a:t>
            </a:r>
            <a:r>
              <a:rPr lang="ru-RU" sz="3200" dirty="0">
                <a:solidFill>
                  <a:schemeClr val="tx1"/>
                </a:solidFill>
              </a:rPr>
              <a:t>полить цветы</a:t>
            </a: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968526" y="5207795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B - </a:t>
            </a:r>
            <a:r>
              <a:rPr lang="ru-RU" sz="3200" dirty="0">
                <a:solidFill>
                  <a:schemeClr val="tx1"/>
                </a:solidFill>
              </a:rPr>
              <a:t>приготовить обед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EC5163D-ACF6-8B44-8338-F68D7347A138}"/>
              </a:ext>
            </a:extLst>
          </p:cNvPr>
          <p:cNvSpPr/>
          <p:nvPr/>
        </p:nvSpPr>
        <p:spPr>
          <a:xfrm>
            <a:off x="6265569" y="5207794"/>
            <a:ext cx="2943922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D</a:t>
            </a:r>
            <a:r>
              <a:rPr lang="en-US" sz="3200" dirty="0">
                <a:solidFill>
                  <a:schemeClr val="tx1"/>
                </a:solidFill>
              </a:rPr>
              <a:t> – </a:t>
            </a:r>
            <a:r>
              <a:rPr lang="ru-RU" sz="3200" dirty="0">
                <a:solidFill>
                  <a:schemeClr val="tx1"/>
                </a:solidFill>
              </a:rPr>
              <a:t>вымыть окна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65EE8E-9EF8-5AD5-9FA2-7C93B96DFFAD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3602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F32B78C5-E7FE-AF40-8355-4BD3BC91AAC1}"/>
              </a:ext>
            </a:extLst>
          </p:cNvPr>
          <p:cNvSpPr/>
          <p:nvPr/>
        </p:nvSpPr>
        <p:spPr>
          <a:xfrm>
            <a:off x="1545771" y="563136"/>
            <a:ext cx="9100457" cy="286586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Как называется боязнь снега?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3578B92-5692-CE44-A042-54927D9DC769}"/>
              </a:ext>
            </a:extLst>
          </p:cNvPr>
          <p:cNvSpPr/>
          <p:nvPr/>
        </p:nvSpPr>
        <p:spPr>
          <a:xfrm>
            <a:off x="2476501" y="4129845"/>
            <a:ext cx="3435947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tx1"/>
                </a:solidFill>
              </a:rPr>
              <a:t>A</a:t>
            </a:r>
            <a:r>
              <a:rPr lang="en-US" sz="3200" dirty="0">
                <a:solidFill>
                  <a:schemeClr val="tx1"/>
                </a:solidFill>
              </a:rPr>
              <a:t> - </a:t>
            </a:r>
            <a:r>
              <a:rPr lang="ru-RU" sz="3200" dirty="0" err="1">
                <a:solidFill>
                  <a:schemeClr val="tx1"/>
                </a:solidFill>
              </a:rPr>
              <a:t>Арахнофобия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0A1B5736-AC48-324A-A299-93C24F426FFB}"/>
              </a:ext>
            </a:extLst>
          </p:cNvPr>
          <p:cNvSpPr/>
          <p:nvPr/>
        </p:nvSpPr>
        <p:spPr>
          <a:xfrm>
            <a:off x="6265568" y="4129844"/>
            <a:ext cx="3449931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C -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Helvetica Neue"/>
              </a:rPr>
              <a:t>Погонофобия</a:t>
            </a:r>
            <a:endParaRPr lang="ru-RU" sz="3200" b="0" i="0" dirty="0">
              <a:solidFill>
                <a:srgbClr val="000000"/>
              </a:solidFill>
              <a:effectLst/>
              <a:latin typeface="Helvetica Neue"/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C30A5B6C-338E-294C-8DA7-C622C65C5CF0}"/>
              </a:ext>
            </a:extLst>
          </p:cNvPr>
          <p:cNvSpPr/>
          <p:nvPr/>
        </p:nvSpPr>
        <p:spPr>
          <a:xfrm>
            <a:off x="2443163" y="5207795"/>
            <a:ext cx="3469285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B -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Helvetica Neue"/>
              </a:rPr>
              <a:t>Коулрофобия</a:t>
            </a:r>
            <a:endParaRPr lang="ru-RU" sz="3200" b="0" i="0" dirty="0">
              <a:solidFill>
                <a:srgbClr val="000000"/>
              </a:solidFill>
              <a:effectLst/>
              <a:latin typeface="Helvetica Neue"/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EC5163D-ACF6-8B44-8338-F68D7347A138}"/>
              </a:ext>
            </a:extLst>
          </p:cNvPr>
          <p:cNvSpPr/>
          <p:nvPr/>
        </p:nvSpPr>
        <p:spPr>
          <a:xfrm>
            <a:off x="6265568" y="5207794"/>
            <a:ext cx="3449931" cy="93670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D</a:t>
            </a:r>
            <a:r>
              <a:rPr lang="en-US" sz="3200" dirty="0">
                <a:solidFill>
                  <a:schemeClr val="tx1"/>
                </a:solidFill>
              </a:rPr>
              <a:t> -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Helvetica Neue"/>
              </a:rPr>
              <a:t>Хионофобия</a:t>
            </a:r>
            <a:endParaRPr lang="ru-RU" sz="3200" b="0" i="0" dirty="0">
              <a:solidFill>
                <a:srgbClr val="000000"/>
              </a:solidFill>
              <a:effectLst/>
              <a:latin typeface="Helvetica Neue"/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D43445F-7E9E-870D-B539-59A96D5B9265}"/>
              </a:ext>
            </a:extLst>
          </p:cNvPr>
          <p:cNvSpPr/>
          <p:nvPr/>
        </p:nvSpPr>
        <p:spPr>
          <a:xfrm>
            <a:off x="184576" y="0"/>
            <a:ext cx="9869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10472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888</Words>
  <Application>Microsoft Office PowerPoint</Application>
  <PresentationFormat>Широкоэкранный</PresentationFormat>
  <Paragraphs>263</Paragraphs>
  <Slides>77</Slides>
  <Notes>8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84" baseType="lpstr">
      <vt:lpstr>AEROPORT-LIGHT</vt:lpstr>
      <vt:lpstr>Arial</vt:lpstr>
      <vt:lpstr>Calibri</vt:lpstr>
      <vt:lpstr>Calibri Light</vt:lpstr>
      <vt:lpstr>Helvetica Neue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Алина Koрнеева</dc:creator>
  <cp:lastModifiedBy>305 Мвидео</cp:lastModifiedBy>
  <cp:revision>118</cp:revision>
  <dcterms:created xsi:type="dcterms:W3CDTF">2020-12-25T13:08:50Z</dcterms:created>
  <dcterms:modified xsi:type="dcterms:W3CDTF">2022-12-26T09:07:55Z</dcterms:modified>
</cp:coreProperties>
</file>