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58" r:id="rId4"/>
    <p:sldId id="259" r:id="rId5"/>
    <p:sldId id="268" r:id="rId6"/>
    <p:sldId id="261" r:id="rId7"/>
    <p:sldId id="260" r:id="rId8"/>
    <p:sldId id="264" r:id="rId9"/>
    <p:sldId id="262" r:id="rId10"/>
    <p:sldId id="263" r:id="rId11"/>
    <p:sldId id="266" r:id="rId12"/>
    <p:sldId id="269" r:id="rId13"/>
    <p:sldId id="267"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976" autoAdjust="0"/>
  </p:normalViewPr>
  <p:slideViewPr>
    <p:cSldViewPr>
      <p:cViewPr varScale="1">
        <p:scale>
          <a:sx n="58" d="100"/>
          <a:sy n="58" d="100"/>
        </p:scale>
        <p:origin x="-846"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_____Microsoft_Office_Excel1.xlsx"/></Relationships>
</file>

<file path=ppt/charts/chart1.xml><?xml version="1.0" encoding="utf-8"?>
<c:chartSpace xmlns:c="http://schemas.openxmlformats.org/drawingml/2006/chart" xmlns:a="http://schemas.openxmlformats.org/drawingml/2006/main" xmlns:r="http://schemas.openxmlformats.org/officeDocument/2006/relationships">
  <c:lang val="ru-RU"/>
  <c:chart>
    <c:plotArea>
      <c:layout/>
      <c:barChart>
        <c:barDir val="bar"/>
        <c:grouping val="clustered"/>
        <c:ser>
          <c:idx val="0"/>
          <c:order val="0"/>
          <c:tx>
            <c:strRef>
              <c:f>Лист1!$B$1</c:f>
              <c:strCache>
                <c:ptCount val="1"/>
                <c:pt idx="0">
                  <c:v>3 (удовлетворительно)</c:v>
                </c:pt>
              </c:strCache>
            </c:strRef>
          </c:tx>
          <c:cat>
            <c:strRef>
              <c:f>Лист1!$A$2</c:f>
              <c:strCache>
                <c:ptCount val="1"/>
                <c:pt idx="0">
                  <c:v>ФГОС</c:v>
                </c:pt>
              </c:strCache>
            </c:strRef>
          </c:cat>
          <c:val>
            <c:numRef>
              <c:f>Лист1!$B$2</c:f>
              <c:numCache>
                <c:formatCode>General</c:formatCode>
                <c:ptCount val="1"/>
                <c:pt idx="0">
                  <c:v>4</c:v>
                </c:pt>
              </c:numCache>
            </c:numRef>
          </c:val>
        </c:ser>
        <c:ser>
          <c:idx val="1"/>
          <c:order val="1"/>
          <c:tx>
            <c:strRef>
              <c:f>Лист1!$C$1</c:f>
              <c:strCache>
                <c:ptCount val="1"/>
                <c:pt idx="0">
                  <c:v>4 (хорошо)</c:v>
                </c:pt>
              </c:strCache>
            </c:strRef>
          </c:tx>
          <c:cat>
            <c:strRef>
              <c:f>Лист1!$A$2</c:f>
              <c:strCache>
                <c:ptCount val="1"/>
                <c:pt idx="0">
                  <c:v>ФГОС</c:v>
                </c:pt>
              </c:strCache>
            </c:strRef>
          </c:cat>
          <c:val>
            <c:numRef>
              <c:f>Лист1!$C$2</c:f>
              <c:numCache>
                <c:formatCode>General</c:formatCode>
                <c:ptCount val="1"/>
                <c:pt idx="0">
                  <c:v>4</c:v>
                </c:pt>
              </c:numCache>
            </c:numRef>
          </c:val>
        </c:ser>
        <c:ser>
          <c:idx val="2"/>
          <c:order val="2"/>
          <c:tx>
            <c:strRef>
              <c:f>Лист1!$D$1</c:f>
              <c:strCache>
                <c:ptCount val="1"/>
                <c:pt idx="0">
                  <c:v>5 (отлично)</c:v>
                </c:pt>
              </c:strCache>
            </c:strRef>
          </c:tx>
          <c:cat>
            <c:strRef>
              <c:f>Лист1!$A$2</c:f>
              <c:strCache>
                <c:ptCount val="1"/>
                <c:pt idx="0">
                  <c:v>ФГОС</c:v>
                </c:pt>
              </c:strCache>
            </c:strRef>
          </c:cat>
          <c:val>
            <c:numRef>
              <c:f>Лист1!$D$2</c:f>
              <c:numCache>
                <c:formatCode>General</c:formatCode>
                <c:ptCount val="1"/>
                <c:pt idx="0">
                  <c:v>4</c:v>
                </c:pt>
              </c:numCache>
            </c:numRef>
          </c:val>
        </c:ser>
        <c:dLbls/>
        <c:axId val="81529472"/>
        <c:axId val="81564032"/>
      </c:barChart>
      <c:catAx>
        <c:axId val="81529472"/>
        <c:scaling>
          <c:orientation val="minMax"/>
        </c:scaling>
        <c:axPos val="l"/>
        <c:numFmt formatCode="General" sourceLinked="1"/>
        <c:tickLblPos val="nextTo"/>
        <c:crossAx val="81564032"/>
        <c:crosses val="autoZero"/>
        <c:auto val="1"/>
        <c:lblAlgn val="ctr"/>
        <c:lblOffset val="100"/>
      </c:catAx>
      <c:valAx>
        <c:axId val="81564032"/>
        <c:scaling>
          <c:orientation val="minMax"/>
        </c:scaling>
        <c:delete val="1"/>
        <c:axPos val="b"/>
        <c:majorGridlines/>
        <c:numFmt formatCode="General" sourceLinked="1"/>
        <c:tickLblPos val="none"/>
        <c:crossAx val="81529472"/>
        <c:crosses val="autoZero"/>
        <c:crossBetween val="between"/>
      </c:valAx>
    </c:plotArea>
    <c:legend>
      <c:legendPos val="r"/>
      <c:layout>
        <c:manualLayout>
          <c:xMode val="edge"/>
          <c:yMode val="edge"/>
          <c:x val="0.61307472051713219"/>
          <c:y val="0.2267134133532297"/>
          <c:w val="0.37664029914445712"/>
          <c:h val="0.54657288354135114"/>
        </c:manualLayout>
      </c:layout>
    </c:legend>
    <c:plotVisOnly val="1"/>
    <c:dispBlanksAs val="gap"/>
  </c:chart>
  <c:txPr>
    <a:bodyPr/>
    <a:lstStyle/>
    <a:p>
      <a:pPr>
        <a:defRPr sz="1800"/>
      </a:pPr>
      <a:endParaRPr lang="ru-RU"/>
    </a:p>
  </c:txPr>
  <c:externalData r:id="rId1"/>
  <c:userShapes r:id="rId2"/>
</c:chartSpace>
</file>

<file path=ppt/drawings/drawing1.xml><?xml version="1.0" encoding="utf-8"?>
<c:userShapes xmlns:c="http://schemas.openxmlformats.org/drawingml/2006/chart">
  <cdr:relSizeAnchor xmlns:cdr="http://schemas.openxmlformats.org/drawingml/2006/chartDrawing">
    <cdr:from>
      <cdr:x>0.11663</cdr:x>
      <cdr:y>0</cdr:y>
    </cdr:from>
    <cdr:to>
      <cdr:x>0.11663</cdr:x>
      <cdr:y>0.93891</cdr:y>
    </cdr:to>
    <cdr:cxnSp macro="">
      <cdr:nvCxnSpPr>
        <cdr:cNvPr id="3" name="Прямая со стрелкой 2"/>
        <cdr:cNvCxnSpPr/>
      </cdr:nvCxnSpPr>
      <cdr:spPr>
        <a:xfrm xmlns:a="http://schemas.openxmlformats.org/drawingml/2006/main" flipV="1">
          <a:off x="864096" y="0"/>
          <a:ext cx="0" cy="3240389"/>
        </a:xfrm>
        <a:prstGeom xmlns:a="http://schemas.openxmlformats.org/drawingml/2006/main" prst="straightConnector1">
          <a:avLst/>
        </a:prstGeom>
        <a:ln xmlns:a="http://schemas.openxmlformats.org/drawingml/2006/main">
          <a:tailEnd type="arrow"/>
        </a:ln>
      </cdr:spPr>
      <cdr:style>
        <a:lnRef xmlns:a="http://schemas.openxmlformats.org/drawingml/2006/main" idx="3">
          <a:schemeClr val="dk1"/>
        </a:lnRef>
        <a:fillRef xmlns:a="http://schemas.openxmlformats.org/drawingml/2006/main" idx="0">
          <a:schemeClr val="dk1"/>
        </a:fillRef>
        <a:effectRef xmlns:a="http://schemas.openxmlformats.org/drawingml/2006/main" idx="2">
          <a:schemeClr val="dk1"/>
        </a:effectRef>
        <a:fontRef xmlns:a="http://schemas.openxmlformats.org/drawingml/2006/main" idx="minor">
          <a:schemeClr val="tx1"/>
        </a:fontRef>
      </cdr:style>
    </cdr:cxnSp>
  </cdr:relSizeAnchor>
  <cdr:relSizeAnchor xmlns:cdr="http://schemas.openxmlformats.org/drawingml/2006/chartDrawing">
    <cdr:from>
      <cdr:x>0.5054</cdr:x>
      <cdr:y>0</cdr:y>
    </cdr:from>
    <cdr:to>
      <cdr:x>0.97192</cdr:x>
      <cdr:y>0.14605</cdr:y>
    </cdr:to>
    <cdr:sp macro="" textlink="">
      <cdr:nvSpPr>
        <cdr:cNvPr id="2" name="TextBox 1"/>
        <cdr:cNvSpPr txBox="1"/>
      </cdr:nvSpPr>
      <cdr:spPr>
        <a:xfrm xmlns:a="http://schemas.openxmlformats.org/drawingml/2006/main">
          <a:off x="3744416" y="0"/>
          <a:ext cx="3456384" cy="504056"/>
        </a:xfrm>
        <a:prstGeom xmlns:a="http://schemas.openxmlformats.org/drawingml/2006/main" prst="rect">
          <a:avLst/>
        </a:prstGeom>
        <a:solidFill xmlns:a="http://schemas.openxmlformats.org/drawingml/2006/main">
          <a:srgbClr val="00B050"/>
        </a:solidFill>
      </cdr:spPr>
      <cdr:txBody>
        <a:bodyPr xmlns:a="http://schemas.openxmlformats.org/drawingml/2006/main" vertOverflow="clip" wrap="square" rtlCol="0"/>
        <a:lstStyle xmlns:a="http://schemas.openxmlformats.org/drawingml/2006/main"/>
        <a:p xmlns:a="http://schemas.openxmlformats.org/drawingml/2006/main">
          <a:pPr algn="ctr"/>
          <a:r>
            <a:rPr lang="ru-RU" sz="2800" dirty="0" smtClean="0">
              <a:latin typeface="Times New Roman" panose="02020603050405020304" pitchFamily="18" charset="0"/>
              <a:cs typeface="Times New Roman" panose="02020603050405020304" pitchFamily="18" charset="0"/>
            </a:rPr>
            <a:t>Правильная цель !</a:t>
          </a:r>
          <a:endParaRPr lang="ru-RU" sz="2800" dirty="0">
            <a:latin typeface="Times New Roman" panose="02020603050405020304" pitchFamily="18" charset="0"/>
            <a:cs typeface="Times New Roman" panose="02020603050405020304" pitchFamily="18"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5179FA-56EB-4071-A793-7AB149089520}" type="datetimeFigureOut">
              <a:rPr lang="ru-RU" smtClean="0"/>
              <a:pPr/>
              <a:t>29.08.2022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B04341-BB92-487C-A84F-827C0D61F505}" type="slidenum">
              <a:rPr lang="ru-RU" smtClean="0"/>
              <a:pPr/>
              <a:t>‹#›</a:t>
            </a:fld>
            <a:endParaRPr lang="ru-RU"/>
          </a:p>
        </p:txBody>
      </p:sp>
    </p:spTree>
    <p:extLst>
      <p:ext uri="{BB962C8B-B14F-4D97-AF65-F5344CB8AC3E}">
        <p14:creationId xmlns:p14="http://schemas.microsoft.com/office/powerpoint/2010/main" xmlns="" val="1611524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Необходимость этой работы состоит в том, чтобы дать учителям универсальный способ получения</a:t>
            </a:r>
            <a:r>
              <a:rPr lang="ru-RU" baseline="0" dirty="0" smtClean="0"/>
              <a:t> высоких результатов образования среди учеников.</a:t>
            </a:r>
            <a:endParaRPr lang="ru-RU" dirty="0"/>
          </a:p>
        </p:txBody>
      </p:sp>
      <p:sp>
        <p:nvSpPr>
          <p:cNvPr id="4" name="Номер слайда 3"/>
          <p:cNvSpPr>
            <a:spLocks noGrp="1"/>
          </p:cNvSpPr>
          <p:nvPr>
            <p:ph type="sldNum" sz="quarter" idx="10"/>
          </p:nvPr>
        </p:nvSpPr>
        <p:spPr/>
        <p:txBody>
          <a:bodyPr/>
          <a:lstStyle/>
          <a:p>
            <a:fld id="{E2B04341-BB92-487C-A84F-827C0D61F505}" type="slidenum">
              <a:rPr lang="ru-RU" smtClean="0"/>
              <a:pPr/>
              <a:t>1</a:t>
            </a:fld>
            <a:endParaRPr lang="ru-RU"/>
          </a:p>
        </p:txBody>
      </p:sp>
    </p:spTree>
    <p:extLst>
      <p:ext uri="{BB962C8B-B14F-4D97-AF65-F5344CB8AC3E}">
        <p14:creationId xmlns:p14="http://schemas.microsoft.com/office/powerpoint/2010/main" xmlns="" val="3236271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При </a:t>
            </a:r>
            <a:r>
              <a:rPr lang="ru-RU" dirty="0" err="1" smtClean="0"/>
              <a:t>опробировании</a:t>
            </a:r>
            <a:r>
              <a:rPr lang="ru-RU" baseline="0" dirty="0" smtClean="0"/>
              <a:t> методов были получены высокие результаты образования среди учеников первого уральского казачьего кадетского корпуса. А именно 62,5 % качества образования в 6б классе. А то 14 ударников из 24 человек класса.</a:t>
            </a:r>
            <a:endParaRPr lang="ru-RU" dirty="0"/>
          </a:p>
        </p:txBody>
      </p:sp>
      <p:sp>
        <p:nvSpPr>
          <p:cNvPr id="4" name="Номер слайда 3"/>
          <p:cNvSpPr>
            <a:spLocks noGrp="1"/>
          </p:cNvSpPr>
          <p:nvPr>
            <p:ph type="sldNum" sz="quarter" idx="10"/>
          </p:nvPr>
        </p:nvSpPr>
        <p:spPr/>
        <p:txBody>
          <a:bodyPr/>
          <a:lstStyle/>
          <a:p>
            <a:fld id="{E2B04341-BB92-487C-A84F-827C0D61F505}" type="slidenum">
              <a:rPr lang="ru-RU" smtClean="0"/>
              <a:pPr/>
              <a:t>2</a:t>
            </a:fld>
            <a:endParaRPr lang="ru-RU"/>
          </a:p>
        </p:txBody>
      </p:sp>
    </p:spTree>
    <p:extLst>
      <p:ext uri="{BB962C8B-B14F-4D97-AF65-F5344CB8AC3E}">
        <p14:creationId xmlns:p14="http://schemas.microsoft.com/office/powerpoint/2010/main" xmlns="" val="8204506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Всестороннее развитие личности это</a:t>
            </a:r>
            <a:r>
              <a:rPr lang="ru-RU" baseline="0" dirty="0" smtClean="0"/>
              <a:t> то, чем всегда славились Российские школы. Разносторонне развитая личность нужна государству. Будущее нашего государства в этих личностях, которые мы развиваем в учебном процессе. ФГОС – одна из основных составляющих образованности и должна она быть на ровне с другими составляющими образованности ценностно-ориентационной и деятельностно-коммуникативной. </a:t>
            </a:r>
            <a:endParaRPr lang="ru-RU" dirty="0"/>
          </a:p>
        </p:txBody>
      </p:sp>
      <p:sp>
        <p:nvSpPr>
          <p:cNvPr id="4" name="Номер слайда 3"/>
          <p:cNvSpPr>
            <a:spLocks noGrp="1"/>
          </p:cNvSpPr>
          <p:nvPr>
            <p:ph type="sldNum" sz="quarter" idx="10"/>
          </p:nvPr>
        </p:nvSpPr>
        <p:spPr/>
        <p:txBody>
          <a:bodyPr/>
          <a:lstStyle/>
          <a:p>
            <a:fld id="{E2B04341-BB92-487C-A84F-827C0D61F505}" type="slidenum">
              <a:rPr lang="ru-RU" smtClean="0"/>
              <a:pPr/>
              <a:t>3</a:t>
            </a:fld>
            <a:endParaRPr lang="ru-RU"/>
          </a:p>
        </p:txBody>
      </p:sp>
    </p:spTree>
    <p:extLst>
      <p:ext uri="{BB962C8B-B14F-4D97-AF65-F5344CB8AC3E}">
        <p14:creationId xmlns:p14="http://schemas.microsoft.com/office/powerpoint/2010/main" xmlns="" val="12858871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Если ориентироваться на этот минимум образованности, то нет высоких результатов образования поэтому следует дополнить к этому стандарту другие образовательные ценности.</a:t>
            </a:r>
            <a:endParaRPr lang="ru-RU" dirty="0"/>
          </a:p>
        </p:txBody>
      </p:sp>
      <p:sp>
        <p:nvSpPr>
          <p:cNvPr id="4" name="Номер слайда 3"/>
          <p:cNvSpPr>
            <a:spLocks noGrp="1"/>
          </p:cNvSpPr>
          <p:nvPr>
            <p:ph type="sldNum" sz="quarter" idx="10"/>
          </p:nvPr>
        </p:nvSpPr>
        <p:spPr/>
        <p:txBody>
          <a:bodyPr/>
          <a:lstStyle/>
          <a:p>
            <a:fld id="{E2B04341-BB92-487C-A84F-827C0D61F505}" type="slidenum">
              <a:rPr lang="ru-RU" smtClean="0"/>
              <a:pPr/>
              <a:t>4</a:t>
            </a:fld>
            <a:endParaRPr lang="ru-RU"/>
          </a:p>
        </p:txBody>
      </p:sp>
    </p:spTree>
    <p:extLst>
      <p:ext uri="{BB962C8B-B14F-4D97-AF65-F5344CB8AC3E}">
        <p14:creationId xmlns:p14="http://schemas.microsoft.com/office/powerpoint/2010/main" xmlns="" val="31187643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2B04341-BB92-487C-A84F-827C0D61F505}" type="slidenum">
              <a:rPr lang="ru-RU" smtClean="0"/>
              <a:pPr/>
              <a:t>5</a:t>
            </a:fld>
            <a:endParaRPr lang="ru-RU"/>
          </a:p>
        </p:txBody>
      </p:sp>
    </p:spTree>
    <p:extLst>
      <p:ext uri="{BB962C8B-B14F-4D97-AF65-F5344CB8AC3E}">
        <p14:creationId xmlns:p14="http://schemas.microsoft.com/office/powerpoint/2010/main" xmlns="" val="14163018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Когда мы говорим о мотивации, мы тем самым ставим правильную цель, на которую нацеливается данная личность (личности). После постановки цели учитель контролирует учебный процесс, оценивая деятельность</a:t>
            </a:r>
            <a:r>
              <a:rPr lang="ru-RU" baseline="0" dirty="0" smtClean="0"/>
              <a:t> учащихся – это и есть деятельностно-коммуникативная составляющая образованности.</a:t>
            </a:r>
            <a:endParaRPr lang="ru-RU" dirty="0"/>
          </a:p>
        </p:txBody>
      </p:sp>
      <p:sp>
        <p:nvSpPr>
          <p:cNvPr id="4" name="Номер слайда 3"/>
          <p:cNvSpPr>
            <a:spLocks noGrp="1"/>
          </p:cNvSpPr>
          <p:nvPr>
            <p:ph type="sldNum" sz="quarter" idx="10"/>
          </p:nvPr>
        </p:nvSpPr>
        <p:spPr/>
        <p:txBody>
          <a:bodyPr/>
          <a:lstStyle/>
          <a:p>
            <a:fld id="{E2B04341-BB92-487C-A84F-827C0D61F505}" type="slidenum">
              <a:rPr lang="ru-RU" smtClean="0"/>
              <a:pPr/>
              <a:t>6</a:t>
            </a:fld>
            <a:endParaRPr lang="ru-RU"/>
          </a:p>
        </p:txBody>
      </p:sp>
    </p:spTree>
    <p:extLst>
      <p:ext uri="{BB962C8B-B14F-4D97-AF65-F5344CB8AC3E}">
        <p14:creationId xmlns:p14="http://schemas.microsoft.com/office/powerpoint/2010/main" xmlns="" val="28320529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Во всех вариантах нет оценки ниже тройки, а там, где ПИ неудовлетворительная, есть место для работы учителя. Но при высокой ЦО и ДК учителю легко поднять на должный уровень ПИ,</a:t>
            </a:r>
            <a:r>
              <a:rPr lang="ru-RU" baseline="0" dirty="0" smtClean="0"/>
              <a:t> т.к. ученик настроен на получение высоких результатов образования и действует в правильном направлении.</a:t>
            </a:r>
            <a:endParaRPr lang="ru-RU" dirty="0"/>
          </a:p>
        </p:txBody>
      </p:sp>
      <p:sp>
        <p:nvSpPr>
          <p:cNvPr id="4" name="Номер слайда 3"/>
          <p:cNvSpPr>
            <a:spLocks noGrp="1"/>
          </p:cNvSpPr>
          <p:nvPr>
            <p:ph type="sldNum" sz="quarter" idx="10"/>
          </p:nvPr>
        </p:nvSpPr>
        <p:spPr/>
        <p:txBody>
          <a:bodyPr/>
          <a:lstStyle/>
          <a:p>
            <a:fld id="{E2B04341-BB92-487C-A84F-827C0D61F505}" type="slidenum">
              <a:rPr lang="ru-RU" smtClean="0"/>
              <a:pPr/>
              <a:t>11</a:t>
            </a:fld>
            <a:endParaRPr lang="ru-RU"/>
          </a:p>
        </p:txBody>
      </p:sp>
    </p:spTree>
    <p:extLst>
      <p:ext uri="{BB962C8B-B14F-4D97-AF65-F5344CB8AC3E}">
        <p14:creationId xmlns:p14="http://schemas.microsoft.com/office/powerpoint/2010/main" xmlns="" val="1060558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E4575072-C790-461D-940F-5DB657DBFB03}" type="datetimeFigureOut">
              <a:rPr lang="ru-RU" smtClean="0"/>
              <a:pPr/>
              <a:t>29.08.2022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FC29A82-0778-4082-8CB4-C56EBD6D30DC}"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4575072-C790-461D-940F-5DB657DBFB03}" type="datetimeFigureOut">
              <a:rPr lang="ru-RU" smtClean="0"/>
              <a:pPr/>
              <a:t>29.08.2022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FC29A82-0778-4082-8CB4-C56EBD6D30D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4575072-C790-461D-940F-5DB657DBFB03}" type="datetimeFigureOut">
              <a:rPr lang="ru-RU" smtClean="0"/>
              <a:pPr/>
              <a:t>29.08.2022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FC29A82-0778-4082-8CB4-C56EBD6D30DC}" type="slidenum">
              <a:rPr lang="ru-RU" smtClean="0"/>
              <a:pPr/>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4575072-C790-461D-940F-5DB657DBFB03}" type="datetimeFigureOut">
              <a:rPr lang="ru-RU" smtClean="0"/>
              <a:pPr/>
              <a:t>29.08.2022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FC29A82-0778-4082-8CB4-C56EBD6D30DC}" type="slidenum">
              <a:rPr lang="ru-RU" smtClean="0"/>
              <a:pPr/>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4575072-C790-461D-940F-5DB657DBFB03}" type="datetimeFigureOut">
              <a:rPr lang="ru-RU" smtClean="0"/>
              <a:pPr/>
              <a:t>29.08.2022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FC29A82-0778-4082-8CB4-C56EBD6D30DC}"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E4575072-C790-461D-940F-5DB657DBFB03}" type="datetimeFigureOut">
              <a:rPr lang="ru-RU" smtClean="0"/>
              <a:pPr/>
              <a:t>29.08.2022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FC29A82-0778-4082-8CB4-C56EBD6D30DC}" type="slidenum">
              <a:rPr lang="ru-RU" smtClean="0"/>
              <a:pPr/>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E4575072-C790-461D-940F-5DB657DBFB03}" type="datetimeFigureOut">
              <a:rPr lang="ru-RU" smtClean="0"/>
              <a:pPr/>
              <a:t>29.08.2022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FC29A82-0778-4082-8CB4-C56EBD6D30D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E4575072-C790-461D-940F-5DB657DBFB03}" type="datetimeFigureOut">
              <a:rPr lang="ru-RU" smtClean="0"/>
              <a:pPr/>
              <a:t>29.08.2022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FC29A82-0778-4082-8CB4-C56EBD6D30D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E4575072-C790-461D-940F-5DB657DBFB03}" type="datetimeFigureOut">
              <a:rPr lang="ru-RU" smtClean="0"/>
              <a:pPr/>
              <a:t>29.08.2022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FC29A82-0778-4082-8CB4-C56EBD6D30D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4575072-C790-461D-940F-5DB657DBFB03}" type="datetimeFigureOut">
              <a:rPr lang="ru-RU" smtClean="0"/>
              <a:pPr/>
              <a:t>29.08.2022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FC29A82-0778-4082-8CB4-C56EBD6D30DC}" type="slidenum">
              <a:rPr lang="ru-RU" smtClean="0"/>
              <a:pPr/>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4575072-C790-461D-940F-5DB657DBFB03}" type="datetimeFigureOut">
              <a:rPr lang="ru-RU" smtClean="0"/>
              <a:pPr/>
              <a:t>29.08.2022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FC29A82-0778-4082-8CB4-C56EBD6D30DC}" type="slidenum">
              <a:rPr lang="ru-RU" smtClean="0"/>
              <a:pPr/>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E4575072-C790-461D-940F-5DB657DBFB03}" type="datetimeFigureOut">
              <a:rPr lang="ru-RU" smtClean="0"/>
              <a:pPr/>
              <a:t>29.08.2022</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7FC29A82-0778-4082-8CB4-C56EBD6D30DC}" type="slidenum">
              <a:rPr lang="ru-RU" smtClean="0"/>
              <a:pPr/>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412776"/>
            <a:ext cx="7772400" cy="2952328"/>
          </a:xfrm>
        </p:spPr>
        <p:txBody>
          <a:bodyPr>
            <a:normAutofit/>
          </a:bodyPr>
          <a:lstStyle/>
          <a:p>
            <a:r>
              <a:rPr lang="ru-RU" sz="5400" dirty="0" smtClean="0">
                <a:solidFill>
                  <a:schemeClr val="tx1"/>
                </a:solidFill>
                <a:latin typeface="Times New Roman" panose="02020603050405020304" pitchFamily="18" charset="0"/>
                <a:cs typeface="Times New Roman" panose="02020603050405020304" pitchFamily="18" charset="0"/>
              </a:rPr>
              <a:t>Внедрение современных методов в образовательный процесс</a:t>
            </a:r>
            <a:endParaRPr lang="ru-RU" sz="5400" dirty="0">
              <a:solidFill>
                <a:schemeClr val="tx1"/>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371600" y="5733256"/>
            <a:ext cx="6400800" cy="648072"/>
          </a:xfrm>
        </p:spPr>
        <p:txBody>
          <a:bodyPr/>
          <a:lstStyle/>
          <a:p>
            <a:r>
              <a:rPr lang="ru-RU" dirty="0" smtClean="0">
                <a:solidFill>
                  <a:schemeClr val="tx1"/>
                </a:solidFill>
                <a:latin typeface="Times New Roman" panose="02020603050405020304" pitchFamily="18" charset="0"/>
                <a:cs typeface="Times New Roman" panose="02020603050405020304" pitchFamily="18" charset="0"/>
              </a:rPr>
              <a:t>Учитель Пантуев С. И.</a:t>
            </a: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2190897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a:bodyPr>
          <a:lstStyle/>
          <a:p>
            <a:r>
              <a:rPr lang="ru-RU" sz="2000" dirty="0" smtClean="0">
                <a:solidFill>
                  <a:schemeClr val="tx1"/>
                </a:solidFill>
                <a:latin typeface="Times New Roman" panose="02020603050405020304" pitchFamily="18" charset="0"/>
                <a:cs typeface="Times New Roman" panose="02020603050405020304" pitchFamily="18" charset="0"/>
              </a:rPr>
              <a:t>Оценка 2 (неуд.) – в действиях учащегося присутствуют действия, описанные в уголовном кодексе РФ (оскорбления, побои, умышленная порча имущества и т.д.)</a:t>
            </a:r>
          </a:p>
          <a:p>
            <a:r>
              <a:rPr lang="ru-RU" sz="2000" dirty="0" smtClean="0">
                <a:solidFill>
                  <a:schemeClr val="tx1"/>
                </a:solidFill>
                <a:latin typeface="Times New Roman" panose="02020603050405020304" pitchFamily="18" charset="0"/>
                <a:cs typeface="Times New Roman" panose="02020603050405020304" pitchFamily="18" charset="0"/>
              </a:rPr>
              <a:t>Оценка 3 (удовл.) – действия учащегося хаотичны, неосознанные, нейтральные</a:t>
            </a:r>
          </a:p>
          <a:p>
            <a:r>
              <a:rPr lang="ru-RU" sz="2000" dirty="0">
                <a:solidFill>
                  <a:prstClr val="black"/>
                </a:solidFill>
                <a:latin typeface="Times New Roman" panose="02020603050405020304" pitchFamily="18" charset="0"/>
                <a:cs typeface="Times New Roman" panose="02020603050405020304" pitchFamily="18" charset="0"/>
              </a:rPr>
              <a:t>Оценка </a:t>
            </a:r>
            <a:r>
              <a:rPr lang="ru-RU" sz="2000" dirty="0" smtClean="0">
                <a:solidFill>
                  <a:prstClr val="black"/>
                </a:solidFill>
                <a:latin typeface="Times New Roman" panose="02020603050405020304" pitchFamily="18" charset="0"/>
                <a:cs typeface="Times New Roman" panose="02020603050405020304" pitchFamily="18" charset="0"/>
              </a:rPr>
              <a:t>4 (хорошо) – действия учащегося уверенные, точность действий высокая, развитие идёт в правильном направлении</a:t>
            </a:r>
          </a:p>
          <a:p>
            <a:r>
              <a:rPr lang="ru-RU" sz="2000" dirty="0">
                <a:solidFill>
                  <a:prstClr val="black"/>
                </a:solidFill>
                <a:latin typeface="Times New Roman" panose="02020603050405020304" pitchFamily="18" charset="0"/>
                <a:cs typeface="Times New Roman" panose="02020603050405020304" pitchFamily="18" charset="0"/>
              </a:rPr>
              <a:t>Оценка </a:t>
            </a:r>
            <a:r>
              <a:rPr lang="ru-RU" sz="2000" dirty="0" smtClean="0">
                <a:solidFill>
                  <a:prstClr val="black"/>
                </a:solidFill>
                <a:latin typeface="Times New Roman" panose="02020603050405020304" pitchFamily="18" charset="0"/>
                <a:cs typeface="Times New Roman" panose="02020603050405020304" pitchFamily="18" charset="0"/>
              </a:rPr>
              <a:t>5 (отлично) – в действиях учащегося присутствуют элементы других образовательных предметов, дополняющих и улучшающих конечный результат </a:t>
            </a:r>
            <a:endParaRPr lang="ru-RU" sz="2000" dirty="0">
              <a:solidFill>
                <a:schemeClr val="tx1"/>
              </a:solidFill>
              <a:latin typeface="Times New Roman" panose="02020603050405020304" pitchFamily="18" charset="0"/>
              <a:cs typeface="Times New Roman" panose="02020603050405020304" pitchFamily="18" charset="0"/>
            </a:endParaRPr>
          </a:p>
        </p:txBody>
      </p:sp>
      <p:sp>
        <p:nvSpPr>
          <p:cNvPr id="3" name="Заголовок 2"/>
          <p:cNvSpPr>
            <a:spLocks noGrp="1"/>
          </p:cNvSpPr>
          <p:nvPr>
            <p:ph type="title"/>
          </p:nvPr>
        </p:nvSpPr>
        <p:spPr>
          <a:xfrm>
            <a:off x="457200" y="338328"/>
            <a:ext cx="8229600" cy="1794528"/>
          </a:xfrm>
        </p:spPr>
        <p:txBody>
          <a:bodyPr>
            <a:normAutofit fontScale="90000"/>
          </a:bodyPr>
          <a:lstStyle/>
          <a:p>
            <a:r>
              <a:rPr lang="ru-RU" dirty="0" smtClean="0">
                <a:solidFill>
                  <a:schemeClr val="tx1"/>
                </a:solidFill>
                <a:latin typeface="Times New Roman" panose="02020603050405020304" pitchFamily="18" charset="0"/>
                <a:cs typeface="Times New Roman" panose="02020603050405020304" pitchFamily="18" charset="0"/>
              </a:rPr>
              <a:t>Оценка деятельностно-коммуникативной составляющей образованности</a:t>
            </a: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9466009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xmlns="" val="2185693853"/>
              </p:ext>
            </p:extLst>
          </p:nvPr>
        </p:nvGraphicFramePr>
        <p:xfrm>
          <a:off x="871538" y="2674938"/>
          <a:ext cx="7408860" cy="3235960"/>
        </p:xfrm>
        <a:graphic>
          <a:graphicData uri="http://schemas.openxmlformats.org/drawingml/2006/table">
            <a:tbl>
              <a:tblPr firstRow="1" bandRow="1">
                <a:tableStyleId>{5C22544A-7EE6-4342-B048-85BDC9FD1C3A}</a:tableStyleId>
              </a:tblPr>
              <a:tblGrid>
                <a:gridCol w="1234810"/>
                <a:gridCol w="1234810"/>
                <a:gridCol w="1234810"/>
                <a:gridCol w="1234810"/>
                <a:gridCol w="1234810"/>
                <a:gridCol w="1234810"/>
              </a:tblGrid>
              <a:tr h="370840">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Ученик </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ЦО</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ДК</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ПИ</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Средний балл</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Оценка в журнал</a:t>
                      </a:r>
                      <a:endParaRPr lang="ru-RU" dirty="0">
                        <a:solidFill>
                          <a:schemeClr val="tx1"/>
                        </a:solidFill>
                        <a:latin typeface="Times New Roman" panose="02020603050405020304" pitchFamily="18" charset="0"/>
                        <a:cs typeface="Times New Roman" panose="02020603050405020304" pitchFamily="18" charset="0"/>
                      </a:endParaRPr>
                    </a:p>
                  </a:txBody>
                  <a:tcPr/>
                </a:tc>
              </a:tr>
              <a:tr h="370840">
                <a:tc>
                  <a:txBody>
                    <a:bodyPr/>
                    <a:lstStyle/>
                    <a:p>
                      <a:r>
                        <a:rPr lang="ru-RU" dirty="0" smtClean="0">
                          <a:latin typeface="Times New Roman" panose="02020603050405020304" pitchFamily="18" charset="0"/>
                          <a:cs typeface="Times New Roman" panose="02020603050405020304" pitchFamily="18" charset="0"/>
                        </a:rPr>
                        <a:t>Хулиганов</a:t>
                      </a:r>
                      <a:endParaRPr lang="ru-RU" dirty="0">
                        <a:latin typeface="Times New Roman" panose="02020603050405020304" pitchFamily="18" charset="0"/>
                        <a:cs typeface="Times New Roman" panose="02020603050405020304" pitchFamily="18" charset="0"/>
                      </a:endParaRPr>
                    </a:p>
                  </a:txBody>
                  <a:tcPr/>
                </a:tc>
                <a:tc>
                  <a:txBody>
                    <a:bodyPr/>
                    <a:lstStyle/>
                    <a:p>
                      <a:pPr algn="ctr"/>
                      <a:r>
                        <a:rPr lang="ru-RU" dirty="0" smtClean="0">
                          <a:latin typeface="Times New Roman" panose="02020603050405020304" pitchFamily="18" charset="0"/>
                          <a:cs typeface="Times New Roman" panose="02020603050405020304" pitchFamily="18" charset="0"/>
                        </a:rPr>
                        <a:t>2</a:t>
                      </a:r>
                      <a:endParaRPr lang="ru-RU" dirty="0">
                        <a:latin typeface="Times New Roman" panose="02020603050405020304" pitchFamily="18" charset="0"/>
                        <a:cs typeface="Times New Roman" panose="02020603050405020304" pitchFamily="18" charset="0"/>
                      </a:endParaRPr>
                    </a:p>
                  </a:txBody>
                  <a:tcPr/>
                </a:tc>
                <a:tc>
                  <a:txBody>
                    <a:bodyPr/>
                    <a:lstStyle/>
                    <a:p>
                      <a:pPr algn="ctr"/>
                      <a:r>
                        <a:rPr lang="ru-RU" dirty="0" smtClean="0">
                          <a:latin typeface="Times New Roman" panose="02020603050405020304" pitchFamily="18" charset="0"/>
                          <a:cs typeface="Times New Roman" panose="02020603050405020304" pitchFamily="18" charset="0"/>
                        </a:rPr>
                        <a:t>2</a:t>
                      </a:r>
                      <a:endParaRPr lang="ru-RU" dirty="0">
                        <a:latin typeface="Times New Roman" panose="02020603050405020304" pitchFamily="18" charset="0"/>
                        <a:cs typeface="Times New Roman" panose="02020603050405020304" pitchFamily="18" charset="0"/>
                      </a:endParaRPr>
                    </a:p>
                  </a:txBody>
                  <a:tcPr/>
                </a:tc>
                <a:tc>
                  <a:txBody>
                    <a:bodyPr/>
                    <a:lstStyle/>
                    <a:p>
                      <a:pPr algn="ctr"/>
                      <a:r>
                        <a:rPr lang="ru-RU" dirty="0" smtClean="0">
                          <a:latin typeface="Times New Roman" panose="02020603050405020304" pitchFamily="18" charset="0"/>
                          <a:cs typeface="Times New Roman" panose="02020603050405020304" pitchFamily="18" charset="0"/>
                        </a:rPr>
                        <a:t>4</a:t>
                      </a:r>
                      <a:endParaRPr lang="ru-RU" dirty="0">
                        <a:latin typeface="Times New Roman" panose="02020603050405020304" pitchFamily="18" charset="0"/>
                        <a:cs typeface="Times New Roman" panose="02020603050405020304" pitchFamily="18" charset="0"/>
                      </a:endParaRPr>
                    </a:p>
                  </a:txBody>
                  <a:tcPr/>
                </a:tc>
                <a:tc>
                  <a:txBody>
                    <a:bodyPr/>
                    <a:lstStyle/>
                    <a:p>
                      <a:pPr algn="ctr"/>
                      <a:r>
                        <a:rPr lang="ru-RU" dirty="0" smtClean="0">
                          <a:latin typeface="Times New Roman" panose="02020603050405020304" pitchFamily="18" charset="0"/>
                          <a:cs typeface="Times New Roman" panose="02020603050405020304" pitchFamily="18" charset="0"/>
                        </a:rPr>
                        <a:t>2,66</a:t>
                      </a:r>
                      <a:endParaRPr lang="ru-RU" dirty="0">
                        <a:latin typeface="Times New Roman" panose="02020603050405020304" pitchFamily="18" charset="0"/>
                        <a:cs typeface="Times New Roman" panose="02020603050405020304" pitchFamily="18" charset="0"/>
                      </a:endParaRPr>
                    </a:p>
                  </a:txBody>
                  <a:tcPr/>
                </a:tc>
                <a:tc>
                  <a:txBody>
                    <a:bodyPr/>
                    <a:lstStyle/>
                    <a:p>
                      <a:pPr algn="ctr"/>
                      <a:r>
                        <a:rPr lang="ru-RU" dirty="0" smtClean="0">
                          <a:latin typeface="Times New Roman" panose="02020603050405020304" pitchFamily="18" charset="0"/>
                          <a:cs typeface="Times New Roman" panose="02020603050405020304" pitchFamily="18" charset="0"/>
                        </a:rPr>
                        <a:t>3</a:t>
                      </a:r>
                      <a:endParaRPr lang="ru-RU" dirty="0">
                        <a:latin typeface="Times New Roman" panose="02020603050405020304" pitchFamily="18" charset="0"/>
                        <a:cs typeface="Times New Roman" panose="02020603050405020304" pitchFamily="18" charset="0"/>
                      </a:endParaRPr>
                    </a:p>
                  </a:txBody>
                  <a:tcPr/>
                </a:tc>
              </a:tr>
              <a:tr h="370840">
                <a:tc>
                  <a:txBody>
                    <a:bodyPr/>
                    <a:lstStyle/>
                    <a:p>
                      <a:r>
                        <a:rPr lang="ru-RU" dirty="0" smtClean="0">
                          <a:solidFill>
                            <a:schemeClr val="tx1"/>
                          </a:solidFill>
                          <a:latin typeface="Times New Roman" panose="02020603050405020304" pitchFamily="18" charset="0"/>
                          <a:cs typeface="Times New Roman" panose="02020603050405020304" pitchFamily="18" charset="0"/>
                        </a:rPr>
                        <a:t>Хитров</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2</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2</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5</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3</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3</a:t>
                      </a:r>
                      <a:endParaRPr lang="ru-RU" dirty="0">
                        <a:solidFill>
                          <a:schemeClr val="tx1"/>
                        </a:solidFill>
                        <a:latin typeface="Times New Roman" panose="02020603050405020304" pitchFamily="18" charset="0"/>
                        <a:cs typeface="Times New Roman" panose="02020603050405020304" pitchFamily="18" charset="0"/>
                      </a:endParaRPr>
                    </a:p>
                  </a:txBody>
                  <a:tcPr/>
                </a:tc>
              </a:tr>
              <a:tr h="370840">
                <a:tc>
                  <a:txBody>
                    <a:bodyPr/>
                    <a:lstStyle/>
                    <a:p>
                      <a:r>
                        <a:rPr lang="ru-RU" dirty="0" smtClean="0">
                          <a:solidFill>
                            <a:schemeClr val="tx1"/>
                          </a:solidFill>
                          <a:latin typeface="Times New Roman" panose="02020603050405020304" pitchFamily="18" charset="0"/>
                          <a:cs typeface="Times New Roman" panose="02020603050405020304" pitchFamily="18" charset="0"/>
                        </a:rPr>
                        <a:t>Иванов</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3</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3</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4</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3,3</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3</a:t>
                      </a:r>
                      <a:endParaRPr lang="ru-RU" dirty="0">
                        <a:solidFill>
                          <a:schemeClr val="tx1"/>
                        </a:solidFill>
                        <a:latin typeface="Times New Roman" panose="02020603050405020304" pitchFamily="18" charset="0"/>
                        <a:cs typeface="Times New Roman" panose="02020603050405020304" pitchFamily="18" charset="0"/>
                      </a:endParaRPr>
                    </a:p>
                  </a:txBody>
                  <a:tcPr/>
                </a:tc>
              </a:tr>
              <a:tr h="370840">
                <a:tc>
                  <a:txBody>
                    <a:bodyPr/>
                    <a:lstStyle/>
                    <a:p>
                      <a:r>
                        <a:rPr lang="ru-RU" dirty="0" smtClean="0">
                          <a:solidFill>
                            <a:schemeClr val="tx1"/>
                          </a:solidFill>
                          <a:latin typeface="Times New Roman" panose="02020603050405020304" pitchFamily="18" charset="0"/>
                          <a:cs typeface="Times New Roman" panose="02020603050405020304" pitchFamily="18" charset="0"/>
                        </a:rPr>
                        <a:t>Петров</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4</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4</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2</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3,3</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3</a:t>
                      </a:r>
                      <a:endParaRPr lang="ru-RU" dirty="0">
                        <a:solidFill>
                          <a:schemeClr val="tx1"/>
                        </a:solidFill>
                        <a:latin typeface="Times New Roman" panose="02020603050405020304" pitchFamily="18" charset="0"/>
                        <a:cs typeface="Times New Roman" panose="02020603050405020304" pitchFamily="18" charset="0"/>
                      </a:endParaRPr>
                    </a:p>
                  </a:txBody>
                  <a:tcPr/>
                </a:tc>
              </a:tr>
              <a:tr h="370840">
                <a:tc>
                  <a:txBody>
                    <a:bodyPr/>
                    <a:lstStyle/>
                    <a:p>
                      <a:r>
                        <a:rPr lang="ru-RU" dirty="0" smtClean="0">
                          <a:solidFill>
                            <a:schemeClr val="tx1"/>
                          </a:solidFill>
                          <a:latin typeface="Times New Roman" panose="02020603050405020304" pitchFamily="18" charset="0"/>
                          <a:cs typeface="Times New Roman" panose="02020603050405020304" pitchFamily="18" charset="0"/>
                        </a:rPr>
                        <a:t>Сидоров</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5</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5</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2</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4</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4</a:t>
                      </a:r>
                      <a:endParaRPr lang="ru-RU" dirty="0">
                        <a:solidFill>
                          <a:schemeClr val="tx1"/>
                        </a:solidFill>
                        <a:latin typeface="Times New Roman" panose="02020603050405020304" pitchFamily="18" charset="0"/>
                        <a:cs typeface="Times New Roman" panose="02020603050405020304" pitchFamily="18" charset="0"/>
                      </a:endParaRPr>
                    </a:p>
                  </a:txBody>
                  <a:tcPr/>
                </a:tc>
              </a:tr>
              <a:tr h="370840">
                <a:tc>
                  <a:txBody>
                    <a:bodyPr/>
                    <a:lstStyle/>
                    <a:p>
                      <a:r>
                        <a:rPr lang="ru-RU" dirty="0" smtClean="0">
                          <a:solidFill>
                            <a:schemeClr val="tx1"/>
                          </a:solidFill>
                          <a:latin typeface="Times New Roman" panose="02020603050405020304" pitchFamily="18" charset="0"/>
                          <a:cs typeface="Times New Roman" panose="02020603050405020304" pitchFamily="18" charset="0"/>
                        </a:rPr>
                        <a:t>Молодцов</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5</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5</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3</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4,33</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4</a:t>
                      </a:r>
                      <a:endParaRPr lang="ru-RU" dirty="0">
                        <a:solidFill>
                          <a:schemeClr val="tx1"/>
                        </a:solidFill>
                        <a:latin typeface="Times New Roman" panose="02020603050405020304" pitchFamily="18" charset="0"/>
                        <a:cs typeface="Times New Roman" panose="02020603050405020304" pitchFamily="18" charset="0"/>
                      </a:endParaRPr>
                    </a:p>
                  </a:txBody>
                  <a:tcPr/>
                </a:tc>
              </a:tr>
              <a:tr h="370840">
                <a:tc>
                  <a:txBody>
                    <a:bodyPr/>
                    <a:lstStyle/>
                    <a:p>
                      <a:r>
                        <a:rPr lang="ru-RU" dirty="0" err="1" smtClean="0">
                          <a:solidFill>
                            <a:schemeClr val="tx1"/>
                          </a:solidFill>
                          <a:latin typeface="Times New Roman" panose="02020603050405020304" pitchFamily="18" charset="0"/>
                          <a:cs typeface="Times New Roman" panose="02020603050405020304" pitchFamily="18" charset="0"/>
                        </a:rPr>
                        <a:t>Умницин</a:t>
                      </a:r>
                      <a:r>
                        <a:rPr lang="ru-RU" dirty="0" smtClean="0">
                          <a:solidFill>
                            <a:schemeClr val="tx1"/>
                          </a:solidFill>
                          <a:latin typeface="Times New Roman" panose="02020603050405020304" pitchFamily="18" charset="0"/>
                          <a:cs typeface="Times New Roman" panose="02020603050405020304" pitchFamily="18" charset="0"/>
                        </a:rPr>
                        <a:t> </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5</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5</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4</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4,66</a:t>
                      </a:r>
                      <a:endParaRPr lang="ru-RU"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lang="ru-RU" dirty="0" smtClean="0">
                          <a:solidFill>
                            <a:schemeClr val="tx1"/>
                          </a:solidFill>
                          <a:latin typeface="Times New Roman" panose="02020603050405020304" pitchFamily="18" charset="0"/>
                          <a:cs typeface="Times New Roman" panose="02020603050405020304" pitchFamily="18" charset="0"/>
                        </a:rPr>
                        <a:t>5</a:t>
                      </a:r>
                      <a:endParaRPr lang="ru-RU" dirty="0">
                        <a:solidFill>
                          <a:schemeClr val="tx1"/>
                        </a:solidFill>
                        <a:latin typeface="Times New Roman" panose="02020603050405020304" pitchFamily="18" charset="0"/>
                        <a:cs typeface="Times New Roman" panose="02020603050405020304" pitchFamily="18" charset="0"/>
                      </a:endParaRPr>
                    </a:p>
                  </a:txBody>
                  <a:tcPr/>
                </a:tc>
              </a:tr>
            </a:tbl>
          </a:graphicData>
        </a:graphic>
      </p:graphicFrame>
      <p:sp>
        <p:nvSpPr>
          <p:cNvPr id="3" name="Заголовок 2"/>
          <p:cNvSpPr>
            <a:spLocks noGrp="1"/>
          </p:cNvSpPr>
          <p:nvPr>
            <p:ph type="title"/>
          </p:nvPr>
        </p:nvSpPr>
        <p:spPr/>
        <p:txBody>
          <a:bodyPr>
            <a:normAutofit fontScale="90000"/>
          </a:bodyPr>
          <a:lstStyle/>
          <a:p>
            <a:r>
              <a:rPr lang="ru-RU" dirty="0">
                <a:solidFill>
                  <a:schemeClr val="tx1"/>
                </a:solidFill>
                <a:latin typeface="Times New Roman" panose="02020603050405020304" pitchFamily="18" charset="0"/>
                <a:cs typeface="Times New Roman" panose="02020603050405020304" pitchFamily="18" charset="0"/>
              </a:rPr>
              <a:t>Подведение итогов и выставление оценок</a:t>
            </a:r>
            <a:endParaRPr lang="ru-RU" dirty="0"/>
          </a:p>
        </p:txBody>
      </p:sp>
    </p:spTree>
    <p:extLst>
      <p:ext uri="{BB962C8B-B14F-4D97-AF65-F5344CB8AC3E}">
        <p14:creationId xmlns:p14="http://schemas.microsoft.com/office/powerpoint/2010/main" xmlns="" val="23495549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dirty="0" smtClean="0">
                <a:latin typeface="Times New Roman" pitchFamily="18" charset="0"/>
                <a:cs typeface="Times New Roman" pitchFamily="18" charset="0"/>
              </a:rPr>
              <a:t>Составляющие образованности помогают  в самом начале обучения сформировать правильно и быстро поведенческие и учебные навыки обучающихся. В дальнейшем, после сформирования навыков, ЦО и ДК можно опустить и развивать только ПИ. При  появлении  в действиях обучающихся признаков дезадаптивного поведения, сразу переходят на оценку ЦО и ДК.</a:t>
            </a:r>
            <a:endParaRPr lang="ru-RU"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r>
              <a:rPr lang="ru-RU" dirty="0" smtClean="0">
                <a:solidFill>
                  <a:schemeClr val="tx1"/>
                </a:solidFill>
                <a:latin typeface="Times New Roman" pitchFamily="18" charset="0"/>
                <a:cs typeface="Times New Roman" pitchFamily="18" charset="0"/>
              </a:rPr>
              <a:t>Результаты в перспективе</a:t>
            </a:r>
            <a:endParaRPr lang="ru-RU" dirty="0">
              <a:solidFill>
                <a:schemeClr val="tx1"/>
              </a:solidFill>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420888"/>
            <a:ext cx="7408333" cy="4104456"/>
          </a:xfrm>
        </p:spPr>
        <p:txBody>
          <a:bodyPr>
            <a:normAutofit/>
          </a:bodyPr>
          <a:lstStyle/>
          <a:p>
            <a:r>
              <a:rPr lang="ru-RU" dirty="0" smtClean="0">
                <a:solidFill>
                  <a:schemeClr val="tx1"/>
                </a:solidFill>
                <a:latin typeface="Times New Roman" panose="02020603050405020304" pitchFamily="18" charset="0"/>
                <a:cs typeface="Times New Roman" panose="02020603050405020304" pitchFamily="18" charset="0"/>
              </a:rPr>
              <a:t>Три составляющие образованности дают возможность направлять развитие детей в правильном направлении и при этом резко повысить общую развитость личностей. Дети чаще задумываются над своим поведением, знают, что от этого зависит результат образования. Невозможно начинать урок, если дети не настроены на получение высоких конечных результатов. Справедливость выставленных оценок должна быть обоснованной и понятной прежде всего детям и учителям</a:t>
            </a:r>
            <a:endParaRPr lang="ru-RU" dirty="0">
              <a:solidFill>
                <a:schemeClr val="tx1"/>
              </a:solidFill>
              <a:latin typeface="Times New Roman" panose="02020603050405020304" pitchFamily="18" charset="0"/>
              <a:cs typeface="Times New Roman" panose="02020603050405020304" pitchFamily="18" charset="0"/>
            </a:endParaRPr>
          </a:p>
        </p:txBody>
      </p:sp>
      <p:sp>
        <p:nvSpPr>
          <p:cNvPr id="3" name="Заголовок 2"/>
          <p:cNvSpPr>
            <a:spLocks noGrp="1"/>
          </p:cNvSpPr>
          <p:nvPr>
            <p:ph type="title"/>
          </p:nvPr>
        </p:nvSpPr>
        <p:spPr/>
        <p:txBody>
          <a:bodyPr/>
          <a:lstStyle/>
          <a:p>
            <a:r>
              <a:rPr lang="ru-RU" dirty="0" smtClean="0">
                <a:solidFill>
                  <a:schemeClr val="tx1"/>
                </a:solidFill>
                <a:latin typeface="Times New Roman" panose="02020603050405020304" pitchFamily="18" charset="0"/>
                <a:cs typeface="Times New Roman" panose="02020603050405020304" pitchFamily="18" charset="0"/>
              </a:rPr>
              <a:t>Заключение </a:t>
            </a: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234193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1268760"/>
            <a:ext cx="3970784" cy="3888432"/>
          </a:xfrm>
        </p:spPr>
        <p:txBody>
          <a:bodyPr>
            <a:normAutofit fontScale="90000"/>
          </a:bodyPr>
          <a:lstStyle/>
          <a:p>
            <a:r>
              <a:rPr lang="ru-RU" dirty="0" smtClean="0">
                <a:solidFill>
                  <a:schemeClr val="tx1"/>
                </a:solidFill>
                <a:latin typeface="Times New Roman" panose="02020603050405020304" pitchFamily="18" charset="0"/>
                <a:cs typeface="Times New Roman" panose="02020603050405020304" pitchFamily="18" charset="0"/>
              </a:rPr>
              <a:t>Методы</a:t>
            </a:r>
            <a:r>
              <a:rPr lang="ru-RU" dirty="0" smtClean="0">
                <a:latin typeface="Times New Roman" panose="02020603050405020304" pitchFamily="18" charset="0"/>
                <a:cs typeface="Times New Roman" panose="02020603050405020304" pitchFamily="18" charset="0"/>
              </a:rPr>
              <a:t> </a:t>
            </a:r>
            <a:r>
              <a:rPr lang="ru-RU" dirty="0" smtClean="0">
                <a:solidFill>
                  <a:schemeClr val="tx1"/>
                </a:solidFill>
                <a:latin typeface="Times New Roman" panose="02020603050405020304" pitchFamily="18" charset="0"/>
                <a:cs typeface="Times New Roman" panose="02020603050405020304" pitchFamily="18" charset="0"/>
              </a:rPr>
              <a:t>одобрены руководством учебного заведения, показали высокие результаты</a:t>
            </a:r>
            <a:endParaRPr lang="ru-RU" dirty="0">
              <a:solidFill>
                <a:schemeClr val="tx1"/>
              </a:solidFill>
              <a:latin typeface="Times New Roman" panose="02020603050405020304" pitchFamily="18" charset="0"/>
              <a:cs typeface="Times New Roman" panose="02020603050405020304" pitchFamily="18" charset="0"/>
            </a:endParaRPr>
          </a:p>
        </p:txBody>
      </p:sp>
      <p:pic>
        <p:nvPicPr>
          <p:cNvPr id="2051" name="Picture 3"/>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4563" t="7725" b="7617"/>
          <a:stretch/>
        </p:blipFill>
        <p:spPr bwMode="auto">
          <a:xfrm>
            <a:off x="4716016" y="620688"/>
            <a:ext cx="4032448" cy="56166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1410500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dirty="0" smtClean="0">
                <a:solidFill>
                  <a:schemeClr val="tx1"/>
                </a:solidFill>
                <a:latin typeface="Times New Roman" panose="02020603050405020304" pitchFamily="18" charset="0"/>
                <a:cs typeface="Times New Roman" panose="02020603050405020304" pitchFamily="18" charset="0"/>
              </a:rPr>
              <a:t>1. Федеральный Государственный образовательный стандарт (ФГОС)</a:t>
            </a:r>
          </a:p>
          <a:p>
            <a:r>
              <a:rPr lang="ru-RU" dirty="0" smtClean="0">
                <a:solidFill>
                  <a:schemeClr val="tx1"/>
                </a:solidFill>
                <a:latin typeface="Times New Roman" panose="02020603050405020304" pitchFamily="18" charset="0"/>
                <a:cs typeface="Times New Roman" panose="02020603050405020304" pitchFamily="18" charset="0"/>
              </a:rPr>
              <a:t>2. Ценностно-ориентационная составляющая образованности учащихся</a:t>
            </a:r>
          </a:p>
          <a:p>
            <a:r>
              <a:rPr lang="ru-RU" dirty="0" smtClean="0">
                <a:solidFill>
                  <a:schemeClr val="tx1"/>
                </a:solidFill>
                <a:latin typeface="Times New Roman" panose="02020603050405020304" pitchFamily="18" charset="0"/>
                <a:cs typeface="Times New Roman" panose="02020603050405020304" pitchFamily="18" charset="0"/>
              </a:rPr>
              <a:t>3. Деятельностно-коммуникативная составляющая образованности учащихся</a:t>
            </a:r>
          </a:p>
          <a:p>
            <a:r>
              <a:rPr lang="ru-RU" dirty="0" smtClean="0">
                <a:solidFill>
                  <a:schemeClr val="tx1"/>
                </a:solidFill>
                <a:latin typeface="Times New Roman" panose="02020603050405020304" pitchFamily="18" charset="0"/>
                <a:cs typeface="Times New Roman" panose="02020603050405020304" pitchFamily="18" charset="0"/>
              </a:rPr>
              <a:t>4. Оценка всех составляющих образованности</a:t>
            </a:r>
          </a:p>
          <a:p>
            <a:r>
              <a:rPr lang="ru-RU" dirty="0" smtClean="0">
                <a:solidFill>
                  <a:schemeClr val="tx1"/>
                </a:solidFill>
                <a:latin typeface="Times New Roman" panose="02020603050405020304" pitchFamily="18" charset="0"/>
                <a:cs typeface="Times New Roman" panose="02020603050405020304" pitchFamily="18" charset="0"/>
              </a:rPr>
              <a:t>5. Подведение итогов образовательной деятельности</a:t>
            </a:r>
            <a:endParaRPr lang="ru-RU" dirty="0">
              <a:solidFill>
                <a:schemeClr val="tx1"/>
              </a:solidFill>
              <a:latin typeface="Times New Roman" panose="02020603050405020304" pitchFamily="18" charset="0"/>
              <a:cs typeface="Times New Roman" panose="02020603050405020304" pitchFamily="18" charset="0"/>
            </a:endParaRPr>
          </a:p>
        </p:txBody>
      </p:sp>
      <p:sp>
        <p:nvSpPr>
          <p:cNvPr id="3" name="Заголовок 2"/>
          <p:cNvSpPr>
            <a:spLocks noGrp="1"/>
          </p:cNvSpPr>
          <p:nvPr>
            <p:ph type="title"/>
          </p:nvPr>
        </p:nvSpPr>
        <p:spPr/>
        <p:txBody>
          <a:bodyPr>
            <a:normAutofit fontScale="90000"/>
          </a:bodyPr>
          <a:lstStyle/>
          <a:p>
            <a:r>
              <a:rPr lang="ru-RU" dirty="0" smtClean="0">
                <a:solidFill>
                  <a:schemeClr val="tx1"/>
                </a:solidFill>
                <a:latin typeface="Times New Roman" panose="02020603050405020304" pitchFamily="18" charset="0"/>
                <a:cs typeface="Times New Roman" panose="02020603050405020304" pitchFamily="18" charset="0"/>
              </a:rPr>
              <a:t>Основы методов всестороннего развития личности</a:t>
            </a: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5469060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548680"/>
            <a:ext cx="7772400" cy="1296144"/>
          </a:xfrm>
        </p:spPr>
        <p:txBody>
          <a:bodyPr>
            <a:normAutofit fontScale="90000"/>
          </a:bodyPr>
          <a:lstStyle/>
          <a:p>
            <a:r>
              <a:rPr lang="ru-RU" sz="3200" dirty="0">
                <a:solidFill>
                  <a:schemeClr val="tx1"/>
                </a:solidFill>
                <a:latin typeface="Times New Roman" panose="02020603050405020304" pitchFamily="18" charset="0"/>
                <a:cs typeface="Times New Roman" panose="02020603050405020304" pitchFamily="18" charset="0"/>
              </a:rPr>
              <a:t>Федеральный Государственный образовательный стандарт (ФГОС</a:t>
            </a:r>
            <a:r>
              <a:rPr lang="ru-RU" sz="3200" dirty="0" smtClean="0">
                <a:solidFill>
                  <a:schemeClr val="tx1"/>
                </a:solidFill>
                <a:latin typeface="Times New Roman" panose="02020603050405020304" pitchFamily="18" charset="0"/>
                <a:cs typeface="Times New Roman" panose="02020603050405020304" pitchFamily="18" charset="0"/>
              </a:rPr>
              <a:t>)</a:t>
            </a:r>
            <a:br>
              <a:rPr lang="ru-RU" sz="3200" dirty="0" smtClean="0">
                <a:solidFill>
                  <a:schemeClr val="tx1"/>
                </a:solidFill>
                <a:latin typeface="Times New Roman" panose="02020603050405020304" pitchFamily="18" charset="0"/>
                <a:cs typeface="Times New Roman" panose="02020603050405020304" pitchFamily="18" charset="0"/>
              </a:rPr>
            </a:br>
            <a:r>
              <a:rPr lang="ru-RU" sz="3200" dirty="0" smtClean="0">
                <a:solidFill>
                  <a:schemeClr val="tx1"/>
                </a:solidFill>
                <a:latin typeface="Times New Roman" panose="02020603050405020304" pitchFamily="18" charset="0"/>
                <a:cs typeface="Times New Roman" panose="02020603050405020304" pitchFamily="18" charset="0"/>
              </a:rPr>
              <a:t>(ПИ)</a:t>
            </a:r>
            <a:endParaRPr lang="ru-RU" sz="3200" dirty="0">
              <a:solidFill>
                <a:schemeClr val="tx1"/>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755576" y="2060848"/>
            <a:ext cx="7560840" cy="4320480"/>
          </a:xfrm>
        </p:spPr>
        <p:txBody>
          <a:bodyPr>
            <a:normAutofit fontScale="92500" lnSpcReduction="20000"/>
          </a:bodyPr>
          <a:lstStyle/>
          <a:p>
            <a:pPr algn="l"/>
            <a:r>
              <a:rPr lang="ru-RU" dirty="0" smtClean="0">
                <a:solidFill>
                  <a:schemeClr val="tx1"/>
                </a:solidFill>
                <a:latin typeface="Times New Roman" panose="02020603050405020304" pitchFamily="18" charset="0"/>
                <a:cs typeface="Times New Roman" panose="02020603050405020304" pitchFamily="18" charset="0"/>
              </a:rPr>
              <a:t>	</a:t>
            </a:r>
            <a:r>
              <a:rPr lang="ru-RU" sz="1700" dirty="0" smtClean="0">
                <a:solidFill>
                  <a:schemeClr val="tx1"/>
                </a:solidFill>
                <a:latin typeface="Times New Roman" panose="02020603050405020304" pitchFamily="18" charset="0"/>
                <a:cs typeface="Times New Roman" panose="02020603050405020304" pitchFamily="18" charset="0"/>
              </a:rPr>
              <a:t>Предполагает владение предметно-информационной составляющей образованности(ПИ) для каждой возрастной группы учащихся и по каждому изучаемому предмету.</a:t>
            </a:r>
          </a:p>
          <a:p>
            <a:pPr algn="l"/>
            <a:r>
              <a:rPr lang="ru-RU" sz="1700" dirty="0">
                <a:solidFill>
                  <a:schemeClr val="tx1"/>
                </a:solidFill>
                <a:latin typeface="Times New Roman" panose="02020603050405020304" pitchFamily="18" charset="0"/>
                <a:cs typeface="Times New Roman" panose="02020603050405020304" pitchFamily="18" charset="0"/>
              </a:rPr>
              <a:t>	</a:t>
            </a:r>
            <a:r>
              <a:rPr lang="ru-RU" sz="1700" dirty="0" smtClean="0">
                <a:solidFill>
                  <a:schemeClr val="tx1"/>
                </a:solidFill>
                <a:latin typeface="Times New Roman" panose="02020603050405020304" pitchFamily="18" charset="0"/>
                <a:cs typeface="Times New Roman" panose="02020603050405020304" pitchFamily="18" charset="0"/>
              </a:rPr>
              <a:t>Оценивается контролирующими организациями при проверке знаний, умений, навыков (ЗУН) обучающихся. </a:t>
            </a:r>
          </a:p>
          <a:p>
            <a:pPr algn="l"/>
            <a:r>
              <a:rPr lang="ru-RU" sz="1700" dirty="0">
                <a:solidFill>
                  <a:schemeClr val="tx1"/>
                </a:solidFill>
                <a:latin typeface="Times New Roman" panose="02020603050405020304" pitchFamily="18" charset="0"/>
                <a:cs typeface="Times New Roman" panose="02020603050405020304" pitchFamily="18" charset="0"/>
              </a:rPr>
              <a:t>	</a:t>
            </a:r>
            <a:r>
              <a:rPr lang="ru-RU" sz="1700" dirty="0" smtClean="0">
                <a:solidFill>
                  <a:schemeClr val="tx1"/>
                </a:solidFill>
                <a:latin typeface="Times New Roman" panose="02020603050405020304" pitchFamily="18" charset="0"/>
                <a:cs typeface="Times New Roman" panose="02020603050405020304" pitchFamily="18" charset="0"/>
              </a:rPr>
              <a:t>Предполагает стандартную оценку ЗУН:</a:t>
            </a:r>
          </a:p>
          <a:p>
            <a:pPr algn="l"/>
            <a:r>
              <a:rPr lang="ru-RU" sz="1700" dirty="0" smtClean="0">
                <a:solidFill>
                  <a:schemeClr val="tx1"/>
                </a:solidFill>
                <a:latin typeface="Times New Roman" panose="02020603050405020304" pitchFamily="18" charset="0"/>
                <a:cs typeface="Times New Roman" panose="02020603050405020304" pitchFamily="18" charset="0"/>
              </a:rPr>
              <a:t>Оценка 1 (плохо) ставится, если </a:t>
            </a:r>
            <a:r>
              <a:rPr lang="ru-RU" sz="2800" dirty="0" smtClean="0">
                <a:solidFill>
                  <a:schemeClr val="tx1"/>
                </a:solidFill>
                <a:latin typeface="Times New Roman" panose="02020603050405020304" pitchFamily="18" charset="0"/>
                <a:cs typeface="Times New Roman" panose="02020603050405020304" pitchFamily="18" charset="0"/>
              </a:rPr>
              <a:t>отсутствует</a:t>
            </a:r>
            <a:r>
              <a:rPr lang="ru-RU" sz="1700" dirty="0" smtClean="0">
                <a:solidFill>
                  <a:schemeClr val="tx1"/>
                </a:solidFill>
                <a:latin typeface="Times New Roman" panose="02020603050405020304" pitchFamily="18" charset="0"/>
                <a:cs typeface="Times New Roman" panose="02020603050405020304" pitchFamily="18" charset="0"/>
              </a:rPr>
              <a:t> ответ и действие.</a:t>
            </a:r>
          </a:p>
          <a:p>
            <a:pPr algn="l"/>
            <a:r>
              <a:rPr lang="ru-RU" sz="1700" dirty="0" smtClean="0">
                <a:solidFill>
                  <a:schemeClr val="tx1"/>
                </a:solidFill>
                <a:latin typeface="Times New Roman" panose="02020603050405020304" pitchFamily="18" charset="0"/>
                <a:cs typeface="Times New Roman" panose="02020603050405020304" pitchFamily="18" charset="0"/>
              </a:rPr>
              <a:t>Оценка 2 (неудовлетворительно) ставится, если ученик </a:t>
            </a:r>
            <a:r>
              <a:rPr lang="ru-RU" sz="2800" dirty="0" smtClean="0">
                <a:solidFill>
                  <a:schemeClr val="tx1"/>
                </a:solidFill>
                <a:latin typeface="Times New Roman" panose="02020603050405020304" pitchFamily="18" charset="0"/>
                <a:cs typeface="Times New Roman" panose="02020603050405020304" pitchFamily="18" charset="0"/>
              </a:rPr>
              <a:t>не владеет</a:t>
            </a:r>
            <a:r>
              <a:rPr lang="ru-RU" sz="1700" dirty="0" smtClean="0">
                <a:solidFill>
                  <a:schemeClr val="tx1"/>
                </a:solidFill>
                <a:latin typeface="Times New Roman" panose="02020603050405020304" pitchFamily="18" charset="0"/>
                <a:cs typeface="Times New Roman" panose="02020603050405020304" pitchFamily="18" charset="0"/>
              </a:rPr>
              <a:t> правильной информацией.</a:t>
            </a:r>
          </a:p>
          <a:p>
            <a:pPr algn="l"/>
            <a:r>
              <a:rPr lang="ru-RU" sz="1700" dirty="0" smtClean="0">
                <a:solidFill>
                  <a:schemeClr val="tx1"/>
                </a:solidFill>
                <a:latin typeface="Times New Roman" panose="02020603050405020304" pitchFamily="18" charset="0"/>
                <a:cs typeface="Times New Roman" panose="02020603050405020304" pitchFamily="18" charset="0"/>
              </a:rPr>
              <a:t>Оценка 3 (удовлетворительно) ставится, если ученик </a:t>
            </a:r>
            <a:r>
              <a:rPr lang="ru-RU" sz="2800" dirty="0" smtClean="0">
                <a:solidFill>
                  <a:schemeClr val="tx1"/>
                </a:solidFill>
                <a:latin typeface="Times New Roman" panose="02020603050405020304" pitchFamily="18" charset="0"/>
                <a:cs typeface="Times New Roman" panose="02020603050405020304" pitchFamily="18" charset="0"/>
              </a:rPr>
              <a:t>воспроизводит</a:t>
            </a:r>
            <a:r>
              <a:rPr lang="ru-RU" sz="1700" dirty="0" smtClean="0">
                <a:solidFill>
                  <a:schemeClr val="tx1"/>
                </a:solidFill>
                <a:latin typeface="Times New Roman" panose="02020603050405020304" pitchFamily="18" charset="0"/>
                <a:cs typeface="Times New Roman" panose="02020603050405020304" pitchFamily="18" charset="0"/>
              </a:rPr>
              <a:t> правильную информацию.</a:t>
            </a:r>
          </a:p>
          <a:p>
            <a:pPr algn="l"/>
            <a:r>
              <a:rPr lang="ru-RU" sz="1700" dirty="0" smtClean="0">
                <a:solidFill>
                  <a:schemeClr val="tx1"/>
                </a:solidFill>
                <a:latin typeface="Times New Roman" panose="02020603050405020304" pitchFamily="18" charset="0"/>
                <a:cs typeface="Times New Roman" panose="02020603050405020304" pitchFamily="18" charset="0"/>
              </a:rPr>
              <a:t>Оценка 4 (хорошо) ставится, если ученик </a:t>
            </a:r>
            <a:r>
              <a:rPr lang="ru-RU" sz="2800" dirty="0" smtClean="0">
                <a:solidFill>
                  <a:schemeClr val="tx1"/>
                </a:solidFill>
                <a:latin typeface="Times New Roman" panose="02020603050405020304" pitchFamily="18" charset="0"/>
                <a:cs typeface="Times New Roman" panose="02020603050405020304" pitchFamily="18" charset="0"/>
              </a:rPr>
              <a:t>уверенно применяет</a:t>
            </a:r>
            <a:r>
              <a:rPr lang="ru-RU" sz="1700" dirty="0" smtClean="0">
                <a:solidFill>
                  <a:schemeClr val="tx1"/>
                </a:solidFill>
                <a:latin typeface="Times New Roman" panose="02020603050405020304" pitchFamily="18" charset="0"/>
                <a:cs typeface="Times New Roman" panose="02020603050405020304" pitchFamily="18" charset="0"/>
              </a:rPr>
              <a:t> ЗУН</a:t>
            </a:r>
          </a:p>
          <a:p>
            <a:pPr algn="l"/>
            <a:r>
              <a:rPr lang="ru-RU" sz="1700" dirty="0" smtClean="0">
                <a:solidFill>
                  <a:schemeClr val="tx1"/>
                </a:solidFill>
                <a:latin typeface="Times New Roman" panose="02020603050405020304" pitchFamily="18" charset="0"/>
                <a:cs typeface="Times New Roman" panose="02020603050405020304" pitchFamily="18" charset="0"/>
              </a:rPr>
              <a:t>Оценка 5 (отлично) ставится, если ученик владеет ЗУН </a:t>
            </a:r>
            <a:r>
              <a:rPr lang="ru-RU" sz="3000" dirty="0" smtClean="0">
                <a:solidFill>
                  <a:schemeClr val="tx1"/>
                </a:solidFill>
                <a:latin typeface="Times New Roman" panose="02020603050405020304" pitchFamily="18" charset="0"/>
                <a:cs typeface="Times New Roman" panose="02020603050405020304" pitchFamily="18" charset="0"/>
              </a:rPr>
              <a:t>на творческом уровне</a:t>
            </a:r>
            <a:r>
              <a:rPr lang="ru-RU" sz="1700" dirty="0" smtClean="0">
                <a:solidFill>
                  <a:schemeClr val="tx1"/>
                </a:solidFill>
                <a:latin typeface="Times New Roman" panose="02020603050405020304" pitchFamily="18" charset="0"/>
                <a:cs typeface="Times New Roman" panose="02020603050405020304" pitchFamily="18" charset="0"/>
              </a:rPr>
              <a:t> применяя несколько образовательных предметов.</a:t>
            </a:r>
            <a:endParaRPr lang="ru-RU" sz="17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8556162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xmlns="" val="3216174032"/>
              </p:ext>
            </p:extLst>
          </p:nvPr>
        </p:nvGraphicFramePr>
        <p:xfrm>
          <a:off x="899592" y="2708920"/>
          <a:ext cx="7408862" cy="3451225"/>
        </p:xfrm>
        <a:graphic>
          <a:graphicData uri="http://schemas.openxmlformats.org/drawingml/2006/chart">
            <c:chart xmlns:c="http://schemas.openxmlformats.org/drawingml/2006/chart" xmlns:r="http://schemas.openxmlformats.org/officeDocument/2006/relationships" r:id="rId3"/>
          </a:graphicData>
        </a:graphic>
      </p:graphicFrame>
      <p:sp>
        <p:nvSpPr>
          <p:cNvPr id="3" name="Заголовок 2"/>
          <p:cNvSpPr>
            <a:spLocks noGrp="1"/>
          </p:cNvSpPr>
          <p:nvPr>
            <p:ph type="title"/>
          </p:nvPr>
        </p:nvSpPr>
        <p:spPr/>
        <p:txBody>
          <a:bodyPr/>
          <a:lstStyle/>
          <a:p>
            <a:r>
              <a:rPr lang="ru-RU" dirty="0" smtClean="0">
                <a:solidFill>
                  <a:schemeClr val="tx1"/>
                </a:solidFill>
                <a:latin typeface="Times New Roman" panose="02020603050405020304" pitchFamily="18" charset="0"/>
                <a:cs typeface="Times New Roman" panose="02020603050405020304" pitchFamily="18" charset="0"/>
              </a:rPr>
              <a:t>Уровень образованности</a:t>
            </a:r>
            <a:endParaRPr lang="ru-RU" dirty="0">
              <a:solidFill>
                <a:schemeClr val="tx1"/>
              </a:solidFill>
              <a:latin typeface="Times New Roman" panose="02020603050405020304" pitchFamily="18" charset="0"/>
              <a:cs typeface="Times New Roman" panose="02020603050405020304" pitchFamily="18" charset="0"/>
            </a:endParaRPr>
          </a:p>
        </p:txBody>
      </p:sp>
      <p:sp>
        <p:nvSpPr>
          <p:cNvPr id="2" name="TextBox 1"/>
          <p:cNvSpPr txBox="1"/>
          <p:nvPr/>
        </p:nvSpPr>
        <p:spPr>
          <a:xfrm>
            <a:off x="4716016" y="5805264"/>
            <a:ext cx="3528392" cy="523220"/>
          </a:xfrm>
          <a:prstGeom prst="rect">
            <a:avLst/>
          </a:prstGeom>
          <a:solidFill>
            <a:srgbClr val="FF0000"/>
          </a:solidFill>
        </p:spPr>
        <p:txBody>
          <a:bodyPr wrap="square" rtlCol="0">
            <a:spAutoFit/>
          </a:bodyPr>
          <a:lstStyle/>
          <a:p>
            <a:pPr algn="ctr"/>
            <a:r>
              <a:rPr lang="ru-RU" sz="2800" dirty="0" smtClean="0">
                <a:latin typeface="Times New Roman" panose="02020603050405020304" pitchFamily="18" charset="0"/>
                <a:cs typeface="Times New Roman" panose="02020603050405020304" pitchFamily="18" charset="0"/>
              </a:rPr>
              <a:t>Не правильная цель ?</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774277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lnSpcReduction="10000"/>
          </a:bodyPr>
          <a:lstStyle/>
          <a:p>
            <a:r>
              <a:rPr lang="ru-RU" dirty="0" smtClean="0">
                <a:solidFill>
                  <a:schemeClr val="tx1"/>
                </a:solidFill>
                <a:latin typeface="Times New Roman" panose="02020603050405020304" pitchFamily="18" charset="0"/>
                <a:cs typeface="Times New Roman" panose="02020603050405020304" pitchFamily="18" charset="0"/>
              </a:rPr>
              <a:t>Учитель сообщает ученикам о том, что пришёл обучать детей, которые являются будущим России. Это будущее должно быть грамотным, всесторонне развитым и должно оцениваться всесторонне. </a:t>
            </a:r>
            <a:r>
              <a:rPr lang="ru-RU" dirty="0">
                <a:solidFill>
                  <a:schemeClr val="tx1"/>
                </a:solidFill>
                <a:latin typeface="Times New Roman" panose="02020603050405020304" pitchFamily="18" charset="0"/>
                <a:cs typeface="Times New Roman" panose="02020603050405020304" pitchFamily="18" charset="0"/>
              </a:rPr>
              <a:t>П</a:t>
            </a:r>
            <a:r>
              <a:rPr lang="ru-RU" dirty="0" smtClean="0">
                <a:solidFill>
                  <a:schemeClr val="tx1"/>
                </a:solidFill>
                <a:latin typeface="Times New Roman" panose="02020603050405020304" pitchFamily="18" charset="0"/>
                <a:cs typeface="Times New Roman" panose="02020603050405020304" pitchFamily="18" charset="0"/>
              </a:rPr>
              <a:t>ри этом оценивается их ценностно-ориентационная, деятельностно-коммуникативная и предметно-информационная составляющие образованности. После чего выводится средняя арифметическая оценка их образованности и она выставляется в журнал.</a:t>
            </a:r>
            <a:endParaRPr lang="ru-RU" dirty="0">
              <a:solidFill>
                <a:schemeClr val="tx1"/>
              </a:solidFill>
              <a:latin typeface="Times New Roman" panose="02020603050405020304" pitchFamily="18" charset="0"/>
              <a:cs typeface="Times New Roman" panose="02020603050405020304" pitchFamily="18" charset="0"/>
            </a:endParaRPr>
          </a:p>
        </p:txBody>
      </p:sp>
      <p:sp>
        <p:nvSpPr>
          <p:cNvPr id="3" name="Заголовок 2"/>
          <p:cNvSpPr>
            <a:spLocks noGrp="1"/>
          </p:cNvSpPr>
          <p:nvPr>
            <p:ph type="title"/>
          </p:nvPr>
        </p:nvSpPr>
        <p:spPr/>
        <p:txBody>
          <a:bodyPr>
            <a:normAutofit/>
          </a:bodyPr>
          <a:lstStyle/>
          <a:p>
            <a:r>
              <a:rPr lang="ru-RU" sz="4000" dirty="0" smtClean="0">
                <a:solidFill>
                  <a:schemeClr val="tx1"/>
                </a:solidFill>
                <a:latin typeface="Times New Roman" panose="02020603050405020304" pitchFamily="18" charset="0"/>
                <a:cs typeface="Times New Roman" panose="02020603050405020304" pitchFamily="18" charset="0"/>
              </a:rPr>
              <a:t>Мотивация к учебной деятельности</a:t>
            </a:r>
            <a:endParaRPr lang="ru-RU" sz="4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1941149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lnSpcReduction="10000"/>
          </a:bodyPr>
          <a:lstStyle/>
          <a:p>
            <a:r>
              <a:rPr lang="ru-RU" dirty="0" smtClean="0">
                <a:solidFill>
                  <a:schemeClr val="tx1"/>
                </a:solidFill>
                <a:latin typeface="Times New Roman" panose="02020603050405020304" pitchFamily="18" charset="0"/>
                <a:cs typeface="Times New Roman" panose="02020603050405020304" pitchFamily="18" charset="0"/>
              </a:rPr>
              <a:t>1. Предполагает постановку обучающей цели</a:t>
            </a:r>
          </a:p>
          <a:p>
            <a:r>
              <a:rPr lang="ru-RU" dirty="0" smtClean="0">
                <a:solidFill>
                  <a:schemeClr val="tx1"/>
                </a:solidFill>
                <a:latin typeface="Times New Roman" panose="02020603050405020304" pitchFamily="18" charset="0"/>
                <a:cs typeface="Times New Roman" panose="02020603050405020304" pitchFamily="18" charset="0"/>
              </a:rPr>
              <a:t>2. Не контролируется контролирующими организациями</a:t>
            </a:r>
          </a:p>
          <a:p>
            <a:r>
              <a:rPr lang="ru-RU" dirty="0" smtClean="0">
                <a:solidFill>
                  <a:schemeClr val="tx1"/>
                </a:solidFill>
                <a:latin typeface="Times New Roman" panose="02020603050405020304" pitchFamily="18" charset="0"/>
                <a:cs typeface="Times New Roman" panose="02020603050405020304" pitchFamily="18" charset="0"/>
              </a:rPr>
              <a:t>3. Является важнейшей составляющей образовательного процесса</a:t>
            </a:r>
          </a:p>
          <a:p>
            <a:r>
              <a:rPr lang="ru-RU" dirty="0" smtClean="0">
                <a:solidFill>
                  <a:schemeClr val="tx1"/>
                </a:solidFill>
                <a:latin typeface="Times New Roman" panose="02020603050405020304" pitchFamily="18" charset="0"/>
                <a:cs typeface="Times New Roman" panose="02020603050405020304" pitchFamily="18" charset="0"/>
              </a:rPr>
              <a:t>4. Мотивирует учащихся на получение высоких результатов образования, ставится по уровню выше образовательного стандарта</a:t>
            </a:r>
          </a:p>
          <a:p>
            <a:r>
              <a:rPr lang="ru-RU" dirty="0" smtClean="0">
                <a:solidFill>
                  <a:schemeClr val="tx1"/>
                </a:solidFill>
                <a:latin typeface="Times New Roman" panose="02020603050405020304" pitchFamily="18" charset="0"/>
                <a:cs typeface="Times New Roman" panose="02020603050405020304" pitchFamily="18" charset="0"/>
              </a:rPr>
              <a:t>5. Помогает легко преодолеть уровень ФГОС</a:t>
            </a:r>
            <a:endParaRPr lang="ru-RU" dirty="0">
              <a:solidFill>
                <a:schemeClr val="tx1"/>
              </a:solidFill>
              <a:latin typeface="Times New Roman" panose="02020603050405020304" pitchFamily="18" charset="0"/>
              <a:cs typeface="Times New Roman" panose="02020603050405020304" pitchFamily="18" charset="0"/>
            </a:endParaRPr>
          </a:p>
        </p:txBody>
      </p:sp>
      <p:sp>
        <p:nvSpPr>
          <p:cNvPr id="3" name="Заголовок 2"/>
          <p:cNvSpPr>
            <a:spLocks noGrp="1"/>
          </p:cNvSpPr>
          <p:nvPr>
            <p:ph type="title"/>
          </p:nvPr>
        </p:nvSpPr>
        <p:spPr>
          <a:xfrm>
            <a:off x="457200" y="476672"/>
            <a:ext cx="8229600" cy="1584176"/>
          </a:xfrm>
        </p:spPr>
        <p:txBody>
          <a:bodyPr>
            <a:noAutofit/>
          </a:bodyPr>
          <a:lstStyle/>
          <a:p>
            <a:r>
              <a:rPr lang="ru-RU" sz="3600" dirty="0">
                <a:solidFill>
                  <a:schemeClr val="tx1"/>
                </a:solidFill>
                <a:latin typeface="Times New Roman" panose="02020603050405020304" pitchFamily="18" charset="0"/>
                <a:cs typeface="Times New Roman" panose="02020603050405020304" pitchFamily="18" charset="0"/>
              </a:rPr>
              <a:t>Ценностно-ориентационная составляющая образованности </a:t>
            </a:r>
            <a:r>
              <a:rPr lang="ru-RU" sz="3600" dirty="0" smtClean="0">
                <a:solidFill>
                  <a:schemeClr val="tx1"/>
                </a:solidFill>
                <a:latin typeface="Times New Roman" panose="02020603050405020304" pitchFamily="18" charset="0"/>
                <a:cs typeface="Times New Roman" panose="02020603050405020304" pitchFamily="18" charset="0"/>
              </a:rPr>
              <a:t>учащихся</a:t>
            </a:r>
            <a:br>
              <a:rPr lang="ru-RU" sz="3600" dirty="0" smtClean="0">
                <a:solidFill>
                  <a:schemeClr val="tx1"/>
                </a:solidFill>
                <a:latin typeface="Times New Roman" panose="02020603050405020304" pitchFamily="18" charset="0"/>
                <a:cs typeface="Times New Roman" panose="02020603050405020304" pitchFamily="18" charset="0"/>
              </a:rPr>
            </a:br>
            <a:r>
              <a:rPr lang="ru-RU" sz="3600" dirty="0" smtClean="0">
                <a:solidFill>
                  <a:schemeClr val="tx1"/>
                </a:solidFill>
                <a:latin typeface="Times New Roman" panose="02020603050405020304" pitchFamily="18" charset="0"/>
                <a:cs typeface="Times New Roman" panose="02020603050405020304" pitchFamily="18" charset="0"/>
              </a:rPr>
              <a:t>(ЦО)</a:t>
            </a:r>
            <a:endParaRPr lang="ru-RU" sz="3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2350188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420888"/>
            <a:ext cx="7408333" cy="3888432"/>
          </a:xfrm>
        </p:spPr>
        <p:txBody>
          <a:bodyPr>
            <a:noAutofit/>
          </a:bodyPr>
          <a:lstStyle/>
          <a:p>
            <a:r>
              <a:rPr lang="ru-RU" sz="2200" dirty="0" smtClean="0">
                <a:solidFill>
                  <a:schemeClr val="tx1"/>
                </a:solidFill>
                <a:latin typeface="Times New Roman" panose="02020603050405020304" pitchFamily="18" charset="0"/>
                <a:cs typeface="Times New Roman" panose="02020603050405020304" pitchFamily="18" charset="0"/>
              </a:rPr>
              <a:t>Оценка 2 (неуд.) – Ученик нацелен на нарушение дисциплины либо нарушение учебного процесса, не заинтересован в собственном развитии и развитии окружающих.</a:t>
            </a:r>
          </a:p>
          <a:p>
            <a:r>
              <a:rPr lang="ru-RU" sz="2200" dirty="0">
                <a:solidFill>
                  <a:prstClr val="black"/>
                </a:solidFill>
                <a:latin typeface="Times New Roman" panose="02020603050405020304" pitchFamily="18" charset="0"/>
                <a:cs typeface="Times New Roman" panose="02020603050405020304" pitchFamily="18" charset="0"/>
              </a:rPr>
              <a:t>Оценка </a:t>
            </a:r>
            <a:r>
              <a:rPr lang="ru-RU" sz="2200" dirty="0" smtClean="0">
                <a:solidFill>
                  <a:prstClr val="black"/>
                </a:solidFill>
                <a:latin typeface="Times New Roman" panose="02020603050405020304" pitchFamily="18" charset="0"/>
                <a:cs typeface="Times New Roman" panose="02020603050405020304" pitchFamily="18" charset="0"/>
              </a:rPr>
              <a:t>3 (удовлетворительно) – цель не понятна ученику, вести занятие не мешает, пытается разобраться с целью</a:t>
            </a:r>
          </a:p>
          <a:p>
            <a:r>
              <a:rPr lang="ru-RU" sz="2200" dirty="0">
                <a:solidFill>
                  <a:schemeClr val="tx1"/>
                </a:solidFill>
                <a:latin typeface="Times New Roman" panose="02020603050405020304" pitchFamily="18" charset="0"/>
                <a:cs typeface="Times New Roman" panose="02020603050405020304" pitchFamily="18" charset="0"/>
              </a:rPr>
              <a:t>Оценка </a:t>
            </a:r>
            <a:r>
              <a:rPr lang="ru-RU" sz="2200" dirty="0" smtClean="0">
                <a:solidFill>
                  <a:schemeClr val="tx1"/>
                </a:solidFill>
                <a:latin typeface="Times New Roman" panose="02020603050405020304" pitchFamily="18" charset="0"/>
                <a:cs typeface="Times New Roman" panose="02020603050405020304" pitchFamily="18" charset="0"/>
              </a:rPr>
              <a:t>4 (хорошо) – уверенно осознаёт поставленные цели, сориентирован на достижение цели</a:t>
            </a:r>
          </a:p>
          <a:p>
            <a:r>
              <a:rPr lang="ru-RU" sz="2200" dirty="0">
                <a:solidFill>
                  <a:schemeClr val="tx1"/>
                </a:solidFill>
                <a:latin typeface="Times New Roman" panose="02020603050405020304" pitchFamily="18" charset="0"/>
                <a:cs typeface="Times New Roman" panose="02020603050405020304" pitchFamily="18" charset="0"/>
              </a:rPr>
              <a:t>Оценка </a:t>
            </a:r>
            <a:r>
              <a:rPr lang="ru-RU" sz="2200" dirty="0" smtClean="0">
                <a:solidFill>
                  <a:schemeClr val="tx1"/>
                </a:solidFill>
                <a:latin typeface="Times New Roman" panose="02020603050405020304" pitchFamily="18" charset="0"/>
                <a:cs typeface="Times New Roman" panose="02020603050405020304" pitchFamily="18" charset="0"/>
              </a:rPr>
              <a:t>5 (отлично) – уверенно движется к поставленной цели с использованием информации из других предметов</a:t>
            </a:r>
            <a:endParaRPr lang="ru-RU" sz="2200" dirty="0">
              <a:solidFill>
                <a:schemeClr val="tx1"/>
              </a:solidFill>
              <a:latin typeface="Times New Roman" panose="02020603050405020304" pitchFamily="18" charset="0"/>
              <a:cs typeface="Times New Roman" panose="02020603050405020304" pitchFamily="18" charset="0"/>
            </a:endParaRPr>
          </a:p>
        </p:txBody>
      </p:sp>
      <p:sp>
        <p:nvSpPr>
          <p:cNvPr id="3" name="Заголовок 2"/>
          <p:cNvSpPr>
            <a:spLocks noGrp="1"/>
          </p:cNvSpPr>
          <p:nvPr>
            <p:ph type="title"/>
          </p:nvPr>
        </p:nvSpPr>
        <p:spPr/>
        <p:txBody>
          <a:bodyPr>
            <a:normAutofit fontScale="90000"/>
          </a:bodyPr>
          <a:lstStyle/>
          <a:p>
            <a:r>
              <a:rPr lang="ru-RU" dirty="0" smtClean="0">
                <a:solidFill>
                  <a:schemeClr val="tx1"/>
                </a:solidFill>
                <a:latin typeface="Times New Roman" panose="02020603050405020304" pitchFamily="18" charset="0"/>
                <a:cs typeface="Times New Roman" panose="02020603050405020304" pitchFamily="18" charset="0"/>
              </a:rPr>
              <a:t>Оценка ценностно-ориентационной составляющей образованности</a:t>
            </a: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8236376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dirty="0" smtClean="0">
                <a:solidFill>
                  <a:schemeClr val="tx1"/>
                </a:solidFill>
                <a:latin typeface="Times New Roman" panose="02020603050405020304" pitchFamily="18" charset="0"/>
                <a:cs typeface="Times New Roman" panose="02020603050405020304" pitchFamily="18" charset="0"/>
              </a:rPr>
              <a:t>1. Предполагает оценку действий обучающихся в процессе обучения</a:t>
            </a:r>
          </a:p>
          <a:p>
            <a:r>
              <a:rPr lang="ru-RU" dirty="0" smtClean="0">
                <a:solidFill>
                  <a:schemeClr val="tx1"/>
                </a:solidFill>
                <a:latin typeface="Times New Roman" panose="02020603050405020304" pitchFamily="18" charset="0"/>
                <a:cs typeface="Times New Roman" panose="02020603050405020304" pitchFamily="18" charset="0"/>
              </a:rPr>
              <a:t>2. Не оценивается контролирующими организациями</a:t>
            </a:r>
          </a:p>
          <a:p>
            <a:r>
              <a:rPr lang="ru-RU" dirty="0" smtClean="0">
                <a:solidFill>
                  <a:schemeClr val="tx1"/>
                </a:solidFill>
                <a:latin typeface="Times New Roman" panose="02020603050405020304" pitchFamily="18" charset="0"/>
                <a:cs typeface="Times New Roman" panose="02020603050405020304" pitchFamily="18" charset="0"/>
              </a:rPr>
              <a:t>3. Стимулирует направленность действий при движении учащихся в к поставленной цели</a:t>
            </a:r>
          </a:p>
          <a:p>
            <a:r>
              <a:rPr lang="ru-RU" dirty="0" smtClean="0">
                <a:solidFill>
                  <a:schemeClr val="tx1"/>
                </a:solidFill>
                <a:latin typeface="Times New Roman" panose="02020603050405020304" pitchFamily="18" charset="0"/>
                <a:cs typeface="Times New Roman" panose="02020603050405020304" pitchFamily="18" charset="0"/>
              </a:rPr>
              <a:t>4. Стимулирует </a:t>
            </a:r>
            <a:r>
              <a:rPr lang="ru-RU" dirty="0">
                <a:solidFill>
                  <a:schemeClr val="tx1"/>
                </a:solidFill>
                <a:latin typeface="Times New Roman" panose="02020603050405020304" pitchFamily="18" charset="0"/>
                <a:cs typeface="Times New Roman" panose="02020603050405020304" pitchFamily="18" charset="0"/>
              </a:rPr>
              <a:t>уважительное отношение к участникам образовательного процесса</a:t>
            </a:r>
          </a:p>
        </p:txBody>
      </p:sp>
      <p:sp>
        <p:nvSpPr>
          <p:cNvPr id="3" name="Заголовок 2"/>
          <p:cNvSpPr>
            <a:spLocks noGrp="1"/>
          </p:cNvSpPr>
          <p:nvPr>
            <p:ph type="title"/>
          </p:nvPr>
        </p:nvSpPr>
        <p:spPr>
          <a:xfrm>
            <a:off x="457200" y="338328"/>
            <a:ext cx="8229600" cy="1794528"/>
          </a:xfrm>
        </p:spPr>
        <p:txBody>
          <a:bodyPr>
            <a:normAutofit fontScale="90000"/>
          </a:bodyPr>
          <a:lstStyle/>
          <a:p>
            <a:r>
              <a:rPr lang="ru-RU" sz="4000" dirty="0" smtClean="0">
                <a:solidFill>
                  <a:schemeClr val="tx1"/>
                </a:solidFill>
                <a:latin typeface="Times New Roman" panose="02020603050405020304" pitchFamily="18" charset="0"/>
                <a:cs typeface="Times New Roman" panose="02020603050405020304" pitchFamily="18" charset="0"/>
              </a:rPr>
              <a:t>Деятельностно-коммуникативная составляющая образованности</a:t>
            </a:r>
            <a:br>
              <a:rPr lang="ru-RU" sz="4000" dirty="0" smtClean="0">
                <a:solidFill>
                  <a:schemeClr val="tx1"/>
                </a:solidFill>
                <a:latin typeface="Times New Roman" panose="02020603050405020304" pitchFamily="18" charset="0"/>
                <a:cs typeface="Times New Roman" panose="02020603050405020304" pitchFamily="18" charset="0"/>
              </a:rPr>
            </a:br>
            <a:r>
              <a:rPr lang="ru-RU" sz="4000" dirty="0" smtClean="0">
                <a:solidFill>
                  <a:schemeClr val="tx1"/>
                </a:solidFill>
                <a:latin typeface="Times New Roman" panose="02020603050405020304" pitchFamily="18" charset="0"/>
                <a:cs typeface="Times New Roman" panose="02020603050405020304" pitchFamily="18" charset="0"/>
              </a:rPr>
              <a:t>(ДК)</a:t>
            </a:r>
            <a:endParaRPr lang="ru-RU" sz="4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17334259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344</TotalTime>
  <Words>784</Words>
  <Application>Microsoft Office PowerPoint</Application>
  <PresentationFormat>Экран (4:3)</PresentationFormat>
  <Paragraphs>110</Paragraphs>
  <Slides>13</Slides>
  <Notes>7</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Волна</vt:lpstr>
      <vt:lpstr>Внедрение современных методов в образовательный процесс</vt:lpstr>
      <vt:lpstr>Методы одобрены руководством учебного заведения, показали высокие результаты</vt:lpstr>
      <vt:lpstr>Основы методов всестороннего развития личности</vt:lpstr>
      <vt:lpstr>Федеральный Государственный образовательный стандарт (ФГОС) (ПИ)</vt:lpstr>
      <vt:lpstr>Уровень образованности</vt:lpstr>
      <vt:lpstr>Мотивация к учебной деятельности</vt:lpstr>
      <vt:lpstr>Ценностно-ориентационная составляющая образованности учащихся (ЦО)</vt:lpstr>
      <vt:lpstr>Оценка ценностно-ориентационной составляющей образованности</vt:lpstr>
      <vt:lpstr>Деятельностно-коммуникативная составляющая образованности (ДК)</vt:lpstr>
      <vt:lpstr>Оценка деятельностно-коммуникативной составляющей образованности</vt:lpstr>
      <vt:lpstr>Подведение итогов и выставление оценок</vt:lpstr>
      <vt:lpstr>Результаты в перспективе</vt:lpstr>
      <vt:lpstr>Заключение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Внедрение современных методов в образовательный процесс</dc:title>
  <dc:creator>User</dc:creator>
  <cp:lastModifiedBy>Администратор</cp:lastModifiedBy>
  <cp:revision>34</cp:revision>
  <dcterms:created xsi:type="dcterms:W3CDTF">2022-08-01T07:33:44Z</dcterms:created>
  <dcterms:modified xsi:type="dcterms:W3CDTF">2022-08-29T07:54:36Z</dcterms:modified>
</cp:coreProperties>
</file>